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8" r:id="rId2"/>
    <p:sldId id="354" r:id="rId3"/>
    <p:sldId id="325" r:id="rId4"/>
    <p:sldId id="256" r:id="rId5"/>
    <p:sldId id="350" r:id="rId6"/>
    <p:sldId id="353" r:id="rId7"/>
    <p:sldId id="347" r:id="rId8"/>
    <p:sldId id="346" r:id="rId9"/>
    <p:sldId id="357" r:id="rId10"/>
    <p:sldId id="356" r:id="rId11"/>
    <p:sldId id="365" r:id="rId12"/>
    <p:sldId id="366" r:id="rId13"/>
    <p:sldId id="367" r:id="rId14"/>
    <p:sldId id="351" r:id="rId15"/>
    <p:sldId id="358" r:id="rId16"/>
    <p:sldId id="352" r:id="rId17"/>
    <p:sldId id="345" r:id="rId18"/>
    <p:sldId id="359" r:id="rId19"/>
    <p:sldId id="360" r:id="rId20"/>
    <p:sldId id="361" r:id="rId21"/>
    <p:sldId id="362" r:id="rId22"/>
    <p:sldId id="363" r:id="rId23"/>
    <p:sldId id="282" r:id="rId2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4660"/>
  </p:normalViewPr>
  <p:slideViewPr>
    <p:cSldViewPr>
      <p:cViewPr>
        <p:scale>
          <a:sx n="80" d="100"/>
          <a:sy n="80" d="100"/>
        </p:scale>
        <p:origin x="-636" y="-7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17B1C3-B0A8-40D2-A197-B50819C4DEC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FC958E-9343-4085-92DD-7718DD3794EB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DC226F-716A-49BF-B3F0-3F9DA8BD37F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DEA7E9-6661-40BD-93F9-8CDB152419A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137A8C-D596-48F8-B364-45AECBA2A60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3958D9-14A1-4F63-B23D-9BC0202E559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8273B-B039-447C-8C07-E1C2CA50F4A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0541D-8B5E-4EB9-9756-DC93571A425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52E5E1-A20A-4E9F-807F-374811652A3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CD41CD-ABFF-4A9C-8B4E-DAF1D25002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48100-E31B-4030-ADE1-D2CDEA7A264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E894B-4898-4290-A7B5-AF9C41D1830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40A4C2-3D83-488E-BBEE-EC6CD367D31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CLIQUE PARA EDITAR O FORMATO DO TEXTO DO TÍTULO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Clique para editar o formato do texto da estrutura de tópicos</a:t>
            </a:r>
          </a:p>
          <a:p>
            <a:pPr lvl="1"/>
            <a:r>
              <a:rPr lang="en-US"/>
              <a:t>2.º Nível da estrutura de tópicos</a:t>
            </a:r>
          </a:p>
          <a:p>
            <a:pPr lvl="2"/>
            <a:r>
              <a:rPr lang="en-US"/>
              <a:t>3.º Nível da estrutura de tópicos</a:t>
            </a:r>
          </a:p>
          <a:p>
            <a:pPr lvl="3"/>
            <a:r>
              <a:rPr lang="en-US"/>
              <a:t>4.º Nível da estrutura de tópicos</a:t>
            </a:r>
          </a:p>
          <a:p>
            <a:pPr lvl="4"/>
            <a:r>
              <a:rPr lang="en-US"/>
              <a:t>5.º Nível da estrutura de tópicos</a:t>
            </a:r>
          </a:p>
          <a:p>
            <a:pPr lvl="5"/>
            <a:r>
              <a:rPr lang="en-US"/>
              <a:t>6.º Nível da estrutura de tópicos</a:t>
            </a:r>
          </a:p>
          <a:p>
            <a:pPr lvl="6"/>
            <a:r>
              <a:rPr lang="en-US"/>
              <a:t>7.º Nível da estrutura de tópicos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9E1BDC-50A5-4355-948F-6A7DDD0FB52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l" rtl="0" hangingPunct="0">
        <a:buNone/>
        <a:tabLst/>
        <a:defRPr lang="en-US" sz="36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en-US"/>
      </a:lvl1pPr>
      <a:lvl2pPr lvl="1" rtl="0" hangingPunct="0">
        <a:buSzPct val="75000"/>
        <a:buFont typeface="StarSymbol"/>
        <a:buChar char="–"/>
        <a:tabLst/>
        <a:defRPr lang="en-US"/>
      </a:lvl2pPr>
      <a:lvl3pPr lvl="2" rtl="0" hangingPunct="0">
        <a:buSzPct val="45000"/>
        <a:buFont typeface="StarSymbol"/>
        <a:buChar char="●"/>
        <a:tabLst/>
        <a:defRPr lang="en-US"/>
      </a:lvl3pPr>
      <a:lvl4pPr lvl="3" rtl="0" hangingPunct="0">
        <a:buSzPct val="75000"/>
        <a:buFont typeface="StarSymbol"/>
        <a:buChar char="–"/>
        <a:tabLst/>
        <a:defRPr lang="en-US"/>
      </a:lvl4pPr>
      <a:lvl5pPr lvl="4" rtl="0" hangingPunct="0">
        <a:buSzPct val="45000"/>
        <a:buFont typeface="StarSymbol"/>
        <a:buChar char="●"/>
        <a:tabLst/>
        <a:defRPr lang="en-US"/>
      </a:lvl5pPr>
      <a:lvl6pPr lvl="5" rtl="0" hangingPunct="0">
        <a:buSzPct val="45000"/>
        <a:buFont typeface="StarSymbol"/>
        <a:buChar char="●"/>
        <a:tabLst/>
        <a:defRPr lang="en-US"/>
      </a:lvl6pPr>
      <a:lvl7pPr lvl="6" rtl="0" hangingPunct="0">
        <a:buSzPct val="45000"/>
        <a:buFont typeface="StarSymbol"/>
        <a:buChar char="●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molloy.ie/kernel-gpio-programming-buttons-and-led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ual_in-line_packag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Ball_grid_arra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en.wikipedia.org/wiki/Pin_grid_arra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Hardware communication p.1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4512" y="1646237"/>
            <a:ext cx="8763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b="1" dirty="0" smtClean="0"/>
              <a:t>GPIO subsystem driver interface “</a:t>
            </a:r>
            <a:r>
              <a:rPr lang="en-US" sz="2800" b="1" dirty="0" err="1" smtClean="0"/>
              <a:t>gpiolib</a:t>
            </a:r>
            <a:r>
              <a:rPr lang="en-US" sz="2800" b="1" dirty="0" smtClean="0"/>
              <a:t>”</a:t>
            </a:r>
          </a:p>
          <a:p>
            <a:pPr fontAlgn="base">
              <a:buFont typeface="Arial" charset="0"/>
              <a:buChar char="•"/>
            </a:pPr>
            <a:r>
              <a:rPr lang="en-US" sz="2800" b="1" dirty="0" smtClean="0"/>
              <a:t>GPIO Programming example</a:t>
            </a:r>
          </a:p>
          <a:p>
            <a:pPr fontAlgn="base">
              <a:buFont typeface="Arial" charset="0"/>
              <a:buChar char="•"/>
            </a:pPr>
            <a:r>
              <a:rPr lang="en-US" sz="2800" b="1" dirty="0" err="1" smtClean="0"/>
              <a:t>struct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irq_chip</a:t>
            </a:r>
            <a:r>
              <a:rPr lang="en-US" sz="2800" b="1" dirty="0" smtClean="0"/>
              <a:t> IRQ subsystem interface</a:t>
            </a:r>
          </a:p>
          <a:p>
            <a:pPr fontAlgn="base">
              <a:buFont typeface="Arial" charset="0"/>
              <a:buChar char="•"/>
            </a:pPr>
            <a:r>
              <a:rPr lang="en-US" sz="2800" b="1" dirty="0" smtClean="0"/>
              <a:t>CHAINED GPIO </a:t>
            </a:r>
            <a:r>
              <a:rPr lang="en-US" sz="2800" b="1" dirty="0" err="1" smtClean="0"/>
              <a:t>irqchips</a:t>
            </a:r>
            <a:r>
              <a:rPr lang="en-US" sz="2800" b="1" dirty="0" smtClean="0"/>
              <a:t> </a:t>
            </a:r>
          </a:p>
          <a:p>
            <a:pPr fontAlgn="base">
              <a:buFont typeface="Arial" charset="0"/>
              <a:buChar char="•"/>
            </a:pPr>
            <a:endParaRPr lang="en-US" sz="2800" b="1" dirty="0" smtClean="0"/>
          </a:p>
          <a:p>
            <a:pPr fontAlgn="base">
              <a:buFont typeface="Arial" charset="0"/>
              <a:buChar char="•"/>
            </a:pPr>
            <a:endParaRPr lang="en-US" sz="2800" b="1" dirty="0" smtClean="0"/>
          </a:p>
          <a:p>
            <a:pPr fontAlgn="base">
              <a:buFont typeface="Arial" charset="0"/>
              <a:buChar char="•"/>
            </a:pPr>
            <a:endParaRPr lang="en-US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2800" dirty="0" smtClean="0"/>
              <a:t>GPIO subsystem driver interface “</a:t>
            </a:r>
            <a:r>
              <a:rPr lang="en-US" sz="2800" dirty="0" err="1" smtClean="0"/>
              <a:t>gpiolib</a:t>
            </a:r>
            <a:r>
              <a:rPr lang="en-US" sz="2800" dirty="0" smtClean="0"/>
              <a:t>”</a:t>
            </a: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2" y="1265237"/>
            <a:ext cx="702945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GPIO Programming example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112" y="1417637"/>
            <a:ext cx="312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Programming buttons and LEDs</a:t>
            </a:r>
            <a:endParaRPr lang="en-US" dirty="0"/>
          </a:p>
        </p:txBody>
      </p:sp>
      <p:pic>
        <p:nvPicPr>
          <p:cNvPr id="1031" name="Picture 7" descr="http://derekmolloy.ie/wp-content/uploads/2015/04/Button-and-LED-article-siz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3112" y="2560637"/>
            <a:ext cx="7496175" cy="3181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GPIO Programming example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2" y="1646237"/>
            <a:ext cx="75533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712" y="3246437"/>
            <a:ext cx="76581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92112" y="655637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err="1" smtClean="0"/>
              <a:t>sysfs</a:t>
            </a:r>
            <a:r>
              <a:rPr lang="en-US" b="1" dirty="0" smtClean="0"/>
              <a:t> interface of the </a:t>
            </a:r>
            <a:r>
              <a:rPr lang="en-US" b="1" dirty="0" err="1" smtClean="0"/>
              <a:t>GPIOlib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80360" y="34057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5512" y="6142037"/>
            <a:ext cx="61722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# echo 1 &gt; /sys/class/</a:t>
            </a:r>
            <a:r>
              <a:rPr lang="en-US" b="1" dirty="0" err="1" smtClean="0">
                <a:solidFill>
                  <a:schemeClr val="bg1"/>
                </a:solidFill>
              </a:rPr>
              <a:t>gpio</a:t>
            </a:r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gpio$LED</a:t>
            </a:r>
            <a:r>
              <a:rPr lang="en-US" b="1" dirty="0" smtClean="0">
                <a:solidFill>
                  <a:schemeClr val="bg1"/>
                </a:solidFill>
              </a:rPr>
              <a:t>/value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# echo 0 &gt; /sys/class/</a:t>
            </a:r>
            <a:r>
              <a:rPr lang="en-US" b="1" dirty="0" err="1" smtClean="0">
                <a:solidFill>
                  <a:schemeClr val="bg1"/>
                </a:solidFill>
              </a:rPr>
              <a:t>gpio</a:t>
            </a:r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gpio$LED</a:t>
            </a:r>
            <a:r>
              <a:rPr lang="en-US" b="1" dirty="0" smtClean="0">
                <a:solidFill>
                  <a:schemeClr val="bg1"/>
                </a:solidFill>
              </a:rPr>
              <a:t>/value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925512" y="1722437"/>
            <a:ext cx="61722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# export LED=49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9312" y="1341437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b="1" dirty="0" smtClean="0"/>
              <a:t>Define </a:t>
            </a:r>
            <a:r>
              <a:rPr lang="en-US" sz="2000" b="1" dirty="0" err="1" smtClean="0"/>
              <a:t>env</a:t>
            </a:r>
            <a:r>
              <a:rPr lang="en-US" sz="2000" b="1" dirty="0" smtClean="0"/>
              <a:t>. variable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5512" y="2179637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Ask Kernel to export the GPIO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5512" y="2560637"/>
            <a:ext cx="61722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# echo $LED &gt; /sys/class/</a:t>
            </a:r>
            <a:r>
              <a:rPr lang="en-US" b="1" dirty="0" err="1" smtClean="0">
                <a:solidFill>
                  <a:schemeClr val="bg1"/>
                </a:solidFill>
              </a:rPr>
              <a:t>gpio</a:t>
            </a:r>
            <a:r>
              <a:rPr lang="en-US" b="1" dirty="0" smtClean="0">
                <a:solidFill>
                  <a:schemeClr val="bg1"/>
                </a:solidFill>
              </a:rPr>
              <a:t>/export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5512" y="3017837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Export functions are created: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5512" y="3398837"/>
            <a:ext cx="61722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# </a:t>
            </a:r>
            <a:r>
              <a:rPr lang="en-US" b="1" dirty="0" err="1" smtClean="0">
                <a:solidFill>
                  <a:schemeClr val="bg1"/>
                </a:solidFill>
              </a:rPr>
              <a:t>ls</a:t>
            </a:r>
            <a:r>
              <a:rPr lang="en-US" b="1" dirty="0" smtClean="0">
                <a:solidFill>
                  <a:schemeClr val="bg1"/>
                </a:solidFill>
              </a:rPr>
              <a:t> /sys/class/</a:t>
            </a:r>
            <a:r>
              <a:rPr lang="en-US" b="1" dirty="0" err="1" smtClean="0">
                <a:solidFill>
                  <a:schemeClr val="bg1"/>
                </a:solidFill>
              </a:rPr>
              <a:t>gpio</a:t>
            </a:r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gpio$LED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active_low</a:t>
            </a:r>
            <a:r>
              <a:rPr lang="en-US" b="1" dirty="0" smtClean="0">
                <a:solidFill>
                  <a:schemeClr val="bg1"/>
                </a:solidFill>
              </a:rPr>
              <a:t>   edge   subsystem  value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direction     power      </a:t>
            </a:r>
            <a:r>
              <a:rPr lang="en-US" b="1" dirty="0" err="1" smtClean="0">
                <a:solidFill>
                  <a:schemeClr val="bg1"/>
                </a:solidFill>
              </a:rPr>
              <a:t>uevent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5512" y="4770437"/>
            <a:ext cx="61722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# echo out &gt; /sys/class/</a:t>
            </a:r>
            <a:r>
              <a:rPr lang="en-US" b="1" dirty="0" err="1" smtClean="0">
                <a:solidFill>
                  <a:schemeClr val="bg1"/>
                </a:solidFill>
              </a:rPr>
              <a:t>gpio</a:t>
            </a:r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gpio$LED</a:t>
            </a:r>
            <a:r>
              <a:rPr lang="en-US" b="1" dirty="0" smtClean="0">
                <a:solidFill>
                  <a:schemeClr val="bg1"/>
                </a:solidFill>
              </a:rPr>
              <a:t>/direction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# cat /sys/class/</a:t>
            </a:r>
            <a:r>
              <a:rPr lang="en-US" b="1" dirty="0" err="1" smtClean="0">
                <a:solidFill>
                  <a:schemeClr val="bg1"/>
                </a:solidFill>
              </a:rPr>
              <a:t>gpio</a:t>
            </a:r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gpio$LED</a:t>
            </a:r>
            <a:r>
              <a:rPr lang="en-US" b="1" dirty="0" smtClean="0">
                <a:solidFill>
                  <a:schemeClr val="bg1"/>
                </a:solidFill>
              </a:rPr>
              <a:t>/direction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out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5512" y="4389437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Put GPIO direction in output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25512" y="5761037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Play with GPIO to blink LED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3112" y="6980237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CONFIG_GPIO_SYSFS must be enabled in kernel configuration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 smtClean="0"/>
              <a:t>GPIO interrupts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12" y="1646237"/>
            <a:ext cx="8458200" cy="26271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/>
            <a:r>
              <a:rPr lang="en-US" dirty="0" smtClean="0"/>
              <a:t> The GPIO logic adds asynchronous edge detection logic for rising/falling/both edges when the pin is used as input and builds </a:t>
            </a:r>
            <a:r>
              <a:rPr lang="en-US" b="1" dirty="0" smtClean="0"/>
              <a:t>IRQ signals</a:t>
            </a:r>
            <a:r>
              <a:rPr lang="en-US" dirty="0" smtClean="0"/>
              <a:t> from edges and an </a:t>
            </a:r>
            <a:r>
              <a:rPr lang="en-US" b="1" dirty="0" smtClean="0"/>
              <a:t>IRQ enable</a:t>
            </a:r>
            <a:r>
              <a:rPr lang="en-US" dirty="0" smtClean="0"/>
              <a:t> bit per pin.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 </a:t>
            </a:r>
            <a:r>
              <a:rPr lang="en-US" b="1" dirty="0" smtClean="0"/>
              <a:t>0x00</a:t>
            </a:r>
            <a:r>
              <a:rPr lang="en-US" dirty="0" smtClean="0"/>
              <a:t> 8-bits GPIO_PORTA_OEN</a:t>
            </a:r>
          </a:p>
          <a:p>
            <a:pPr fontAlgn="base"/>
            <a:r>
              <a:rPr lang="en-US" dirty="0" smtClean="0"/>
              <a:t> </a:t>
            </a:r>
            <a:r>
              <a:rPr lang="en-US" b="1" dirty="0" smtClean="0"/>
              <a:t>0x01</a:t>
            </a:r>
            <a:r>
              <a:rPr lang="en-US" dirty="0" smtClean="0"/>
              <a:t> 8-bits GPIO_PORTA_OUT</a:t>
            </a:r>
          </a:p>
          <a:p>
            <a:pPr fontAlgn="base"/>
            <a:r>
              <a:rPr lang="en-US" dirty="0" smtClean="0"/>
              <a:t> </a:t>
            </a:r>
            <a:r>
              <a:rPr lang="en-US" b="1" dirty="0" smtClean="0"/>
              <a:t>0x02</a:t>
            </a:r>
            <a:r>
              <a:rPr lang="en-US" dirty="0" smtClean="0"/>
              <a:t> 8-bits GPIO_PORTA_IEN</a:t>
            </a:r>
          </a:p>
          <a:p>
            <a:pPr fontAlgn="base"/>
            <a:r>
              <a:rPr lang="en-US" dirty="0" smtClean="0"/>
              <a:t> </a:t>
            </a:r>
            <a:r>
              <a:rPr lang="en-US" b="1" dirty="0" smtClean="0"/>
              <a:t>0x03</a:t>
            </a:r>
            <a:r>
              <a:rPr lang="en-US" dirty="0" smtClean="0"/>
              <a:t> 8-bits GPIO_PORTA_IN</a:t>
            </a:r>
          </a:p>
          <a:p>
            <a:pPr fontAlgn="base"/>
            <a:r>
              <a:rPr lang="en-US" dirty="0" smtClean="0"/>
              <a:t> </a:t>
            </a:r>
            <a:r>
              <a:rPr lang="en-US" b="1" dirty="0" smtClean="0"/>
              <a:t>0x04</a:t>
            </a:r>
            <a:r>
              <a:rPr lang="en-US" dirty="0" smtClean="0"/>
              <a:t> 8-bits GPIO_PORTA_IRQ_EN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4735512" y="1493837"/>
            <a:ext cx="1676400" cy="2438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735512" y="4999037"/>
            <a:ext cx="1676400" cy="2209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20712" y="5380037"/>
            <a:ext cx="1600200" cy="838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20712" y="2484437"/>
            <a:ext cx="1600200" cy="838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954712" y="3181905"/>
            <a:ext cx="1524000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3200" b="1" dirty="0" smtClean="0"/>
              <a:t>GPIO interrupts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9960" y="3874588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9912" y="1581705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OEN</a:t>
            </a:r>
            <a:endParaRPr lang="en-US" b="1" dirty="0"/>
          </a:p>
        </p:txBody>
      </p:sp>
      <p:sp>
        <p:nvSpPr>
          <p:cNvPr id="5" name="Isosceles Triangle 4"/>
          <p:cNvSpPr/>
          <p:nvPr/>
        </p:nvSpPr>
        <p:spPr>
          <a:xfrm rot="16200000">
            <a:off x="4802568" y="5230161"/>
            <a:ext cx="1237488" cy="10668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4954968" y="2657649"/>
            <a:ext cx="1237488" cy="10668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flipV="1">
            <a:off x="5573712" y="1810305"/>
            <a:ext cx="0" cy="107137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1"/>
          </p:cNvCxnSpPr>
          <p:nvPr/>
        </p:nvCxnSpPr>
        <p:spPr>
          <a:xfrm flipV="1">
            <a:off x="5421312" y="6072933"/>
            <a:ext cx="0" cy="84277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97512" y="6839505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IEN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402512" y="2724705"/>
            <a:ext cx="91440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I/O Pad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36" idx="4"/>
          </p:cNvCxnSpPr>
          <p:nvPr/>
        </p:nvCxnSpPr>
        <p:spPr>
          <a:xfrm>
            <a:off x="6716712" y="3258105"/>
            <a:ext cx="0" cy="259080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54712" y="5830617"/>
            <a:ext cx="762000" cy="0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640512" y="310570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382712" y="5754417"/>
            <a:ext cx="3505200" cy="18288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77912" y="5380037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IN</a:t>
            </a:r>
            <a:endParaRPr lang="en-US" b="1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458912" y="3181905"/>
            <a:ext cx="3581400" cy="0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5512" y="2724705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OUT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3059112" y="4160837"/>
            <a:ext cx="10668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Edge Detector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125912" y="4629705"/>
            <a:ext cx="457200" cy="0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583112" y="4629705"/>
            <a:ext cx="0" cy="114757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506912" y="569650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525712" y="3943905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382712" y="4629705"/>
            <a:ext cx="914400" cy="0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1"/>
          </p:cNvCxnSpPr>
          <p:nvPr/>
        </p:nvCxnSpPr>
        <p:spPr>
          <a:xfrm flipH="1">
            <a:off x="2754312" y="4618037"/>
            <a:ext cx="304800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2297112" y="4324905"/>
            <a:ext cx="457200" cy="30480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20712" y="3562905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IRQ EN</a:t>
            </a:r>
            <a:endParaRPr lang="en-US" b="1" dirty="0"/>
          </a:p>
        </p:txBody>
      </p:sp>
      <p:sp>
        <p:nvSpPr>
          <p:cNvPr id="79" name="Rectangle 78"/>
          <p:cNvSpPr/>
          <p:nvPr/>
        </p:nvSpPr>
        <p:spPr>
          <a:xfrm>
            <a:off x="773112" y="417250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IRQ</a:t>
            </a:r>
            <a:endParaRPr lang="en-US" b="1" dirty="0"/>
          </a:p>
        </p:txBody>
      </p:sp>
      <p:sp>
        <p:nvSpPr>
          <p:cNvPr id="81" name="Rectangle 80"/>
          <p:cNvSpPr/>
          <p:nvPr/>
        </p:nvSpPr>
        <p:spPr>
          <a:xfrm>
            <a:off x="2068512" y="2179637"/>
            <a:ext cx="6553200" cy="4419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525712" y="1646237"/>
            <a:ext cx="185858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Hardware</a:t>
            </a:r>
          </a:p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I/O Cell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458912" y="3932237"/>
            <a:ext cx="1066800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458912" y="4999037"/>
            <a:ext cx="1600200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0" y="4694237"/>
            <a:ext cx="145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RISING/</a:t>
            </a:r>
          </a:p>
          <a:p>
            <a:pPr algn="r"/>
            <a:r>
              <a:rPr lang="en-US" b="1" dirty="0" smtClean="0"/>
              <a:t> -FALLING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4735512" y="1493837"/>
            <a:ext cx="1676400" cy="2438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735512" y="4999037"/>
            <a:ext cx="1676400" cy="2209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20712" y="5380037"/>
            <a:ext cx="1600200" cy="838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20712" y="2484437"/>
            <a:ext cx="1600200" cy="838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44512" y="3551237"/>
            <a:ext cx="3886200" cy="1752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954712" y="3181905"/>
            <a:ext cx="1524000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3200" b="1" dirty="0" smtClean="0"/>
              <a:t>GPIO interrupts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9960" y="3874588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9912" y="1581705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OEN</a:t>
            </a:r>
            <a:endParaRPr lang="en-US" b="1" dirty="0"/>
          </a:p>
        </p:txBody>
      </p:sp>
      <p:sp>
        <p:nvSpPr>
          <p:cNvPr id="5" name="Isosceles Triangle 4"/>
          <p:cNvSpPr/>
          <p:nvPr/>
        </p:nvSpPr>
        <p:spPr>
          <a:xfrm rot="16200000">
            <a:off x="4802568" y="5230161"/>
            <a:ext cx="1237488" cy="10668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4954968" y="2657649"/>
            <a:ext cx="1237488" cy="10668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flipV="1">
            <a:off x="5573712" y="1810305"/>
            <a:ext cx="0" cy="107137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1"/>
          </p:cNvCxnSpPr>
          <p:nvPr/>
        </p:nvCxnSpPr>
        <p:spPr>
          <a:xfrm flipV="1">
            <a:off x="5421312" y="6072933"/>
            <a:ext cx="0" cy="84277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97512" y="6839505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IEN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402512" y="2724705"/>
            <a:ext cx="91440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I/O Pad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36" idx="4"/>
          </p:cNvCxnSpPr>
          <p:nvPr/>
        </p:nvCxnSpPr>
        <p:spPr>
          <a:xfrm>
            <a:off x="6716712" y="3258105"/>
            <a:ext cx="0" cy="259080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54712" y="5830617"/>
            <a:ext cx="762000" cy="0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640512" y="310570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382712" y="5754417"/>
            <a:ext cx="3505200" cy="18288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77912" y="5380037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IN</a:t>
            </a:r>
            <a:endParaRPr lang="en-US" b="1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458912" y="3181905"/>
            <a:ext cx="3581400" cy="0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5512" y="2724705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OUT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3059112" y="4172505"/>
            <a:ext cx="10668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Edge Detector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125912" y="4629705"/>
            <a:ext cx="457200" cy="0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583112" y="4629705"/>
            <a:ext cx="0" cy="114757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506912" y="569650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525712" y="3943905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382712" y="4629705"/>
            <a:ext cx="914400" cy="0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1"/>
          </p:cNvCxnSpPr>
          <p:nvPr/>
        </p:nvCxnSpPr>
        <p:spPr>
          <a:xfrm flipH="1">
            <a:off x="2754312" y="4629705"/>
            <a:ext cx="304800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2297112" y="4324905"/>
            <a:ext cx="457200" cy="30480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1458912" y="3933015"/>
            <a:ext cx="1066800" cy="1089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20712" y="3562905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IRQ EN</a:t>
            </a:r>
            <a:endParaRPr lang="en-US" b="1" dirty="0"/>
          </a:p>
        </p:txBody>
      </p:sp>
      <p:sp>
        <p:nvSpPr>
          <p:cNvPr id="79" name="Rectangle 78"/>
          <p:cNvSpPr/>
          <p:nvPr/>
        </p:nvSpPr>
        <p:spPr>
          <a:xfrm>
            <a:off x="773112" y="417250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IRQ</a:t>
            </a:r>
            <a:endParaRPr lang="en-US" b="1" dirty="0"/>
          </a:p>
        </p:txBody>
      </p:sp>
      <p:sp>
        <p:nvSpPr>
          <p:cNvPr id="81" name="Rectangle 80"/>
          <p:cNvSpPr/>
          <p:nvPr/>
        </p:nvSpPr>
        <p:spPr>
          <a:xfrm>
            <a:off x="2068512" y="2179637"/>
            <a:ext cx="6553200" cy="4419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525712" y="1646237"/>
            <a:ext cx="185858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Hardware</a:t>
            </a:r>
          </a:p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I/O Cell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1458912" y="4999037"/>
            <a:ext cx="1600200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0" y="4694237"/>
            <a:ext cx="145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RISING/</a:t>
            </a:r>
          </a:p>
          <a:p>
            <a:pPr algn="r"/>
            <a:r>
              <a:rPr lang="en-US" b="1" dirty="0" smtClean="0"/>
              <a:t> -FALLING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2800" b="1" dirty="0" err="1" smtClean="0"/>
              <a:t>struct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irq_chip</a:t>
            </a:r>
            <a:r>
              <a:rPr lang="en-US" sz="2800" b="1" dirty="0" smtClean="0"/>
              <a:t> IRQ subsystem interface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9312" y="1798637"/>
            <a:ext cx="8153400" cy="3693319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b="1" dirty="0" err="1" smtClean="0"/>
              <a:t>irq_chip</a:t>
            </a:r>
            <a:r>
              <a:rPr lang="en-US" dirty="0" smtClean="0"/>
              <a:t> {</a:t>
            </a:r>
          </a:p>
          <a:p>
            <a:r>
              <a:rPr lang="en-US" dirty="0" smtClean="0"/>
              <a:t>const char *</a:t>
            </a:r>
            <a:r>
              <a:rPr lang="en-US" b="1" dirty="0" smtClean="0"/>
              <a:t>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void (*</a:t>
            </a:r>
            <a:r>
              <a:rPr lang="en-US" b="1" dirty="0" err="1" smtClean="0"/>
              <a:t>irq_enable</a:t>
            </a:r>
            <a:r>
              <a:rPr lang="en-US" dirty="0" smtClean="0"/>
              <a:t>)(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irq_data</a:t>
            </a:r>
            <a:r>
              <a:rPr lang="en-US" dirty="0" smtClean="0"/>
              <a:t> *</a:t>
            </a:r>
            <a:r>
              <a:rPr lang="en-US" b="1" dirty="0" smtClean="0"/>
              <a:t>data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void (*</a:t>
            </a:r>
            <a:r>
              <a:rPr lang="en-US" b="1" dirty="0" err="1" smtClean="0"/>
              <a:t>irq_disable</a:t>
            </a:r>
            <a:r>
              <a:rPr lang="en-US" dirty="0" smtClean="0"/>
              <a:t>)(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irq_data</a:t>
            </a:r>
            <a:r>
              <a:rPr lang="en-US" dirty="0" smtClean="0"/>
              <a:t> *</a:t>
            </a:r>
            <a:r>
              <a:rPr lang="en-US" b="1" dirty="0" smtClean="0"/>
              <a:t>data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(*</a:t>
            </a:r>
            <a:r>
              <a:rPr lang="en-US" b="1" dirty="0" err="1" smtClean="0"/>
              <a:t>irq_set_type</a:t>
            </a:r>
            <a:r>
              <a:rPr lang="en-US" dirty="0" smtClean="0"/>
              <a:t>)(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irq_data</a:t>
            </a:r>
            <a:r>
              <a:rPr lang="en-US" dirty="0" smtClean="0"/>
              <a:t> *</a:t>
            </a:r>
            <a:r>
              <a:rPr lang="en-US" b="1" dirty="0" smtClean="0"/>
              <a:t>data</a:t>
            </a:r>
            <a:r>
              <a:rPr lang="en-US" dirty="0" smtClean="0"/>
              <a:t>, 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flow_type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unsigned long </a:t>
            </a:r>
            <a:r>
              <a:rPr lang="en-US" b="1" dirty="0" smtClean="0"/>
              <a:t>flags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b="1" dirty="0" err="1" smtClean="0"/>
              <a:t>irq_set_chip_and_handler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/>
                </a:solidFill>
              </a:rPr>
              <a:t>unsigned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/>
              <a:t>irq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irq_chip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*</a:t>
            </a:r>
            <a:r>
              <a:rPr lang="en-US" b="1" dirty="0" smtClean="0"/>
              <a:t>chip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     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irq_flow_handler_t</a:t>
            </a:r>
            <a:r>
              <a:rPr lang="en-US" dirty="0" smtClean="0"/>
              <a:t> </a:t>
            </a:r>
            <a:r>
              <a:rPr lang="en-US" b="1" dirty="0" smtClean="0"/>
              <a:t>handle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irq_set_chip_data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bg1"/>
                </a:solidFill>
              </a:rPr>
              <a:t>unsigned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/>
              <a:t>irq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/>
                </a:solidFill>
              </a:rPr>
              <a:t>void</a:t>
            </a:r>
            <a:r>
              <a:rPr lang="en-US" dirty="0" smtClean="0"/>
              <a:t> *</a:t>
            </a:r>
            <a:r>
              <a:rPr lang="en-US" b="1" dirty="0" smtClean="0"/>
              <a:t>data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2800" b="1" dirty="0" err="1" smtClean="0"/>
              <a:t>struct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irq_chip</a:t>
            </a:r>
            <a:r>
              <a:rPr lang="en-US" sz="2800" b="1" dirty="0" smtClean="0"/>
              <a:t> IRQ subsystem interface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2" y="5761037"/>
            <a:ext cx="65436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49312" y="1341437"/>
            <a:ext cx="45636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If we </a:t>
            </a:r>
            <a:r>
              <a:rPr lang="en-US" sz="2000" b="1" dirty="0" smtClean="0"/>
              <a:t>had </a:t>
            </a:r>
            <a:r>
              <a:rPr lang="en-US" sz="2000" b="1" dirty="0" smtClean="0"/>
              <a:t>separate interrupt per each cell</a:t>
            </a:r>
          </a:p>
          <a:p>
            <a:r>
              <a:rPr lang="en-US" sz="2000" b="1" dirty="0" smtClean="0"/>
              <a:t>we would only </a:t>
            </a:r>
            <a:r>
              <a:rPr lang="en-US" sz="2000" b="1" dirty="0" smtClean="0"/>
              <a:t>need to </a:t>
            </a:r>
            <a:r>
              <a:rPr lang="en-US" sz="2000" b="1" dirty="0" smtClean="0"/>
              <a:t>do:</a:t>
            </a:r>
            <a:endParaRPr lang="en-US" sz="2000" dirty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2" y="2027237"/>
            <a:ext cx="6667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2" y="3322637"/>
            <a:ext cx="73247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2678112" y="6446837"/>
            <a:ext cx="1981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735512" y="6523037"/>
            <a:ext cx="2438400" cy="18288"/>
          </a:xfrm>
          <a:prstGeom prst="line">
            <a:avLst/>
          </a:prstGeom>
          <a:ln w="698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173912" y="5989637"/>
            <a:ext cx="274043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We only implement</a:t>
            </a:r>
          </a:p>
          <a:p>
            <a:r>
              <a:rPr lang="en-US" sz="2000" b="1" dirty="0" smtClean="0"/>
              <a:t>hardware-related stuff,</a:t>
            </a:r>
          </a:p>
          <a:p>
            <a:r>
              <a:rPr lang="en-US" sz="2000" b="1" dirty="0" smtClean="0"/>
              <a:t>this handler is from</a:t>
            </a:r>
          </a:p>
          <a:p>
            <a:r>
              <a:rPr lang="en-US" sz="2000" b="1" dirty="0" smtClean="0"/>
              <a:t>Kernel IRQ sub-system!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2800" b="1" dirty="0" smtClean="0"/>
              <a:t>CHAINED GPIO </a:t>
            </a:r>
            <a:r>
              <a:rPr lang="en-US" sz="2800" b="1" dirty="0" err="1" smtClean="0"/>
              <a:t>irqchips</a:t>
            </a: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9312" y="1341437"/>
            <a:ext cx="614059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But we have Hardware interrupts from GPIOs chained – </a:t>
            </a:r>
          </a:p>
          <a:p>
            <a:r>
              <a:rPr lang="en-US" sz="2000" b="1" dirty="0" smtClean="0"/>
              <a:t>one hardware interrupt for several GPIOs.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So one more step is needed:</a:t>
            </a:r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773112" y="2941637"/>
            <a:ext cx="8153400" cy="2308324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da-DK" dirty="0" smtClean="0"/>
              <a:t>Register HW interrupt </a:t>
            </a:r>
            <a:r>
              <a:rPr lang="da-DK" b="1" dirty="0" smtClean="0"/>
              <a:t>handler</a:t>
            </a:r>
            <a:r>
              <a:rPr lang="da-DK" dirty="0" smtClean="0"/>
              <a:t>:</a:t>
            </a:r>
          </a:p>
          <a:p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da-DK" b="1" dirty="0" smtClean="0"/>
              <a:t>irq_set_chained_handler </a:t>
            </a:r>
            <a:r>
              <a:rPr lang="da-DK" dirty="0" smtClean="0"/>
              <a:t>(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unsigned int </a:t>
            </a:r>
            <a:r>
              <a:rPr lang="da-DK" b="1" dirty="0" smtClean="0"/>
              <a:t>irq</a:t>
            </a:r>
            <a:r>
              <a:rPr lang="da-DK" dirty="0" smtClean="0"/>
              <a:t>, </a:t>
            </a:r>
            <a:r>
              <a:rPr lang="da-DK" dirty="0" smtClean="0">
                <a:solidFill>
                  <a:schemeClr val="bg1">
                    <a:lumMod val="95000"/>
                  </a:schemeClr>
                </a:solidFill>
              </a:rPr>
              <a:t>irq_flow_handler_t</a:t>
            </a:r>
            <a:r>
              <a:rPr lang="da-DK" dirty="0" smtClean="0"/>
              <a:t> </a:t>
            </a:r>
            <a:r>
              <a:rPr lang="da-DK" b="1" dirty="0" smtClean="0"/>
              <a:t>handle</a:t>
            </a:r>
            <a:r>
              <a:rPr lang="da-DK" dirty="0" smtClean="0"/>
              <a:t>)</a:t>
            </a:r>
          </a:p>
          <a:p>
            <a:endParaRPr lang="da-DK" dirty="0" smtClean="0"/>
          </a:p>
          <a:p>
            <a:r>
              <a:rPr lang="da-DK" dirty="0" smtClean="0"/>
              <a:t>Don’t forget about custom data that might needed in handler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irq_set_handler_data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bg1"/>
                </a:solidFill>
              </a:rPr>
              <a:t>unsigned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/>
              <a:t>irq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1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b="1" dirty="0" smtClean="0"/>
              <a:t>*data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Invoke interrupt handler for each particular cell using: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generic_handle_irq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bg1"/>
                </a:solidFill>
              </a:rPr>
              <a:t>unsigned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/>
              <a:t>irq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Pin from HW Engineer Point of View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2312" y="4541837"/>
            <a:ext cx="1600200" cy="40397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2000" b="1" dirty="0" smtClean="0"/>
              <a:t>Pad ring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2" y="1417637"/>
            <a:ext cx="36004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4512" y="1874837"/>
            <a:ext cx="43080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512" y="4578350"/>
            <a:ext cx="29622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8912" y="5045075"/>
            <a:ext cx="25994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6621483" y="6426578"/>
            <a:ext cx="1847829" cy="9641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69312" y="5989637"/>
            <a:ext cx="1371600" cy="7170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2000" b="1" dirty="0" smtClean="0"/>
              <a:t>System on chip (</a:t>
            </a:r>
            <a:r>
              <a:rPr lang="en-US" sz="2000" b="1" dirty="0" err="1" smtClean="0"/>
              <a:t>SoC</a:t>
            </a:r>
            <a:r>
              <a:rPr lang="en-US" sz="2000" b="1" dirty="0" smtClean="0"/>
              <a:t>)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707312" y="5608637"/>
            <a:ext cx="1847829" cy="9641"/>
          </a:xfrm>
          <a:prstGeom prst="line">
            <a:avLst/>
          </a:prstGeom>
          <a:ln w="6985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88312" y="4846637"/>
            <a:ext cx="1752600" cy="7170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2000" b="1" dirty="0" smtClean="0"/>
              <a:t>Pad with bonding wire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0712" y="4160837"/>
            <a:ext cx="295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7"/>
              </a:rPr>
              <a:t>Ball Grid Array (BGA) </a:t>
            </a:r>
            <a:r>
              <a:rPr lang="en-US" dirty="0" err="1" smtClean="0">
                <a:hlinkClick r:id="rId7"/>
              </a:rPr>
              <a:t>Pachage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112" y="1417637"/>
            <a:ext cx="2565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8"/>
              </a:rPr>
              <a:t>Dual in line (DIP) package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06912" y="1417637"/>
            <a:ext cx="2883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9"/>
              </a:rPr>
              <a:t>Pin Grid Array (PGA) Package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2800" b="1" dirty="0" smtClean="0"/>
              <a:t>CHAINED GPIO </a:t>
            </a:r>
            <a:r>
              <a:rPr lang="en-US" sz="2800" b="1" dirty="0" err="1" smtClean="0"/>
              <a:t>irqchips</a:t>
            </a:r>
            <a:r>
              <a:rPr lang="en-US" sz="2800" b="1" dirty="0" smtClean="0"/>
              <a:t> in pl061 driver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2" y="1341437"/>
            <a:ext cx="64960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512" y="5456237"/>
            <a:ext cx="6953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 smtClean="0"/>
              <a:t>GPIO Interrupts Programming Example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2" y="1493837"/>
            <a:ext cx="914031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2" y="4770437"/>
            <a:ext cx="901747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2800" b="1" dirty="0" smtClean="0"/>
              <a:t>Homework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512" y="1722437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Read https://repo.zenk-security.com/Linux%20et%20systemes%20d.exploitations/Linux%20generic%20IRQ%20handling.pdf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Check 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/drivers/</a:t>
            </a:r>
            <a:r>
              <a:rPr lang="en-US" sz="2400" b="1" dirty="0" err="1" smtClean="0"/>
              <a:t>gpio</a:t>
            </a:r>
            <a:r>
              <a:rPr lang="en-US" sz="2400" b="1" dirty="0" smtClean="0"/>
              <a:t>/gpio-pl061.c</a:t>
            </a:r>
            <a:r>
              <a:rPr lang="en-US" sz="2400" dirty="0" smtClean="0"/>
              <a:t> implementation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Check </a:t>
            </a:r>
            <a:r>
              <a:rPr lang="en-US" sz="2400" b="1" dirty="0" smtClean="0"/>
              <a:t>http://infocenter.arm.com/help/topic/com.arm.doc.ddi0190b/DDI0190.pdf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1958040"/>
            <a:ext cx="7223760" cy="4717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600"/>
            </a:pPr>
            <a:r>
              <a:rPr lang="en-US" sz="96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5954712" y="3181905"/>
            <a:ext cx="1524000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2800" dirty="0" smtClean="0"/>
              <a:t>Simplified GPIO hardware cell</a:t>
            </a: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89960" y="3874588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9912" y="1581705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OEN</a:t>
            </a:r>
            <a:endParaRPr lang="en-US" b="1" dirty="0"/>
          </a:p>
        </p:txBody>
      </p:sp>
      <p:sp>
        <p:nvSpPr>
          <p:cNvPr id="5" name="Isosceles Triangle 4"/>
          <p:cNvSpPr/>
          <p:nvPr/>
        </p:nvSpPr>
        <p:spPr>
          <a:xfrm rot="16200000">
            <a:off x="4802568" y="5230161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4954968" y="2657649"/>
            <a:ext cx="1237488" cy="1066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flipV="1">
            <a:off x="5573712" y="1810305"/>
            <a:ext cx="0" cy="107137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1"/>
          </p:cNvCxnSpPr>
          <p:nvPr/>
        </p:nvCxnSpPr>
        <p:spPr>
          <a:xfrm flipV="1">
            <a:off x="5421312" y="6072933"/>
            <a:ext cx="0" cy="84277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97512" y="6839505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IEN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402512" y="2724705"/>
            <a:ext cx="91440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I/O Pad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36" idx="4"/>
          </p:cNvCxnSpPr>
          <p:nvPr/>
        </p:nvCxnSpPr>
        <p:spPr>
          <a:xfrm>
            <a:off x="6716712" y="3258105"/>
            <a:ext cx="0" cy="259080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54712" y="5830617"/>
            <a:ext cx="762000" cy="0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640512" y="310570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382712" y="5754417"/>
            <a:ext cx="3505200" cy="18288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77912" y="5380037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IN</a:t>
            </a:r>
            <a:endParaRPr lang="en-US" b="1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458912" y="3181905"/>
            <a:ext cx="3581400" cy="0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5512" y="2724705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OUT</a:t>
            </a:r>
            <a:endParaRPr lang="en-US" b="1" dirty="0"/>
          </a:p>
        </p:txBody>
      </p:sp>
      <p:sp>
        <p:nvSpPr>
          <p:cNvPr id="81" name="Rectangle 80"/>
          <p:cNvSpPr/>
          <p:nvPr/>
        </p:nvSpPr>
        <p:spPr>
          <a:xfrm>
            <a:off x="2068512" y="2179637"/>
            <a:ext cx="6553200" cy="4419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525712" y="1646237"/>
            <a:ext cx="185858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Hardware</a:t>
            </a:r>
          </a:p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I/O Cell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15912" y="6599237"/>
            <a:ext cx="50387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The cell signals are connected to register maps that are controlled by software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Pin from HW Engineer Point of View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12" y="1646237"/>
            <a:ext cx="8458200" cy="45998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/>
            <a:r>
              <a:rPr lang="en-US" dirty="0" smtClean="0"/>
              <a:t>Pins are equivalent to balls found on a BGA etc.</a:t>
            </a:r>
          </a:p>
          <a:p>
            <a:pPr fontAlgn="base"/>
            <a:r>
              <a:rPr lang="en-US" dirty="0" smtClean="0"/>
              <a:t> In an </a:t>
            </a:r>
            <a:r>
              <a:rPr lang="en-US" dirty="0" err="1" smtClean="0"/>
              <a:t>SoC</a:t>
            </a:r>
            <a:r>
              <a:rPr lang="en-US" dirty="0" smtClean="0"/>
              <a:t> pins are connected to a pad on a silicon chip</a:t>
            </a:r>
          </a:p>
          <a:p>
            <a:pPr fontAlgn="base"/>
            <a:r>
              <a:rPr lang="en-US" dirty="0" smtClean="0"/>
              <a:t> Each pad is driven by a specific piece of logic, called a </a:t>
            </a:r>
            <a:r>
              <a:rPr lang="en-US" b="1" dirty="0" smtClean="0"/>
              <a:t>I/O cell</a:t>
            </a:r>
            <a:r>
              <a:rPr lang="en-US" dirty="0" smtClean="0"/>
              <a:t>. </a:t>
            </a:r>
          </a:p>
          <a:p>
            <a:pPr fontAlgn="base"/>
            <a:r>
              <a:rPr lang="en-US" dirty="0" smtClean="0"/>
              <a:t> Using a CAD tool, the hardware designer place pads around the edges of the chip, forming a pad ring</a:t>
            </a:r>
          </a:p>
          <a:p>
            <a:pPr fontAlgn="base"/>
            <a:r>
              <a:rPr lang="en-US" dirty="0" smtClean="0"/>
              <a:t> Each cell has a number of discrete control signals, for example this simple bidirectional </a:t>
            </a:r>
            <a:r>
              <a:rPr lang="en-US" b="1" dirty="0" smtClean="0"/>
              <a:t>I/O cell</a:t>
            </a:r>
            <a:r>
              <a:rPr lang="en-US" dirty="0" smtClean="0"/>
              <a:t>:</a:t>
            </a:r>
          </a:p>
          <a:p>
            <a:pPr fontAlgn="base"/>
            <a:r>
              <a:rPr lang="en-US" dirty="0" smtClean="0"/>
              <a:t> </a:t>
            </a:r>
            <a:r>
              <a:rPr lang="en-US" b="1" dirty="0" smtClean="0"/>
              <a:t>OEN</a:t>
            </a:r>
            <a:r>
              <a:rPr lang="en-US" dirty="0" smtClean="0"/>
              <a:t> – output enable</a:t>
            </a:r>
          </a:p>
          <a:p>
            <a:pPr fontAlgn="base"/>
            <a:r>
              <a:rPr lang="en-US" dirty="0" smtClean="0"/>
              <a:t> </a:t>
            </a:r>
            <a:r>
              <a:rPr lang="en-US" b="1" dirty="0" smtClean="0"/>
              <a:t>OUT</a:t>
            </a:r>
            <a:r>
              <a:rPr lang="en-US" dirty="0" smtClean="0"/>
              <a:t> – value of output</a:t>
            </a:r>
          </a:p>
          <a:p>
            <a:pPr fontAlgn="base"/>
            <a:r>
              <a:rPr lang="en-US" b="1" dirty="0" smtClean="0"/>
              <a:t> IEN</a:t>
            </a:r>
            <a:r>
              <a:rPr lang="en-US" dirty="0" smtClean="0"/>
              <a:t> – input enable</a:t>
            </a:r>
          </a:p>
          <a:p>
            <a:pPr fontAlgn="base"/>
            <a:r>
              <a:rPr lang="en-US" dirty="0" smtClean="0"/>
              <a:t> </a:t>
            </a:r>
            <a:r>
              <a:rPr lang="en-US" b="1" dirty="0" smtClean="0"/>
              <a:t>IN</a:t>
            </a:r>
            <a:r>
              <a:rPr lang="en-US" dirty="0" smtClean="0"/>
              <a:t> – value of input</a:t>
            </a:r>
          </a:p>
          <a:p>
            <a:pPr fontAlgn="base"/>
            <a:r>
              <a:rPr lang="en-US" dirty="0" smtClean="0"/>
              <a:t> PUEN – pull-up enable (not shown)</a:t>
            </a:r>
          </a:p>
          <a:p>
            <a:pPr fontAlgn="base"/>
            <a:r>
              <a:rPr lang="en-US" dirty="0" smtClean="0"/>
              <a:t> PDEN – pull-down enable (not shown)</a:t>
            </a:r>
          </a:p>
          <a:p>
            <a:pPr fontAlgn="base"/>
            <a:r>
              <a:rPr lang="en-US" dirty="0" smtClean="0"/>
              <a:t> The cell signals are connected to register maps that are controlled by software.</a:t>
            </a:r>
          </a:p>
          <a:p>
            <a:pPr fontAlgn="base"/>
            <a:r>
              <a:rPr lang="en-US" dirty="0" smtClean="0"/>
              <a:t> </a:t>
            </a:r>
            <a:r>
              <a:rPr lang="en-US" b="1" dirty="0" smtClean="0"/>
              <a:t>I/O cell</a:t>
            </a:r>
            <a:r>
              <a:rPr lang="en-US" dirty="0" smtClean="0"/>
              <a:t> is used for various things: busses, memories, etc, one specific use case is GPIO (general purpose I/O) which typically group e.g. 32 cells into a GPIO block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 smtClean="0"/>
              <a:t>How GPIO block is formed from I/O cells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12" y="1646237"/>
            <a:ext cx="8458200" cy="5476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/>
            <a:r>
              <a:rPr lang="en-US" dirty="0" smtClean="0"/>
              <a:t> A GPIO block is formed by taking a number of IO cells and lumping them into a block. For example it is convenient to take 8 cells and create a 8 bit GPIO block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 Control registers for each cell such as “OUT” are then typically grouped into a 32 bit register where you can set output state by setting/clearing bit N in the register, OEN, OUT, IN, PUEN, PDEN are just passed through to one bit each in a register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 The GPIO logic then typically adds asynchronous edge detection logic for rising/falling/both edges when the pin us used as input and builds </a:t>
            </a:r>
            <a:r>
              <a:rPr lang="en-US" b="1" dirty="0" smtClean="0"/>
              <a:t>IRQ signals</a:t>
            </a:r>
            <a:r>
              <a:rPr lang="en-US" dirty="0" smtClean="0"/>
              <a:t> from edges and an </a:t>
            </a:r>
            <a:r>
              <a:rPr lang="en-US" b="1" dirty="0" smtClean="0"/>
              <a:t>IRQ enable</a:t>
            </a:r>
            <a:r>
              <a:rPr lang="en-US" dirty="0" smtClean="0"/>
              <a:t> bit per pin.</a:t>
            </a:r>
          </a:p>
          <a:p>
            <a:pPr fontAlgn="base"/>
            <a:endParaRPr lang="en-US" dirty="0" smtClean="0"/>
          </a:p>
          <a:p>
            <a:pPr fontAlgn="base">
              <a:buNone/>
            </a:pPr>
            <a:r>
              <a:rPr lang="en-US" sz="2800" dirty="0" smtClean="0"/>
              <a:t>Copy-paste 8 I/O cells would give us 4 registers 8-bit wide each: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 </a:t>
            </a:r>
            <a:r>
              <a:rPr lang="en-US" b="1" dirty="0" smtClean="0"/>
              <a:t>0x00</a:t>
            </a:r>
            <a:r>
              <a:rPr lang="en-US" dirty="0" smtClean="0"/>
              <a:t> 8-bits GPIO_PORTA_OEN</a:t>
            </a:r>
          </a:p>
          <a:p>
            <a:pPr fontAlgn="base"/>
            <a:r>
              <a:rPr lang="en-US" dirty="0" smtClean="0"/>
              <a:t> </a:t>
            </a:r>
            <a:r>
              <a:rPr lang="en-US" b="1" dirty="0" smtClean="0"/>
              <a:t>0x01</a:t>
            </a:r>
            <a:r>
              <a:rPr lang="en-US" dirty="0" smtClean="0"/>
              <a:t> 8-bits GPIO_PORTA_OUT</a:t>
            </a:r>
          </a:p>
          <a:p>
            <a:pPr fontAlgn="base"/>
            <a:r>
              <a:rPr lang="en-US" dirty="0" smtClean="0"/>
              <a:t> </a:t>
            </a:r>
            <a:r>
              <a:rPr lang="en-US" b="1" dirty="0" smtClean="0"/>
              <a:t>0x02</a:t>
            </a:r>
            <a:r>
              <a:rPr lang="en-US" dirty="0" smtClean="0"/>
              <a:t> 8-bits GPIO_PORTA_IEN</a:t>
            </a:r>
          </a:p>
          <a:p>
            <a:pPr fontAlgn="base"/>
            <a:r>
              <a:rPr lang="en-US" dirty="0" smtClean="0"/>
              <a:t> </a:t>
            </a:r>
            <a:r>
              <a:rPr lang="en-US" b="1" dirty="0" smtClean="0"/>
              <a:t>0x03</a:t>
            </a:r>
            <a:r>
              <a:rPr lang="en-US" dirty="0" smtClean="0"/>
              <a:t> 8-bits GPIO_PORTA_IN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2800" dirty="0" smtClean="0"/>
              <a:t>GPIO subsystem driver interface “</a:t>
            </a:r>
            <a:r>
              <a:rPr lang="en-US" sz="2800" dirty="0" err="1" smtClean="0"/>
              <a:t>gpiolib</a:t>
            </a:r>
            <a:r>
              <a:rPr lang="en-US" sz="2800" dirty="0" smtClean="0"/>
              <a:t>”</a:t>
            </a: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6512" y="3475037"/>
            <a:ext cx="7010400" cy="762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gpiolib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544512" y="4846637"/>
            <a:ext cx="2819400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GPIO_PORTA_xxx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25512" y="5532437"/>
            <a:ext cx="2819400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GPIO_PORTB_xxx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458912" y="6142037"/>
            <a:ext cx="2819400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GPIO_PORTC_xxx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68312" y="4313237"/>
            <a:ext cx="2486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SoC</a:t>
            </a:r>
            <a:r>
              <a:rPr lang="en-US" sz="2400" dirty="0" smtClean="0"/>
              <a:t> GPIO registers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811712" y="4770437"/>
            <a:ext cx="21336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SPI Driver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811712" y="5913437"/>
            <a:ext cx="2057400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SPI GPIO expander IC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26312" y="4770437"/>
            <a:ext cx="21336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I2C Driver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326312" y="5837237"/>
            <a:ext cx="2057400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I2C GPIO expander IC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16512" y="66754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45112" y="66754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573712" y="66754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02312" y="66754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030912" y="66754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259512" y="66754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859712" y="65992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088312" y="65992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316912" y="65992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45512" y="65992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774112" y="65992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002712" y="65992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63712" y="69040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92312" y="69040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20912" y="69040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49512" y="69040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78112" y="69040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906712" y="69040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135312" y="69040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363912" y="69040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592512" y="69040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821112" y="69040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049712" y="69040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077912" y="62944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306512" y="62944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20712" y="56086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49312" y="5608637"/>
            <a:ext cx="0" cy="457200"/>
          </a:xfrm>
          <a:prstGeom prst="line">
            <a:avLst/>
          </a:prstGeom>
          <a:ln w="698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Up-Down Arrow 43"/>
          <p:cNvSpPr/>
          <p:nvPr/>
        </p:nvSpPr>
        <p:spPr>
          <a:xfrm>
            <a:off x="5878512" y="5608637"/>
            <a:ext cx="76200" cy="228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030912" y="5456237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SPI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8621712" y="5456237"/>
            <a:ext cx="580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I2C</a:t>
            </a:r>
            <a:endParaRPr lang="en-US" sz="2400" dirty="0"/>
          </a:p>
        </p:txBody>
      </p:sp>
      <p:sp>
        <p:nvSpPr>
          <p:cNvPr id="47" name="Up-Down Arrow 46"/>
          <p:cNvSpPr/>
          <p:nvPr/>
        </p:nvSpPr>
        <p:spPr>
          <a:xfrm>
            <a:off x="8293058" y="5572194"/>
            <a:ext cx="76200" cy="228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-Down Arrow 47"/>
          <p:cNvSpPr/>
          <p:nvPr/>
        </p:nvSpPr>
        <p:spPr>
          <a:xfrm>
            <a:off x="3135312" y="4313237"/>
            <a:ext cx="152400" cy="381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-Down Arrow 49"/>
          <p:cNvSpPr/>
          <p:nvPr/>
        </p:nvSpPr>
        <p:spPr>
          <a:xfrm>
            <a:off x="3516312" y="4313237"/>
            <a:ext cx="1524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-Down Arrow 50"/>
          <p:cNvSpPr/>
          <p:nvPr/>
        </p:nvSpPr>
        <p:spPr>
          <a:xfrm>
            <a:off x="3973512" y="4313237"/>
            <a:ext cx="152400" cy="1676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-Down Arrow 51"/>
          <p:cNvSpPr/>
          <p:nvPr/>
        </p:nvSpPr>
        <p:spPr>
          <a:xfrm>
            <a:off x="5847522" y="4284428"/>
            <a:ext cx="152400" cy="457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-Down Arrow 52"/>
          <p:cNvSpPr/>
          <p:nvPr/>
        </p:nvSpPr>
        <p:spPr>
          <a:xfrm>
            <a:off x="7995189" y="4279473"/>
            <a:ext cx="152400" cy="457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-Down Arrow 53"/>
          <p:cNvSpPr/>
          <p:nvPr/>
        </p:nvSpPr>
        <p:spPr>
          <a:xfrm>
            <a:off x="4811712" y="2408237"/>
            <a:ext cx="685800" cy="990600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516312" y="1874837"/>
            <a:ext cx="3862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GPIO[0.. ARCH_NR_GPIOS-1]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4735512" y="1493837"/>
            <a:ext cx="1676400" cy="2438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735512" y="4999037"/>
            <a:ext cx="1676400" cy="2209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20712" y="5380037"/>
            <a:ext cx="1600200" cy="838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20712" y="2484437"/>
            <a:ext cx="1600200" cy="838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954712" y="3181905"/>
            <a:ext cx="1524000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2800" dirty="0" smtClean="0"/>
              <a:t>GPIO subsystem driver interface “</a:t>
            </a:r>
            <a:r>
              <a:rPr lang="en-US" sz="2800" dirty="0" err="1" smtClean="0"/>
              <a:t>gpiolib</a:t>
            </a:r>
            <a:r>
              <a:rPr lang="en-US" sz="2800" dirty="0" smtClean="0"/>
              <a:t>”</a:t>
            </a: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89960" y="3874588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9912" y="1581705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OEN</a:t>
            </a:r>
            <a:endParaRPr lang="en-US" b="1" dirty="0"/>
          </a:p>
        </p:txBody>
      </p:sp>
      <p:sp>
        <p:nvSpPr>
          <p:cNvPr id="5" name="Isosceles Triangle 4"/>
          <p:cNvSpPr/>
          <p:nvPr/>
        </p:nvSpPr>
        <p:spPr>
          <a:xfrm rot="16200000">
            <a:off x="4802568" y="5230161"/>
            <a:ext cx="1237488" cy="10668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4954968" y="2657649"/>
            <a:ext cx="1237488" cy="10668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flipV="1">
            <a:off x="5573712" y="1810305"/>
            <a:ext cx="0" cy="107137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1"/>
          </p:cNvCxnSpPr>
          <p:nvPr/>
        </p:nvCxnSpPr>
        <p:spPr>
          <a:xfrm flipV="1">
            <a:off x="5421312" y="6072933"/>
            <a:ext cx="0" cy="84277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97512" y="6839505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IEN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402512" y="2724705"/>
            <a:ext cx="91440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I/O Pad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36" idx="4"/>
          </p:cNvCxnSpPr>
          <p:nvPr/>
        </p:nvCxnSpPr>
        <p:spPr>
          <a:xfrm>
            <a:off x="6716712" y="3258105"/>
            <a:ext cx="0" cy="259080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54712" y="5830617"/>
            <a:ext cx="762000" cy="0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640512" y="310570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382712" y="5754417"/>
            <a:ext cx="3505200" cy="18288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77912" y="5380037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IN</a:t>
            </a:r>
            <a:endParaRPr lang="en-US" b="1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458912" y="3181905"/>
            <a:ext cx="3581400" cy="0"/>
          </a:xfrm>
          <a:prstGeom prst="line">
            <a:avLst/>
          </a:prstGeom>
          <a:ln w="698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25512" y="2724705"/>
            <a:ext cx="68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OUT</a:t>
            </a:r>
            <a:endParaRPr lang="en-US" b="1" dirty="0"/>
          </a:p>
        </p:txBody>
      </p:sp>
      <p:sp>
        <p:nvSpPr>
          <p:cNvPr id="81" name="Rectangle 80"/>
          <p:cNvSpPr/>
          <p:nvPr/>
        </p:nvSpPr>
        <p:spPr>
          <a:xfrm>
            <a:off x="2068512" y="2179637"/>
            <a:ext cx="6553200" cy="4419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525712" y="1646237"/>
            <a:ext cx="185858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Hardware</a:t>
            </a:r>
          </a:p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I/O Cell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54312" y="4084637"/>
            <a:ext cx="1196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 err="1" smtClean="0"/>
              <a:t>gpiolib</a:t>
            </a:r>
            <a:endParaRPr lang="en-US" sz="28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3312" y="3627437"/>
            <a:ext cx="457200" cy="5334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897312" y="3779837"/>
            <a:ext cx="685800" cy="4572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297112" y="4618037"/>
            <a:ext cx="533400" cy="6096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21112" y="4694237"/>
            <a:ext cx="685800" cy="6096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2800" dirty="0" smtClean="0"/>
              <a:t>GPIO subsystem driver interface “</a:t>
            </a:r>
            <a:r>
              <a:rPr lang="en-US" sz="2800" dirty="0" err="1" smtClean="0"/>
              <a:t>gpiolib</a:t>
            </a:r>
            <a:r>
              <a:rPr lang="en-US" sz="2800" dirty="0" smtClean="0"/>
              <a:t>”</a:t>
            </a: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112" y="1493837"/>
            <a:ext cx="9144000" cy="5786199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#include/</a:t>
            </a:r>
            <a:r>
              <a:rPr lang="en-US" b="1" dirty="0" err="1" smtClean="0">
                <a:solidFill>
                  <a:schemeClr val="bg1"/>
                </a:solidFill>
              </a:rPr>
              <a:t>asm</a:t>
            </a:r>
            <a:r>
              <a:rPr lang="en-US" b="1" dirty="0" smtClean="0">
                <a:solidFill>
                  <a:schemeClr val="bg1"/>
                </a:solidFill>
              </a:rPr>
              <a:t>-generic/</a:t>
            </a:r>
            <a:r>
              <a:rPr lang="en-US" b="1" dirty="0" err="1" smtClean="0">
                <a:solidFill>
                  <a:schemeClr val="bg1"/>
                </a:solidFill>
              </a:rPr>
              <a:t>gpio.h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gpio_chip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const char *</a:t>
            </a:r>
            <a:r>
              <a:rPr lang="en-US" b="1" dirty="0" smtClean="0">
                <a:solidFill>
                  <a:schemeClr val="bg1"/>
                </a:solidFill>
              </a:rPr>
              <a:t>label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device *</a:t>
            </a:r>
            <a:r>
              <a:rPr lang="en-US" b="1" dirty="0" smtClean="0">
                <a:solidFill>
                  <a:schemeClr val="bg1"/>
                </a:solidFill>
              </a:rPr>
              <a:t>dev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module *</a:t>
            </a:r>
            <a:r>
              <a:rPr lang="en-US" b="1" dirty="0" smtClean="0">
                <a:solidFill>
                  <a:schemeClr val="bg1"/>
                </a:solidFill>
              </a:rPr>
              <a:t>owner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(*</a:t>
            </a:r>
            <a:r>
              <a:rPr lang="en-US" b="1" dirty="0" smtClean="0">
                <a:solidFill>
                  <a:schemeClr val="bg1"/>
                </a:solidFill>
              </a:rPr>
              <a:t>request</a:t>
            </a:r>
            <a:r>
              <a:rPr lang="en-US" dirty="0" smtClean="0">
                <a:solidFill>
                  <a:schemeClr val="bg1"/>
                </a:solidFill>
              </a:rPr>
              <a:t>)(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gpio_chip</a:t>
            </a:r>
            <a:r>
              <a:rPr lang="en-US" dirty="0" smtClean="0">
                <a:solidFill>
                  <a:schemeClr val="bg1"/>
                </a:solidFill>
              </a:rPr>
              <a:t> *chip, unsigned offset);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void (*</a:t>
            </a:r>
            <a:r>
              <a:rPr lang="en-US" b="1" dirty="0" smtClean="0">
                <a:solidFill>
                  <a:schemeClr val="bg1"/>
                </a:solidFill>
              </a:rPr>
              <a:t>free</a:t>
            </a:r>
            <a:r>
              <a:rPr lang="en-US" dirty="0" smtClean="0">
                <a:solidFill>
                  <a:schemeClr val="bg1"/>
                </a:solidFill>
              </a:rPr>
              <a:t>)(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gpio_chip</a:t>
            </a:r>
            <a:r>
              <a:rPr lang="en-US" dirty="0" smtClean="0">
                <a:solidFill>
                  <a:schemeClr val="bg1"/>
                </a:solidFill>
              </a:rPr>
              <a:t> *chip, unsigned offset);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(*</a:t>
            </a:r>
            <a:r>
              <a:rPr lang="en-US" b="1" dirty="0" err="1" smtClean="0">
                <a:solidFill>
                  <a:schemeClr val="bg1"/>
                </a:solidFill>
              </a:rPr>
              <a:t>direction_input</a:t>
            </a:r>
            <a:r>
              <a:rPr lang="en-US" dirty="0" smtClean="0">
                <a:solidFill>
                  <a:schemeClr val="bg1"/>
                </a:solidFill>
              </a:rPr>
              <a:t>)(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gpio_chip</a:t>
            </a:r>
            <a:r>
              <a:rPr lang="en-US" dirty="0" smtClean="0">
                <a:solidFill>
                  <a:schemeClr val="bg1"/>
                </a:solidFill>
              </a:rPr>
              <a:t> *chip, unsigned offset);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(*</a:t>
            </a:r>
            <a:r>
              <a:rPr lang="en-US" b="1" dirty="0" smtClean="0">
                <a:solidFill>
                  <a:schemeClr val="bg1"/>
                </a:solidFill>
              </a:rPr>
              <a:t>get</a:t>
            </a:r>
            <a:r>
              <a:rPr lang="en-US" dirty="0" smtClean="0">
                <a:solidFill>
                  <a:schemeClr val="bg1"/>
                </a:solidFill>
              </a:rPr>
              <a:t>)(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gpio_chip</a:t>
            </a:r>
            <a:r>
              <a:rPr lang="en-US" dirty="0" smtClean="0">
                <a:solidFill>
                  <a:schemeClr val="bg1"/>
                </a:solidFill>
              </a:rPr>
              <a:t> *chip, unsigned offset);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(*</a:t>
            </a:r>
            <a:r>
              <a:rPr lang="en-US" b="1" dirty="0" err="1" smtClean="0">
                <a:solidFill>
                  <a:schemeClr val="bg1"/>
                </a:solidFill>
              </a:rPr>
              <a:t>direction_output</a:t>
            </a:r>
            <a:r>
              <a:rPr lang="en-US" dirty="0" smtClean="0">
                <a:solidFill>
                  <a:schemeClr val="bg1"/>
                </a:solidFill>
              </a:rPr>
              <a:t>)(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gpio_chip</a:t>
            </a:r>
            <a:r>
              <a:rPr lang="en-US" dirty="0" smtClean="0">
                <a:solidFill>
                  <a:schemeClr val="bg1"/>
                </a:solidFill>
              </a:rPr>
              <a:t> *chip, unsigned offset,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value);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(*</a:t>
            </a:r>
            <a:r>
              <a:rPr lang="en-US" b="1" dirty="0" err="1" smtClean="0">
                <a:solidFill>
                  <a:schemeClr val="bg1"/>
                </a:solidFill>
              </a:rPr>
              <a:t>set_debounce</a:t>
            </a:r>
            <a:r>
              <a:rPr lang="en-US" dirty="0" smtClean="0">
                <a:solidFill>
                  <a:schemeClr val="bg1"/>
                </a:solidFill>
              </a:rPr>
              <a:t>)(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gpio_chip</a:t>
            </a:r>
            <a:r>
              <a:rPr lang="en-US" dirty="0" smtClean="0">
                <a:solidFill>
                  <a:schemeClr val="bg1"/>
                </a:solidFill>
              </a:rPr>
              <a:t> *chip, unsigned offset, unsigned </a:t>
            </a:r>
            <a:r>
              <a:rPr lang="en-US" dirty="0" err="1" smtClean="0">
                <a:solidFill>
                  <a:schemeClr val="bg1"/>
                </a:solidFill>
              </a:rPr>
              <a:t>debounce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void (*</a:t>
            </a:r>
            <a:r>
              <a:rPr lang="en-US" b="1" dirty="0" smtClean="0">
                <a:solidFill>
                  <a:schemeClr val="bg1"/>
                </a:solidFill>
              </a:rPr>
              <a:t>set</a:t>
            </a:r>
            <a:r>
              <a:rPr lang="en-US" dirty="0" smtClean="0">
                <a:solidFill>
                  <a:schemeClr val="bg1"/>
                </a:solidFill>
              </a:rPr>
              <a:t>)(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gpio_chip</a:t>
            </a:r>
            <a:r>
              <a:rPr lang="en-US" dirty="0" smtClean="0">
                <a:solidFill>
                  <a:schemeClr val="bg1"/>
                </a:solidFill>
              </a:rPr>
              <a:t> *chip, unsigned offset,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value);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(*</a:t>
            </a:r>
            <a:r>
              <a:rPr lang="en-US" b="1" dirty="0" err="1" smtClean="0">
                <a:solidFill>
                  <a:schemeClr val="bg1"/>
                </a:solidFill>
              </a:rPr>
              <a:t>to_irq</a:t>
            </a:r>
            <a:r>
              <a:rPr lang="en-US" dirty="0" smtClean="0">
                <a:solidFill>
                  <a:schemeClr val="bg1"/>
                </a:solidFill>
              </a:rPr>
              <a:t>)(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gpio_chip</a:t>
            </a:r>
            <a:r>
              <a:rPr lang="en-US" dirty="0" smtClean="0">
                <a:solidFill>
                  <a:schemeClr val="bg1"/>
                </a:solidFill>
              </a:rPr>
              <a:t> *chip, unsigned offset);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void (*</a:t>
            </a:r>
            <a:r>
              <a:rPr lang="en-US" b="1" dirty="0" err="1" smtClean="0">
                <a:solidFill>
                  <a:schemeClr val="bg1"/>
                </a:solidFill>
              </a:rPr>
              <a:t>dbg_show</a:t>
            </a:r>
            <a:r>
              <a:rPr lang="en-US" dirty="0" smtClean="0">
                <a:solidFill>
                  <a:schemeClr val="bg1"/>
                </a:solidFill>
              </a:rPr>
              <a:t>)(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seq_file</a:t>
            </a:r>
            <a:r>
              <a:rPr lang="en-US" dirty="0" smtClean="0">
                <a:solidFill>
                  <a:schemeClr val="bg1"/>
                </a:solidFill>
              </a:rPr>
              <a:t> *s,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gpio_chip</a:t>
            </a:r>
            <a:r>
              <a:rPr lang="en-US" dirty="0" smtClean="0">
                <a:solidFill>
                  <a:schemeClr val="bg1"/>
                </a:solidFill>
              </a:rPr>
              <a:t> *chip);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base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u16 </a:t>
            </a:r>
            <a:r>
              <a:rPr lang="en-US" b="1" dirty="0" err="1" smtClean="0">
                <a:solidFill>
                  <a:schemeClr val="bg1"/>
                </a:solidFill>
              </a:rPr>
              <a:t>ngpio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const char *const *</a:t>
            </a:r>
            <a:r>
              <a:rPr lang="en-US" b="1" dirty="0" smtClean="0">
                <a:solidFill>
                  <a:schemeClr val="bg1"/>
                </a:solidFill>
              </a:rPr>
              <a:t>names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unsigned </a:t>
            </a:r>
            <a:r>
              <a:rPr lang="en-US" b="1" dirty="0" smtClean="0">
                <a:solidFill>
                  <a:schemeClr val="bg1"/>
                </a:solidFill>
              </a:rPr>
              <a:t>can_sleep</a:t>
            </a:r>
            <a:r>
              <a:rPr lang="en-US" dirty="0" smtClean="0">
                <a:solidFill>
                  <a:schemeClr val="bg1"/>
                </a:solidFill>
              </a:rPr>
              <a:t>:1;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unsigned </a:t>
            </a:r>
            <a:r>
              <a:rPr lang="en-US" b="1" dirty="0" smtClean="0">
                <a:solidFill>
                  <a:schemeClr val="bg1"/>
                </a:solidFill>
              </a:rPr>
              <a:t>exported</a:t>
            </a:r>
            <a:r>
              <a:rPr lang="en-US" dirty="0" smtClean="0">
                <a:solidFill>
                  <a:schemeClr val="bg1"/>
                </a:solidFill>
              </a:rPr>
              <a:t>:1;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sz="2800" dirty="0" smtClean="0"/>
              <a:t>GPIO subsystem driver interface “</a:t>
            </a:r>
            <a:r>
              <a:rPr lang="en-US" sz="2800" dirty="0" err="1" smtClean="0"/>
              <a:t>gpiolib</a:t>
            </a:r>
            <a:r>
              <a:rPr lang="en-US" sz="2800" dirty="0" smtClean="0"/>
              <a:t>”</a:t>
            </a: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112" y="1493837"/>
            <a:ext cx="9144000" cy="5109091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#include/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asm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-generic/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gpio.h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gpio_chip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const char *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label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device *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module *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owner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(*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direction_input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(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gpio_chip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*chip, unsigned offset);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(*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(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gpio_chip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*chip, unsigned offset);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(*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direction_output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(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gpio_chip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*chip, unsigned offset,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value);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void (*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set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(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gpio_chip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*chip, unsigned offset,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value);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(*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to_irq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(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gpio_chip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*chip, unsigned offset);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base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u16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ngpio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const char *const *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names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unsigned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can_sleep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:1;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unsigned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exported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:1;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rgbClr val="92D050"/>
                </a:solidFill>
              </a:rPr>
              <a:t>gpiochip_add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struct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gpio_chip</a:t>
            </a:r>
            <a:r>
              <a:rPr lang="en-US" sz="2000" dirty="0" smtClean="0">
                <a:solidFill>
                  <a:schemeClr val="bg1"/>
                </a:solidFill>
              </a:rPr>
              <a:t> *chip)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91025" y="4237037"/>
            <a:ext cx="2297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 base GPIO number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73312" y="4416424"/>
            <a:ext cx="1981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449512" y="4721224"/>
            <a:ext cx="1981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37063" y="4562475"/>
            <a:ext cx="2921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 number of GPIOs in block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97214" y="6218237"/>
            <a:ext cx="685800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83014" y="5913437"/>
            <a:ext cx="153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Call to register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../../../../../usr/lib/libreoffice/share/template/common/layout/Inspiration.otp</Template>
  <TotalTime>8262</TotalTime>
  <Words>916</Words>
  <Application>Microsoft Office PowerPoint</Application>
  <PresentationFormat>Custom</PresentationFormat>
  <Paragraphs>210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Inspiration</vt:lpstr>
      <vt:lpstr>Hardware communication p.1</vt:lpstr>
      <vt:lpstr>Pin from HW Engineer Point of View</vt:lpstr>
      <vt:lpstr>Simplified GPIO hardware cell</vt:lpstr>
      <vt:lpstr>Pin from HW Engineer Point of View</vt:lpstr>
      <vt:lpstr>How GPIO block is formed from I/O cells</vt:lpstr>
      <vt:lpstr>GPIO subsystem driver interface “gpiolib”</vt:lpstr>
      <vt:lpstr>GPIO subsystem driver interface “gpiolib”</vt:lpstr>
      <vt:lpstr>GPIO subsystem driver interface “gpiolib”</vt:lpstr>
      <vt:lpstr>GPIO subsystem driver interface “gpiolib”</vt:lpstr>
      <vt:lpstr>GPIO subsystem driver interface “gpiolib”</vt:lpstr>
      <vt:lpstr>GPIO Programming example</vt:lpstr>
      <vt:lpstr>GPIO Programming example</vt:lpstr>
      <vt:lpstr>sysfs interface of the GPIOlib</vt:lpstr>
      <vt:lpstr>GPIO interrupts</vt:lpstr>
      <vt:lpstr>GPIO interrupts</vt:lpstr>
      <vt:lpstr>GPIO interrupts</vt:lpstr>
      <vt:lpstr>struct irq_chip IRQ subsystem interface </vt:lpstr>
      <vt:lpstr>struct irq_chip IRQ subsystem interface </vt:lpstr>
      <vt:lpstr>CHAINED GPIO irqchips</vt:lpstr>
      <vt:lpstr>CHAINED GPIO irqchips in pl061 driver</vt:lpstr>
      <vt:lpstr>GPIO Interrupts Programming Example</vt:lpstr>
      <vt:lpstr>Homework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Oleksandr Shevchenko</dc:creator>
  <cp:lastModifiedBy>Oleksandr Shevchenko</cp:lastModifiedBy>
  <cp:revision>413</cp:revision>
  <dcterms:created xsi:type="dcterms:W3CDTF">2015-11-08T19:23:48Z</dcterms:created>
  <dcterms:modified xsi:type="dcterms:W3CDTF">2017-03-15T06:48:48Z</dcterms:modified>
</cp:coreProperties>
</file>