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48" r:id="rId2"/>
    <p:sldId id="256" r:id="rId3"/>
    <p:sldId id="350" r:id="rId4"/>
    <p:sldId id="364" r:id="rId5"/>
    <p:sldId id="366" r:id="rId6"/>
    <p:sldId id="368" r:id="rId7"/>
    <p:sldId id="365" r:id="rId8"/>
    <p:sldId id="367" r:id="rId9"/>
    <p:sldId id="282" r:id="rId1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p:scale>
          <a:sx n="80" d="100"/>
          <a:sy n="80" d="100"/>
        </p:scale>
        <p:origin x="-594" y="-1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Droid Sans Fallback" pitchFamily="2"/>
              <a:cs typeface="Lohit Hind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2917B1C3-B0A8-40D2-A197-B50819C4DECC}"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Droid Sans Fallback" pitchFamily="2"/>
              <a:cs typeface="Lohit Hindi"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0" y="812520"/>
            <a:ext cx="360" cy="360"/>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US" sz="1400" kern="1200">
                <a:latin typeface="Times New Roman" pitchFamily="18"/>
                <a:ea typeface="DejaVu Sans" pitchFamily="2"/>
                <a:cs typeface="DejaVu Sans" pitchFamily="2"/>
              </a:defRPr>
            </a:lvl1pPr>
          </a:lstStyle>
          <a:p>
            <a:pPr lvl="0"/>
            <a:fld id="{07FC958E-9343-4085-92DD-7718DD3794EB}"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0" y="812800"/>
            <a:ext cx="0" cy="0"/>
          </a:xfrm>
          <a:solidFill>
            <a:srgbClr val="CFE7F5"/>
          </a:solidFill>
          <a:ln w="25400">
            <a:solidFill>
              <a:srgbClr val="808080"/>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DC226F-716A-49BF-B3F0-3F9DA8BD37FD}" type="slidenum">
              <a:rPr/>
              <a:pPr lvl="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2DEA7E9-6661-40BD-93F9-8CDB152419A2}" type="slidenum">
              <a:rPr/>
              <a:pPr lvl="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38988" y="647700"/>
            <a:ext cx="2235200" cy="5832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1800" y="647700"/>
            <a:ext cx="6554788" cy="5832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B137A8C-D596-48F8-B364-45AECBA2A609}" type="slidenum">
              <a:rPr/>
              <a:pPr lvl="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353958D9-14A1-4F63-B23D-9BC0202E5599}" type="slidenum">
              <a:rPr/>
              <a:pPr lvl="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E58273B-B039-447C-8C07-E1C2CA50F4AA}" type="slidenum">
              <a:rPr/>
              <a:pPr lvl="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4913" y="2095500"/>
            <a:ext cx="43592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6A0541D-8B5E-4EB9-9756-DC93571A4254}" type="slidenum">
              <a:rPr/>
              <a:pPr lvl="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1352E5E1-A20A-4E9F-807F-374811652A3B}" type="slidenum">
              <a:rPr/>
              <a:pPr lvl="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FCD41CD-ABFF-4A9C-8B4E-DAF1D25002B2}" type="slidenum">
              <a:rPr/>
              <a:pPr lvl="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5EC48100-E31B-4030-ADE1-D2CDEA7A264A}" type="slidenum">
              <a:rPr/>
              <a:pPr lvl="0"/>
              <a:t>‹#›</a:t>
            </a:fld>
            <a:endParaRPr 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AFE894B-4898-4290-A7B5-AF9C41D1830D}" type="slidenum">
              <a:rPr/>
              <a:pPr lvl="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840A4C2-3D83-488E-BBEE-EC6CD367D314}" type="slidenum">
              <a:rPr/>
              <a:pPr lvl="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print">
            <a:alphaModFix/>
            <a:lum/>
          </a:blip>
          <a:srcRect/>
          <a:stretch>
            <a:fillRect/>
          </a:stretch>
        </p:blipFill>
        <p:spPr>
          <a:xfrm>
            <a:off x="360" y="360"/>
            <a:ext cx="10079640" cy="7559640"/>
          </a:xfrm>
          <a:prstGeom prst="rect">
            <a:avLst/>
          </a:prstGeom>
          <a:noFill/>
          <a:ln>
            <a:noFill/>
          </a:ln>
        </p:spPr>
      </p:pic>
      <p:sp>
        <p:nvSpPr>
          <p:cNvPr id="3" name="Title Placeholder 2"/>
          <p:cNvSpPr txBox="1">
            <a:spLocks noGrp="1"/>
          </p:cNvSpPr>
          <p:nvPr>
            <p:ph type="title"/>
          </p:nvPr>
        </p:nvSpPr>
        <p:spPr>
          <a:xfrm>
            <a:off x="432000" y="648000"/>
            <a:ext cx="7056000" cy="6480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US"/>
              <a:t>CLIQUE PARA EDITAR O FORMATO DO TEXTO DO TÍTULO</a:t>
            </a:r>
          </a:p>
        </p:txBody>
      </p:sp>
      <p:sp>
        <p:nvSpPr>
          <p:cNvPr id="4" name="Text Placeholder 3"/>
          <p:cNvSpPr txBox="1">
            <a:spLocks noGrp="1"/>
          </p:cNvSpPr>
          <p:nvPr>
            <p:ph type="body" idx="1"/>
          </p:nvPr>
        </p:nvSpPr>
        <p:spPr>
          <a:xfrm>
            <a:off x="503999" y="2095199"/>
            <a:ext cx="88700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en-US" sz="2600" b="0" i="0" u="none" strike="noStrike" kern="1200">
                <a:ln>
                  <a:noFill/>
                </a:ln>
                <a:latin typeface="Liberation Sans" pitchFamily="34"/>
                <a:ea typeface="Droid Sans Fallback" pitchFamily="2"/>
                <a:cs typeface="Lohit Hindi" pitchFamily="2"/>
              </a:defRPr>
            </a:defPPr>
            <a:lvl1pPr marL="432000" lvl="0" indent="-324000">
              <a:spcBef>
                <a:spcPts val="0"/>
              </a:spcBef>
              <a:spcAft>
                <a:spcPts val="1417"/>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1pPr>
            <a:lvl2pPr marL="864000" lvl="1" indent="-324000">
              <a:spcBef>
                <a:spcPts val="0"/>
              </a:spcBef>
              <a:spcAft>
                <a:spcPts val="1134"/>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2pPr>
            <a:lvl3pPr marL="1295999" lvl="2" indent="-288000">
              <a:spcBef>
                <a:spcPts val="0"/>
              </a:spcBef>
              <a:spcAft>
                <a:spcPts val="850"/>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3pPr>
            <a:lvl4pPr marL="1728000" lvl="3" indent="-216000">
              <a:spcBef>
                <a:spcPts val="0"/>
              </a:spcBef>
              <a:spcAft>
                <a:spcPts val="567"/>
              </a:spcAft>
              <a:buSzPct val="75000"/>
              <a:buFont typeface="StarSymbol"/>
              <a:buChar char="–"/>
              <a:defRPr lang="en-US" sz="2600" b="0" i="0" u="none" strike="noStrike" kern="1200">
                <a:ln>
                  <a:noFill/>
                </a:ln>
                <a:latin typeface="Liberation Sans" pitchFamily="34"/>
                <a:ea typeface="Droid Sans Fallback" pitchFamily="2"/>
                <a:cs typeface="Lohit Hindi" pitchFamily="2"/>
              </a:defRPr>
            </a:lvl4pPr>
            <a:lvl5pPr marL="2160000" lvl="4"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5pPr>
            <a:lvl6pPr marL="2592000" lvl="5"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6pPr>
            <a:lvl7pPr marL="3024000" lvl="6" indent="-216000">
              <a:spcBef>
                <a:spcPts val="0"/>
              </a:spcBef>
              <a:spcAft>
                <a:spcPts val="283"/>
              </a:spcAft>
              <a:buSzPct val="45000"/>
              <a:buFont typeface="StarSymbol"/>
              <a:buChar char="●"/>
              <a:defRPr lang="en-US" sz="2600" b="0" i="0" u="none" strike="noStrike" kern="1200">
                <a:ln>
                  <a:noFill/>
                </a:ln>
                <a:latin typeface="Liberation Sans" pitchFamily="34"/>
                <a:ea typeface="Droid Sans Fallback" pitchFamily="2"/>
                <a:cs typeface="Lohit Hindi" pitchFamily="2"/>
              </a:defRPr>
            </a:lvl7pPr>
            <a:lvl8pPr marL="3456000" lvl="7"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8pPr>
            <a:lvl9pPr marL="3887999" lvl="8" indent="-216000">
              <a:spcBef>
                <a:spcPts val="0"/>
              </a:spcBef>
              <a:spcAft>
                <a:spcPts val="283"/>
              </a:spcAft>
              <a:buSzPct val="45000"/>
              <a:buFont typeface="StarSymbol"/>
              <a:buChar char="●"/>
              <a:defRPr lang="en-US" sz="2000" b="0" i="0" u="none" strike="noStrike" kern="1200">
                <a:ln>
                  <a:noFill/>
                </a:ln>
                <a:latin typeface="Liberation Sans" pitchFamily="34"/>
                <a:ea typeface="Droid Sans Fallback" pitchFamily="2"/>
                <a:cs typeface="Lohit Hindi" pitchFamily="2"/>
              </a:defRPr>
            </a:lvl9pPr>
          </a:lstStyle>
          <a:p>
            <a:pPr lvl="0"/>
            <a:r>
              <a:rPr lang="en-US"/>
              <a:t>Clique para editar o formato do texto da estrutura de tópicos</a:t>
            </a:r>
          </a:p>
          <a:p>
            <a:pPr lvl="1"/>
            <a:r>
              <a:rPr lang="en-US"/>
              <a:t>2.º Nível da estrutura de tópicos</a:t>
            </a:r>
          </a:p>
          <a:p>
            <a:pPr lvl="2"/>
            <a:r>
              <a:rPr lang="en-US"/>
              <a:t>3.º Nível da estrutura de tópicos</a:t>
            </a:r>
          </a:p>
          <a:p>
            <a:pPr lvl="3"/>
            <a:r>
              <a:rPr lang="en-US"/>
              <a:t>4.º Nível da estrutura de tópicos</a:t>
            </a:r>
          </a:p>
          <a:p>
            <a:pPr lvl="4"/>
            <a:r>
              <a:rPr lang="en-US"/>
              <a:t>5.º Nível da estrutura de tópicos</a:t>
            </a:r>
          </a:p>
          <a:p>
            <a:pPr lvl="5"/>
            <a:r>
              <a:rPr lang="en-US"/>
              <a:t>6.º Nível da estrutura de tópicos</a:t>
            </a:r>
          </a:p>
          <a:p>
            <a:pPr lvl="6"/>
            <a:r>
              <a:rPr lang="en-US"/>
              <a:t>7.º Nível da estrutura de tópicos</a:t>
            </a:r>
          </a:p>
        </p:txBody>
      </p:sp>
      <p:sp>
        <p:nvSpPr>
          <p:cNvPr id="5" name="Date Placeholder 4"/>
          <p:cNvSpPr txBox="1">
            <a:spLocks noGrp="1"/>
          </p:cNvSpPr>
          <p:nvPr>
            <p:ph type="dt" sz="half" idx="2"/>
          </p:nvPr>
        </p:nvSpPr>
        <p:spPr>
          <a:xfrm>
            <a:off x="503999" y="6552000"/>
            <a:ext cx="2348280" cy="521280"/>
          </a:xfrm>
          <a:prstGeom prst="rect">
            <a:avLst/>
          </a:prstGeom>
          <a:noFill/>
          <a:ln>
            <a:noFill/>
          </a:ln>
        </p:spPr>
        <p:txBody>
          <a:bodyPr lIns="0" tIns="0" rIns="0" bIns="0" anchorCtr="0"/>
          <a:lstStyle>
            <a:lvl1pPr lvl="0"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3"/>
          </p:nvPr>
        </p:nvSpPr>
        <p:spPr>
          <a:xfrm>
            <a:off x="3447360" y="6552000"/>
            <a:ext cx="3195000" cy="521280"/>
          </a:xfrm>
          <a:prstGeom prst="rect">
            <a:avLst/>
          </a:prstGeom>
          <a:noFill/>
          <a:ln>
            <a:noFill/>
          </a:ln>
        </p:spPr>
        <p:txBody>
          <a:bodyPr lIns="0" tIns="0" rIns="0" bIns="0" anchorCtr="0"/>
          <a:lstStyle>
            <a:lvl1pPr lvl="0" algn="ctr" rtl="0" hangingPunct="0">
              <a:buNone/>
              <a:tabLst/>
              <a:defRPr lang="en-US" sz="1400" kern="1200">
                <a:latin typeface="Times New Roman"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4"/>
          </p:nvPr>
        </p:nvSpPr>
        <p:spPr>
          <a:xfrm>
            <a:off x="7227360" y="6534720"/>
            <a:ext cx="2348280" cy="521280"/>
          </a:xfrm>
          <a:prstGeom prst="rect">
            <a:avLst/>
          </a:prstGeom>
          <a:noFill/>
          <a:ln>
            <a:noFill/>
          </a:ln>
        </p:spPr>
        <p:txBody>
          <a:bodyPr lIns="0" tIns="0" rIns="0" bIns="0" anchorCtr="0"/>
          <a:lstStyle>
            <a:lvl1pPr lvl="0" algn="r" rtl="0" hangingPunct="0">
              <a:buNone/>
              <a:tabLst/>
              <a:defRPr lang="en-US" sz="1400" kern="1200">
                <a:latin typeface="Times New Roman" pitchFamily="18"/>
                <a:ea typeface="DejaVu Sans" pitchFamily="2"/>
                <a:cs typeface="DejaVu Sans" pitchFamily="2"/>
              </a:defRPr>
            </a:lvl1pPr>
          </a:lstStyle>
          <a:p>
            <a:pPr lvl="0"/>
            <a:fld id="{559E1BDC-50A5-4355-948F-6A7DDD0FB524}" type="slidenum">
              <a:rPr/>
              <a:pPr lvl="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lvl="0" algn="l" rtl="0" hangingPunct="0">
        <a:buNone/>
        <a:tabLst/>
        <a:defRPr lang="en-US" sz="3600" b="0" i="0" u="none" strike="noStrike" kern="1200">
          <a:ln>
            <a:noFill/>
          </a:ln>
          <a:solidFill>
            <a:srgbClr val="333333"/>
          </a:solidFill>
          <a:latin typeface="Liberation Sans" pitchFamily="34"/>
          <a:ea typeface="Droid Sans Fallback" pitchFamily="2"/>
          <a:cs typeface="Lohit Hindi" pitchFamily="2"/>
        </a:defRPr>
      </a:lvl1pPr>
    </p:titleStyle>
    <p:bodyStyle>
      <a:lvl1pPr lvl="0" rtl="0" hangingPunct="0">
        <a:buSzPct val="45000"/>
        <a:buFont typeface="StarSymbol"/>
        <a:buChar char="●"/>
        <a:tabLst/>
        <a:defRPr lang="en-US"/>
      </a:lvl1pPr>
      <a:lvl2pPr lvl="1" rtl="0" hangingPunct="0">
        <a:buSzPct val="75000"/>
        <a:buFont typeface="StarSymbol"/>
        <a:buChar char="–"/>
        <a:tabLst/>
        <a:defRPr lang="en-US"/>
      </a:lvl2pPr>
      <a:lvl3pPr lvl="2" rtl="0" hangingPunct="0">
        <a:buSzPct val="45000"/>
        <a:buFont typeface="StarSymbol"/>
        <a:buChar char="●"/>
        <a:tabLst/>
        <a:defRPr lang="en-US"/>
      </a:lvl3pPr>
      <a:lvl4pPr lvl="3" rtl="0" hangingPunct="0">
        <a:buSzPct val="75000"/>
        <a:buFont typeface="StarSymbol"/>
        <a:buChar char="–"/>
        <a:tabLst/>
        <a:defRPr lang="en-US"/>
      </a:lvl4pPr>
      <a:lvl5pPr lvl="4" rtl="0" hangingPunct="0">
        <a:buSzPct val="45000"/>
        <a:buFont typeface="StarSymbol"/>
        <a:buChar char="●"/>
        <a:tabLst/>
        <a:defRPr lang="en-US"/>
      </a:lvl5pPr>
      <a:lvl6pPr lvl="5" rtl="0" hangingPunct="0">
        <a:buSzPct val="45000"/>
        <a:buFont typeface="StarSymbol"/>
        <a:buChar char="●"/>
        <a:tabLst/>
        <a:defRPr lang="en-US"/>
      </a:lvl6pPr>
      <a:lvl7pPr lvl="6" rtl="0" hangingPunct="0">
        <a:buSzPct val="45000"/>
        <a:buFont typeface="StarSymbol"/>
        <a:buChar char="●"/>
        <a:tabLst/>
        <a:defRPr lang="en-US"/>
      </a:lvl7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Hardware communication p.2</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18" name="Rectangle 17"/>
          <p:cNvSpPr/>
          <p:nvPr/>
        </p:nvSpPr>
        <p:spPr>
          <a:xfrm>
            <a:off x="544512" y="1646237"/>
            <a:ext cx="8763000" cy="3539430"/>
          </a:xfrm>
          <a:prstGeom prst="rect">
            <a:avLst/>
          </a:prstGeom>
        </p:spPr>
        <p:txBody>
          <a:bodyPr wrap="square">
            <a:spAutoFit/>
          </a:bodyPr>
          <a:lstStyle/>
          <a:p>
            <a:pPr fontAlgn="base">
              <a:buFont typeface="Arial" charset="0"/>
              <a:buChar char="•"/>
            </a:pPr>
            <a:r>
              <a:rPr lang="en-US" sz="2800" b="1" dirty="0" smtClean="0"/>
              <a:t>Using I/O Ports</a:t>
            </a:r>
          </a:p>
          <a:p>
            <a:pPr fontAlgn="base">
              <a:buFont typeface="Arial" charset="0"/>
              <a:buChar char="•"/>
            </a:pPr>
            <a:r>
              <a:rPr lang="en-US" sz="2800" b="1" dirty="0" smtClean="0"/>
              <a:t>I/O Memory Allocation and Mapping</a:t>
            </a:r>
          </a:p>
          <a:p>
            <a:pPr fontAlgn="base">
              <a:buFont typeface="Arial" charset="0"/>
              <a:buChar char="•"/>
            </a:pPr>
            <a:r>
              <a:rPr lang="en-US" sz="2800" b="1" dirty="0" smtClean="0"/>
              <a:t>Accessing I/O Memory</a:t>
            </a:r>
          </a:p>
          <a:p>
            <a:pPr fontAlgn="base">
              <a:buFont typeface="Arial" charset="0"/>
              <a:buChar char="•"/>
            </a:pPr>
            <a:r>
              <a:rPr lang="en-US" sz="2800" b="1" dirty="0" smtClean="0"/>
              <a:t>String Operations</a:t>
            </a:r>
          </a:p>
          <a:p>
            <a:pPr fontAlgn="base">
              <a:buFont typeface="Arial" charset="0"/>
              <a:buChar char="•"/>
            </a:pPr>
            <a:r>
              <a:rPr lang="en-US" sz="2800" b="1" dirty="0" smtClean="0"/>
              <a:t>Memory Barriers</a:t>
            </a:r>
          </a:p>
          <a:p>
            <a:pPr fontAlgn="base">
              <a:buFont typeface="Arial" charset="0"/>
              <a:buChar char="•"/>
            </a:pPr>
            <a:endParaRPr lang="en-US" sz="2800" b="1" dirty="0" smtClean="0"/>
          </a:p>
          <a:p>
            <a:pPr fontAlgn="base">
              <a:buFont typeface="Arial" charset="0"/>
              <a:buChar char="•"/>
            </a:pPr>
            <a:endParaRPr lang="en-US" sz="2800" b="1" dirty="0" smtClean="0"/>
          </a:p>
          <a:p>
            <a:pPr fontAlgn="base">
              <a:buFont typeface="Arial" charset="0"/>
              <a:buChar char="•"/>
            </a:pPr>
            <a:endParaRPr lang="en-US" sz="28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b="1" dirty="0" smtClean="0"/>
              <a:t>Using I/O Ports</a:t>
            </a:r>
            <a:endParaRPr lang="en-US"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696912" y="1341437"/>
            <a:ext cx="7620000" cy="5878532"/>
          </a:xfrm>
          <a:prstGeom prst="rect">
            <a:avLst/>
          </a:prstGeom>
        </p:spPr>
        <p:txBody>
          <a:bodyPr wrap="square">
            <a:spAutoFit/>
          </a:bodyPr>
          <a:lstStyle/>
          <a:p>
            <a:r>
              <a:rPr lang="en-US" sz="3200" b="1" dirty="0" smtClean="0"/>
              <a:t>Allocate</a:t>
            </a:r>
          </a:p>
          <a:p>
            <a:r>
              <a:rPr lang="en-US" sz="2400" dirty="0" err="1" smtClean="0"/>
              <a:t>struct</a:t>
            </a:r>
            <a:r>
              <a:rPr lang="en-US" sz="2400" dirty="0" smtClean="0"/>
              <a:t> resource *</a:t>
            </a:r>
            <a:r>
              <a:rPr lang="en-US" sz="2400" b="1" dirty="0" err="1" smtClean="0"/>
              <a:t>request_region</a:t>
            </a:r>
            <a:r>
              <a:rPr lang="en-US" sz="2400" dirty="0" smtClean="0"/>
              <a:t>(unsigned long first, unsigned long n, const char *name);</a:t>
            </a:r>
          </a:p>
          <a:p>
            <a:r>
              <a:rPr lang="en-US" sz="2400" dirty="0" smtClean="0"/>
              <a:t>void </a:t>
            </a:r>
            <a:r>
              <a:rPr lang="en-US" sz="2400" b="1" dirty="0" err="1" smtClean="0"/>
              <a:t>release_region</a:t>
            </a:r>
            <a:r>
              <a:rPr lang="en-US" sz="2400" dirty="0" smtClean="0"/>
              <a:t>(unsigned long start, unsigned long </a:t>
            </a:r>
            <a:r>
              <a:rPr lang="en-US" sz="2400" dirty="0" err="1" smtClean="0"/>
              <a:t>len</a:t>
            </a:r>
            <a:r>
              <a:rPr lang="en-US" sz="2400" dirty="0" smtClean="0"/>
              <a:t>);</a:t>
            </a:r>
          </a:p>
          <a:p>
            <a:endParaRPr lang="en-US" sz="2400" dirty="0" smtClean="0"/>
          </a:p>
          <a:p>
            <a:r>
              <a:rPr lang="en-US" sz="2400" dirty="0" smtClean="0"/>
              <a:t>All port allocations show up in /proc/</a:t>
            </a:r>
            <a:r>
              <a:rPr lang="en-US" sz="2400" dirty="0" err="1" smtClean="0"/>
              <a:t>ioports</a:t>
            </a:r>
            <a:r>
              <a:rPr lang="en-US" sz="2400" dirty="0" smtClean="0"/>
              <a:t>.</a:t>
            </a:r>
          </a:p>
          <a:p>
            <a:endParaRPr lang="en-US" sz="2400" dirty="0" smtClean="0"/>
          </a:p>
          <a:p>
            <a:r>
              <a:rPr lang="en-US" sz="3200" b="1" dirty="0" smtClean="0"/>
              <a:t>Manipulating I/O ports</a:t>
            </a:r>
          </a:p>
          <a:p>
            <a:r>
              <a:rPr lang="en-US" sz="2400" dirty="0" smtClean="0"/>
              <a:t>unsigned </a:t>
            </a:r>
            <a:r>
              <a:rPr lang="en-US" sz="2400" b="1" dirty="0" err="1" smtClean="0"/>
              <a:t>inb</a:t>
            </a:r>
            <a:r>
              <a:rPr lang="en-US" sz="2400" dirty="0" smtClean="0"/>
              <a:t> (unsigned port);</a:t>
            </a:r>
          </a:p>
          <a:p>
            <a:r>
              <a:rPr lang="en-US" sz="2400" dirty="0" smtClean="0"/>
              <a:t>void </a:t>
            </a:r>
            <a:r>
              <a:rPr lang="en-US" sz="2400" b="1" dirty="0" err="1" smtClean="0"/>
              <a:t>outb</a:t>
            </a:r>
            <a:r>
              <a:rPr lang="en-US" sz="2400" dirty="0" smtClean="0"/>
              <a:t> (unsigned char byte, unsigned port);</a:t>
            </a:r>
          </a:p>
          <a:p>
            <a:endParaRPr lang="en-US" sz="2400" dirty="0" smtClean="0"/>
          </a:p>
          <a:p>
            <a:r>
              <a:rPr lang="en-US" sz="2400" dirty="0" smtClean="0"/>
              <a:t>Read or write byte ports (eight bits wide). The port argument is defined as unsigned long for some platforms and unsigned short for others. The return type of </a:t>
            </a:r>
            <a:r>
              <a:rPr lang="en-US" sz="2400" dirty="0" err="1" smtClean="0"/>
              <a:t>inb</a:t>
            </a:r>
            <a:r>
              <a:rPr lang="en-US" sz="2400" dirty="0" smtClean="0"/>
              <a:t> is also different across architectures.</a:t>
            </a:r>
            <a:endParaRPr lang="en-US" sz="24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I/O Memory Allocation and Mapping</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468312" y="1722437"/>
            <a:ext cx="8763000" cy="4647426"/>
          </a:xfrm>
          <a:prstGeom prst="rect">
            <a:avLst/>
          </a:prstGeom>
        </p:spPr>
        <p:txBody>
          <a:bodyPr wrap="square">
            <a:spAutoFit/>
          </a:bodyPr>
          <a:lstStyle/>
          <a:p>
            <a:r>
              <a:rPr lang="en-US" sz="3200" b="1" dirty="0" smtClean="0"/>
              <a:t>Allocate</a:t>
            </a:r>
          </a:p>
          <a:p>
            <a:r>
              <a:rPr lang="en-US" sz="2400" dirty="0" err="1" smtClean="0"/>
              <a:t>struct</a:t>
            </a:r>
            <a:r>
              <a:rPr lang="en-US" sz="2400" dirty="0" smtClean="0"/>
              <a:t> resource *</a:t>
            </a:r>
            <a:r>
              <a:rPr lang="en-US" sz="2400" b="1" dirty="0" err="1" smtClean="0"/>
              <a:t>request_mem_region</a:t>
            </a:r>
            <a:r>
              <a:rPr lang="en-US" sz="2400" dirty="0" smtClean="0"/>
              <a:t>(unsigned long start, unsigned long </a:t>
            </a:r>
            <a:r>
              <a:rPr lang="en-US" sz="2400" dirty="0" err="1" smtClean="0"/>
              <a:t>len</a:t>
            </a:r>
            <a:r>
              <a:rPr lang="en-US" sz="2400" dirty="0" smtClean="0"/>
              <a:t>, char *name);</a:t>
            </a:r>
          </a:p>
          <a:p>
            <a:r>
              <a:rPr lang="en-US" sz="2400" dirty="0" smtClean="0"/>
              <a:t>void </a:t>
            </a:r>
            <a:r>
              <a:rPr lang="en-US" sz="2400" b="1" dirty="0" err="1" smtClean="0"/>
              <a:t>release_mem_region</a:t>
            </a:r>
            <a:r>
              <a:rPr lang="en-US" sz="2400" dirty="0" smtClean="0"/>
              <a:t>(unsigned long start, unsigned long </a:t>
            </a:r>
            <a:r>
              <a:rPr lang="en-US" sz="2400" dirty="0" err="1" smtClean="0"/>
              <a:t>len</a:t>
            </a:r>
            <a:r>
              <a:rPr lang="en-US" sz="2400" dirty="0" smtClean="0"/>
              <a:t>);</a:t>
            </a:r>
          </a:p>
          <a:p>
            <a:endParaRPr lang="en-US" sz="2400" dirty="0" smtClean="0"/>
          </a:p>
          <a:p>
            <a:r>
              <a:rPr lang="en-US" sz="2400" dirty="0" smtClean="0"/>
              <a:t>Depending on the computer platform and bus being used, I/O memory may or may not be accessed through page tables. When access passes though page tables, the kernel must first arrange for the physical address to be visible from your driver, and this usually means that you must call </a:t>
            </a:r>
            <a:r>
              <a:rPr lang="en-US" sz="2400" b="1" dirty="0" err="1" smtClean="0"/>
              <a:t>ioremap</a:t>
            </a:r>
            <a:r>
              <a:rPr lang="en-US" sz="2400" dirty="0" smtClean="0"/>
              <a:t> before doing any I/O</a:t>
            </a:r>
          </a:p>
          <a:p>
            <a:endParaRPr lang="en-US" sz="2400" dirty="0" smtClean="0"/>
          </a:p>
          <a:p>
            <a:r>
              <a:rPr lang="en-US" sz="2400" dirty="0" smtClean="0"/>
              <a:t>void *</a:t>
            </a:r>
            <a:r>
              <a:rPr lang="en-US" sz="2400" b="1" dirty="0" err="1" smtClean="0"/>
              <a:t>ioremap</a:t>
            </a:r>
            <a:r>
              <a:rPr lang="en-US" sz="2400" dirty="0" smtClean="0"/>
              <a:t>(unsigned long </a:t>
            </a:r>
            <a:r>
              <a:rPr lang="en-US" sz="2400" dirty="0" err="1" smtClean="0"/>
              <a:t>phys_addr</a:t>
            </a:r>
            <a:r>
              <a:rPr lang="en-US" sz="2400" dirty="0" smtClean="0"/>
              <a:t>, unsigned long size);</a:t>
            </a:r>
            <a:endParaRPr lang="en-US"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Accessing I/O Memory</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468312" y="1722437"/>
            <a:ext cx="8763000" cy="5632311"/>
          </a:xfrm>
          <a:prstGeom prst="rect">
            <a:avLst/>
          </a:prstGeom>
        </p:spPr>
        <p:txBody>
          <a:bodyPr wrap="square">
            <a:spAutoFit/>
          </a:bodyPr>
          <a:lstStyle/>
          <a:p>
            <a:r>
              <a:rPr lang="en-US" sz="2400" dirty="0" smtClean="0"/>
              <a:t>To read from I/O memory, use one of the following:</a:t>
            </a:r>
          </a:p>
          <a:p>
            <a:endParaRPr lang="en-US" sz="2400" dirty="0" smtClean="0"/>
          </a:p>
          <a:p>
            <a:r>
              <a:rPr lang="en-US" sz="2400" dirty="0" smtClean="0"/>
              <a:t>unsigned </a:t>
            </a:r>
            <a:r>
              <a:rPr lang="en-US" sz="2400" dirty="0" err="1" smtClean="0"/>
              <a:t>int</a:t>
            </a:r>
            <a:r>
              <a:rPr lang="en-US" sz="2400" dirty="0" smtClean="0"/>
              <a:t> </a:t>
            </a:r>
            <a:r>
              <a:rPr lang="en-US" sz="2400" b="1" dirty="0" smtClean="0"/>
              <a:t>ioread8</a:t>
            </a:r>
            <a:r>
              <a:rPr lang="en-US" sz="2400" dirty="0" smtClean="0"/>
              <a:t> (void *</a:t>
            </a:r>
            <a:r>
              <a:rPr lang="en-US" sz="2400" dirty="0" err="1" smtClean="0"/>
              <a:t>addr</a:t>
            </a:r>
            <a:r>
              <a:rPr lang="en-US" sz="2400" dirty="0" smtClean="0"/>
              <a:t>);</a:t>
            </a:r>
          </a:p>
          <a:p>
            <a:r>
              <a:rPr lang="en-US" sz="2400" dirty="0" smtClean="0"/>
              <a:t>unsigned </a:t>
            </a:r>
            <a:r>
              <a:rPr lang="en-US" sz="2400" dirty="0" err="1" smtClean="0"/>
              <a:t>int</a:t>
            </a:r>
            <a:r>
              <a:rPr lang="en-US" sz="2400" dirty="0" smtClean="0"/>
              <a:t> </a:t>
            </a:r>
            <a:r>
              <a:rPr lang="en-US" sz="2400" b="1" dirty="0" smtClean="0"/>
              <a:t>ioread16</a:t>
            </a:r>
            <a:r>
              <a:rPr lang="en-US" sz="2400" dirty="0" smtClean="0"/>
              <a:t> (void *</a:t>
            </a:r>
            <a:r>
              <a:rPr lang="en-US" sz="2400" dirty="0" err="1" smtClean="0"/>
              <a:t>addr</a:t>
            </a:r>
            <a:r>
              <a:rPr lang="en-US" sz="2400" dirty="0" smtClean="0"/>
              <a:t>);</a:t>
            </a:r>
          </a:p>
          <a:p>
            <a:r>
              <a:rPr lang="en-US" sz="2400" dirty="0" smtClean="0"/>
              <a:t>unsigned </a:t>
            </a:r>
            <a:r>
              <a:rPr lang="en-US" sz="2400" dirty="0" err="1" smtClean="0"/>
              <a:t>int</a:t>
            </a:r>
            <a:r>
              <a:rPr lang="en-US" sz="2400" dirty="0" smtClean="0"/>
              <a:t> </a:t>
            </a:r>
            <a:r>
              <a:rPr lang="en-US" sz="2400" b="1" dirty="0" smtClean="0"/>
              <a:t>ioread32</a:t>
            </a:r>
            <a:r>
              <a:rPr lang="en-US" sz="2400" dirty="0" smtClean="0"/>
              <a:t> (void *</a:t>
            </a:r>
            <a:r>
              <a:rPr lang="en-US" sz="2400" dirty="0" err="1" smtClean="0"/>
              <a:t>addr</a:t>
            </a:r>
            <a:r>
              <a:rPr lang="en-US" sz="2400" dirty="0" smtClean="0"/>
              <a:t>);</a:t>
            </a:r>
          </a:p>
          <a:p>
            <a:endParaRPr lang="en-US" sz="2400" dirty="0" smtClean="0"/>
          </a:p>
          <a:p>
            <a:r>
              <a:rPr lang="en-US" sz="2400" dirty="0" smtClean="0"/>
              <a:t>Here, </a:t>
            </a:r>
            <a:r>
              <a:rPr lang="en-US" sz="2400" dirty="0" err="1" smtClean="0"/>
              <a:t>addr</a:t>
            </a:r>
            <a:r>
              <a:rPr lang="en-US" sz="2400" dirty="0" smtClean="0"/>
              <a:t> should be an address obtained from </a:t>
            </a:r>
            <a:r>
              <a:rPr lang="en-US" sz="2400" b="1" dirty="0" err="1" smtClean="0"/>
              <a:t>ioremap</a:t>
            </a:r>
            <a:r>
              <a:rPr lang="en-US" sz="2400" dirty="0" smtClean="0"/>
              <a:t> (perhaps with an integer offset); the return value is what was read from the given I/O memory.</a:t>
            </a:r>
          </a:p>
          <a:p>
            <a:r>
              <a:rPr lang="en-US" sz="2400" dirty="0" smtClean="0"/>
              <a:t>There is a similar set of functions for writing to I/O memory: </a:t>
            </a:r>
          </a:p>
          <a:p>
            <a:endParaRPr lang="en-US" sz="2400" dirty="0" smtClean="0"/>
          </a:p>
          <a:p>
            <a:r>
              <a:rPr lang="en-US" sz="2400" dirty="0" smtClean="0"/>
              <a:t>void </a:t>
            </a:r>
            <a:r>
              <a:rPr lang="en-US" sz="2400" b="1" dirty="0" smtClean="0"/>
              <a:t>iowrite8</a:t>
            </a:r>
            <a:r>
              <a:rPr lang="en-US" sz="2400" dirty="0" smtClean="0"/>
              <a:t> (u8 value, void *</a:t>
            </a:r>
            <a:r>
              <a:rPr lang="en-US" sz="2400" dirty="0" err="1" smtClean="0"/>
              <a:t>addr</a:t>
            </a:r>
            <a:r>
              <a:rPr lang="en-US" sz="2400" dirty="0" smtClean="0"/>
              <a:t>);</a:t>
            </a:r>
          </a:p>
          <a:p>
            <a:r>
              <a:rPr lang="en-US" sz="2400" dirty="0" smtClean="0"/>
              <a:t>void </a:t>
            </a:r>
            <a:r>
              <a:rPr lang="en-US" sz="2400" b="1" dirty="0" smtClean="0"/>
              <a:t>iowrite16</a:t>
            </a:r>
            <a:r>
              <a:rPr lang="en-US" sz="2400" dirty="0" smtClean="0"/>
              <a:t> (u16 value, void *</a:t>
            </a:r>
            <a:r>
              <a:rPr lang="en-US" sz="2400" dirty="0" err="1" smtClean="0"/>
              <a:t>addr</a:t>
            </a:r>
            <a:r>
              <a:rPr lang="en-US" sz="2400" dirty="0" smtClean="0"/>
              <a:t>);</a:t>
            </a:r>
          </a:p>
          <a:p>
            <a:r>
              <a:rPr lang="en-US" sz="2400" dirty="0" smtClean="0"/>
              <a:t>void </a:t>
            </a:r>
            <a:r>
              <a:rPr lang="en-US" sz="2400" b="1" dirty="0" smtClean="0"/>
              <a:t>iowrite32</a:t>
            </a:r>
            <a:r>
              <a:rPr lang="en-US" sz="2400" dirty="0" smtClean="0"/>
              <a:t> (u32 value, void *</a:t>
            </a:r>
            <a:r>
              <a:rPr lang="en-US" sz="2400" dirty="0" err="1" smtClean="0"/>
              <a:t>addr</a:t>
            </a:r>
            <a:r>
              <a:rPr lang="en-US" sz="2400" dirty="0" smtClean="0"/>
              <a:t>);</a:t>
            </a:r>
          </a:p>
          <a:p>
            <a:endParaRPr lang="en-US" sz="2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String Operations</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sp>
        <p:nvSpPr>
          <p:cNvPr id="5" name="Rectangle 4"/>
          <p:cNvSpPr/>
          <p:nvPr/>
        </p:nvSpPr>
        <p:spPr>
          <a:xfrm>
            <a:off x="544512" y="1570037"/>
            <a:ext cx="8763000" cy="5262979"/>
          </a:xfrm>
          <a:prstGeom prst="rect">
            <a:avLst/>
          </a:prstGeom>
        </p:spPr>
        <p:txBody>
          <a:bodyPr wrap="square">
            <a:spAutoFit/>
          </a:bodyPr>
          <a:lstStyle/>
          <a:p>
            <a:r>
              <a:rPr lang="en-US" sz="2400" dirty="0" smtClean="0"/>
              <a:t>In addition to the single-shot in and out operations, some processors implement special instructions to transfer a sequence of bytes, words, or longs to and from a single I/O port or the same size.</a:t>
            </a:r>
          </a:p>
          <a:p>
            <a:endParaRPr lang="en-US" sz="2400" dirty="0" smtClean="0"/>
          </a:p>
          <a:p>
            <a:r>
              <a:rPr lang="en-US" sz="2400" dirty="0" smtClean="0">
                <a:solidFill>
                  <a:schemeClr val="tx2"/>
                </a:solidFill>
              </a:rPr>
              <a:t>void </a:t>
            </a:r>
            <a:r>
              <a:rPr lang="en-US" sz="2400" b="1" dirty="0" err="1" smtClean="0">
                <a:solidFill>
                  <a:schemeClr val="tx2"/>
                </a:solidFill>
              </a:rPr>
              <a:t>insb</a:t>
            </a:r>
            <a:r>
              <a:rPr lang="en-US" sz="2400" dirty="0" smtClean="0">
                <a:solidFill>
                  <a:schemeClr val="tx2"/>
                </a:solidFill>
              </a:rPr>
              <a:t> (unsigned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solidFill>
                  <a:schemeClr val="tx2"/>
                </a:solidFill>
              </a:rPr>
              <a:t>void </a:t>
            </a:r>
            <a:r>
              <a:rPr lang="en-US" sz="2400" b="1" dirty="0" err="1" smtClean="0">
                <a:solidFill>
                  <a:schemeClr val="tx2"/>
                </a:solidFill>
              </a:rPr>
              <a:t>outsb</a:t>
            </a:r>
            <a:r>
              <a:rPr lang="en-US" sz="2400" dirty="0" smtClean="0">
                <a:solidFill>
                  <a:schemeClr val="tx2"/>
                </a:solidFill>
              </a:rPr>
              <a:t> (unsigned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t>Read or write count bytes starting at the memory address </a:t>
            </a:r>
            <a:r>
              <a:rPr lang="en-US" sz="2400" dirty="0" err="1" smtClean="0"/>
              <a:t>addr</a:t>
            </a:r>
            <a:r>
              <a:rPr lang="en-US" sz="2400" dirty="0" smtClean="0"/>
              <a:t>. Data is read from or written to the single port </a:t>
            </a:r>
            <a:r>
              <a:rPr lang="en-US" sz="2400" dirty="0" err="1" smtClean="0"/>
              <a:t>port</a:t>
            </a:r>
            <a:r>
              <a:rPr lang="en-US" sz="2400" dirty="0" smtClean="0"/>
              <a:t>.</a:t>
            </a:r>
          </a:p>
          <a:p>
            <a:r>
              <a:rPr lang="en-US" sz="2400" dirty="0" smtClean="0">
                <a:solidFill>
                  <a:schemeClr val="tx2"/>
                </a:solidFill>
              </a:rPr>
              <a:t>void </a:t>
            </a:r>
            <a:r>
              <a:rPr lang="en-US" sz="2400" b="1" dirty="0" err="1" smtClean="0">
                <a:solidFill>
                  <a:schemeClr val="tx2"/>
                </a:solidFill>
              </a:rPr>
              <a:t>insw</a:t>
            </a:r>
            <a:r>
              <a:rPr lang="en-US" sz="2400" dirty="0" smtClean="0">
                <a:solidFill>
                  <a:schemeClr val="tx2"/>
                </a:solidFill>
              </a:rPr>
              <a:t> (unsigned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solidFill>
                  <a:schemeClr val="tx2"/>
                </a:solidFill>
              </a:rPr>
              <a:t>void </a:t>
            </a:r>
            <a:r>
              <a:rPr lang="en-US" sz="2400" b="1" dirty="0" err="1" smtClean="0">
                <a:solidFill>
                  <a:schemeClr val="tx2"/>
                </a:solidFill>
              </a:rPr>
              <a:t>outsw</a:t>
            </a:r>
            <a:r>
              <a:rPr lang="en-US" sz="2400" dirty="0" smtClean="0">
                <a:solidFill>
                  <a:schemeClr val="tx2"/>
                </a:solidFill>
              </a:rPr>
              <a:t> (unsigned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t>Read or write 16-bit values to a single 16-bit port.</a:t>
            </a:r>
          </a:p>
          <a:p>
            <a:r>
              <a:rPr lang="en-US" sz="2400" dirty="0" smtClean="0">
                <a:solidFill>
                  <a:schemeClr val="tx2"/>
                </a:solidFill>
              </a:rPr>
              <a:t>void </a:t>
            </a:r>
            <a:r>
              <a:rPr lang="en-US" sz="2400" b="1" dirty="0" err="1" smtClean="0">
                <a:solidFill>
                  <a:schemeClr val="tx2"/>
                </a:solidFill>
              </a:rPr>
              <a:t>insl</a:t>
            </a:r>
            <a:r>
              <a:rPr lang="en-US" sz="2400" dirty="0" smtClean="0">
                <a:solidFill>
                  <a:schemeClr val="tx2"/>
                </a:solidFill>
              </a:rPr>
              <a:t> (unsigned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solidFill>
                  <a:schemeClr val="tx2"/>
                </a:solidFill>
              </a:rPr>
              <a:t>void </a:t>
            </a:r>
            <a:r>
              <a:rPr lang="en-US" sz="2400" b="1" dirty="0" err="1" smtClean="0">
                <a:solidFill>
                  <a:schemeClr val="tx2"/>
                </a:solidFill>
              </a:rPr>
              <a:t>outsl</a:t>
            </a:r>
            <a:r>
              <a:rPr lang="en-US" sz="2400" b="1" dirty="0" smtClean="0">
                <a:solidFill>
                  <a:schemeClr val="tx2"/>
                </a:solidFill>
              </a:rPr>
              <a:t> </a:t>
            </a:r>
            <a:r>
              <a:rPr lang="en-US" sz="2400" dirty="0" smtClean="0">
                <a:solidFill>
                  <a:schemeClr val="tx2"/>
                </a:solidFill>
              </a:rPr>
              <a:t>(unsigned port, void *</a:t>
            </a:r>
            <a:r>
              <a:rPr lang="en-US" sz="2400" dirty="0" err="1" smtClean="0">
                <a:solidFill>
                  <a:schemeClr val="tx2"/>
                </a:solidFill>
              </a:rPr>
              <a:t>addr</a:t>
            </a:r>
            <a:r>
              <a:rPr lang="en-US" sz="2400" dirty="0" smtClean="0">
                <a:solidFill>
                  <a:schemeClr val="tx2"/>
                </a:solidFill>
              </a:rPr>
              <a:t>, unsigned long count);</a:t>
            </a:r>
          </a:p>
          <a:p>
            <a:r>
              <a:rPr lang="en-US" sz="2400" dirty="0" smtClean="0"/>
              <a:t>Read or write 32-bit values to a single 32-bit port.</a:t>
            </a: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Memory barriers</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6" name="Picture 2" descr="https://community.arm.com/servlet/JiveServlet/downloadImage/38-1940-3325/blogentry-105309-035001300+1302012128_thumb.png"/>
          <p:cNvPicPr>
            <a:picLocks noChangeAspect="1" noChangeArrowheads="1"/>
          </p:cNvPicPr>
          <p:nvPr/>
        </p:nvPicPr>
        <p:blipFill>
          <a:blip r:embed="rId3" cstate="print"/>
          <a:srcRect/>
          <a:stretch>
            <a:fillRect/>
          </a:stretch>
        </p:blipFill>
        <p:spPr bwMode="auto">
          <a:xfrm>
            <a:off x="1077912" y="1417637"/>
            <a:ext cx="7184571" cy="2514600"/>
          </a:xfrm>
          <a:prstGeom prst="rect">
            <a:avLst/>
          </a:prstGeom>
          <a:noFill/>
        </p:spPr>
      </p:pic>
      <p:sp>
        <p:nvSpPr>
          <p:cNvPr id="7" name="Rectangle 6"/>
          <p:cNvSpPr/>
          <p:nvPr/>
        </p:nvSpPr>
        <p:spPr>
          <a:xfrm>
            <a:off x="620712" y="4618037"/>
            <a:ext cx="8153400" cy="2308324"/>
          </a:xfrm>
          <a:prstGeom prst="rect">
            <a:avLst/>
          </a:prstGeom>
        </p:spPr>
        <p:txBody>
          <a:bodyPr wrap="square">
            <a:spAutoFit/>
          </a:bodyPr>
          <a:lstStyle/>
          <a:p>
            <a:r>
              <a:rPr lang="en-US" sz="2400" dirty="0" smtClean="0"/>
              <a:t>#include &lt;</a:t>
            </a:r>
            <a:r>
              <a:rPr lang="en-US" sz="2400" dirty="0" err="1" smtClean="0"/>
              <a:t>linux</a:t>
            </a:r>
            <a:r>
              <a:rPr lang="en-US" sz="2400" dirty="0" smtClean="0"/>
              <a:t>/</a:t>
            </a:r>
            <a:r>
              <a:rPr lang="en-US" sz="2400" dirty="0" err="1" smtClean="0"/>
              <a:t>kernel.h</a:t>
            </a:r>
            <a:r>
              <a:rPr lang="en-US" sz="2400" dirty="0" smtClean="0"/>
              <a:t>&gt;</a:t>
            </a:r>
          </a:p>
          <a:p>
            <a:endParaRPr lang="en-US" sz="2400" dirty="0" smtClean="0"/>
          </a:p>
          <a:p>
            <a:r>
              <a:rPr lang="en-US" sz="2400" dirty="0" smtClean="0">
                <a:solidFill>
                  <a:schemeClr val="tx2"/>
                </a:solidFill>
              </a:rPr>
              <a:t>void </a:t>
            </a:r>
            <a:r>
              <a:rPr lang="en-US" sz="2400" b="1" dirty="0" smtClean="0">
                <a:solidFill>
                  <a:schemeClr val="tx2"/>
                </a:solidFill>
              </a:rPr>
              <a:t>barrier </a:t>
            </a:r>
            <a:r>
              <a:rPr lang="en-US" sz="2400" dirty="0" smtClean="0">
                <a:solidFill>
                  <a:schemeClr val="tx2"/>
                </a:solidFill>
              </a:rPr>
              <a:t>(void)</a:t>
            </a:r>
          </a:p>
          <a:p>
            <a:endParaRPr lang="en-US" sz="2400" dirty="0" smtClean="0"/>
          </a:p>
          <a:p>
            <a:r>
              <a:rPr lang="en-US" sz="2400" dirty="0" smtClean="0"/>
              <a:t>This “software” memory barrier requests the compiler to consider all memory volatile across this instruction.</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Memory barriers</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6" name="Picture 2" descr="https://community.arm.com/servlet/JiveServlet/downloadImage/38-1940-3325/blogentry-105309-035001300+1302012128_thumb.png"/>
          <p:cNvPicPr>
            <a:picLocks noChangeAspect="1" noChangeArrowheads="1"/>
          </p:cNvPicPr>
          <p:nvPr/>
        </p:nvPicPr>
        <p:blipFill>
          <a:blip r:embed="rId3" cstate="print"/>
          <a:srcRect/>
          <a:stretch>
            <a:fillRect/>
          </a:stretch>
        </p:blipFill>
        <p:spPr bwMode="auto">
          <a:xfrm>
            <a:off x="1077912" y="1417637"/>
            <a:ext cx="7184571" cy="2514600"/>
          </a:xfrm>
          <a:prstGeom prst="rect">
            <a:avLst/>
          </a:prstGeom>
          <a:noFill/>
        </p:spPr>
      </p:pic>
      <p:sp>
        <p:nvSpPr>
          <p:cNvPr id="7" name="Rectangle 6"/>
          <p:cNvSpPr/>
          <p:nvPr/>
        </p:nvSpPr>
        <p:spPr>
          <a:xfrm>
            <a:off x="620712" y="4008437"/>
            <a:ext cx="9144000" cy="3046988"/>
          </a:xfrm>
          <a:prstGeom prst="rect">
            <a:avLst/>
          </a:prstGeom>
        </p:spPr>
        <p:txBody>
          <a:bodyPr wrap="square">
            <a:spAutoFit/>
          </a:bodyPr>
          <a:lstStyle/>
          <a:p>
            <a:r>
              <a:rPr lang="en-US" sz="2400" dirty="0" smtClean="0"/>
              <a:t>#include &lt;</a:t>
            </a:r>
            <a:r>
              <a:rPr lang="en-US" sz="2400" dirty="0" err="1" smtClean="0"/>
              <a:t>asm</a:t>
            </a:r>
            <a:r>
              <a:rPr lang="en-US" sz="2400" dirty="0" smtClean="0"/>
              <a:t>/</a:t>
            </a:r>
            <a:r>
              <a:rPr lang="en-US" sz="2400" dirty="0" err="1" smtClean="0"/>
              <a:t>system.h</a:t>
            </a:r>
            <a:r>
              <a:rPr lang="en-US" sz="2400" dirty="0" smtClean="0"/>
              <a:t>&gt;</a:t>
            </a:r>
          </a:p>
          <a:p>
            <a:r>
              <a:rPr lang="en-US" sz="2400" dirty="0" smtClean="0">
                <a:solidFill>
                  <a:schemeClr val="tx2"/>
                </a:solidFill>
              </a:rPr>
              <a:t>void </a:t>
            </a:r>
            <a:r>
              <a:rPr lang="en-US" sz="2400" b="1" dirty="0" err="1" smtClean="0">
                <a:solidFill>
                  <a:schemeClr val="tx2"/>
                </a:solidFill>
              </a:rPr>
              <a:t>rmb</a:t>
            </a:r>
            <a:r>
              <a:rPr lang="en-US" sz="2400" dirty="0" smtClean="0">
                <a:solidFill>
                  <a:schemeClr val="tx2"/>
                </a:solidFill>
              </a:rPr>
              <a:t> (void);</a:t>
            </a:r>
          </a:p>
          <a:p>
            <a:r>
              <a:rPr lang="en-US" sz="2400" dirty="0" smtClean="0">
                <a:solidFill>
                  <a:schemeClr val="tx2"/>
                </a:solidFill>
              </a:rPr>
              <a:t>void </a:t>
            </a:r>
            <a:r>
              <a:rPr lang="en-US" sz="2400" b="1" dirty="0" err="1" smtClean="0">
                <a:solidFill>
                  <a:schemeClr val="tx2"/>
                </a:solidFill>
              </a:rPr>
              <a:t>read_barrier_depends</a:t>
            </a:r>
            <a:r>
              <a:rPr lang="en-US" sz="2400" dirty="0" smtClean="0">
                <a:solidFill>
                  <a:schemeClr val="tx2"/>
                </a:solidFill>
              </a:rPr>
              <a:t> (void);</a:t>
            </a:r>
          </a:p>
          <a:p>
            <a:r>
              <a:rPr lang="en-US" sz="2400" dirty="0" smtClean="0">
                <a:solidFill>
                  <a:schemeClr val="tx2"/>
                </a:solidFill>
              </a:rPr>
              <a:t>void </a:t>
            </a:r>
            <a:r>
              <a:rPr lang="en-US" sz="2400" b="1" dirty="0" err="1" smtClean="0">
                <a:solidFill>
                  <a:schemeClr val="tx2"/>
                </a:solidFill>
              </a:rPr>
              <a:t>wmb</a:t>
            </a:r>
            <a:r>
              <a:rPr lang="en-US" sz="2400" dirty="0" smtClean="0">
                <a:solidFill>
                  <a:schemeClr val="tx2"/>
                </a:solidFill>
              </a:rPr>
              <a:t> (void);</a:t>
            </a:r>
          </a:p>
          <a:p>
            <a:r>
              <a:rPr lang="en-US" sz="2400" dirty="0" smtClean="0">
                <a:solidFill>
                  <a:schemeClr val="tx2"/>
                </a:solidFill>
              </a:rPr>
              <a:t>void </a:t>
            </a:r>
            <a:r>
              <a:rPr lang="en-US" sz="2400" b="1" dirty="0" err="1" smtClean="0">
                <a:solidFill>
                  <a:schemeClr val="tx2"/>
                </a:solidFill>
              </a:rPr>
              <a:t>mb</a:t>
            </a:r>
            <a:r>
              <a:rPr lang="en-US" sz="2400" dirty="0" smtClean="0">
                <a:solidFill>
                  <a:schemeClr val="tx2"/>
                </a:solidFill>
              </a:rPr>
              <a:t> (void);</a:t>
            </a:r>
          </a:p>
          <a:p>
            <a:endParaRPr lang="en-US" sz="2400" dirty="0" smtClean="0"/>
          </a:p>
          <a:p>
            <a:r>
              <a:rPr lang="en-US" sz="2400" dirty="0" smtClean="0"/>
              <a:t>Hardware memory barriers. They request the CPU (and the compiler) to checkpoint all memory reads, writes, or both across this instruction.</a:t>
            </a:r>
            <a:endParaRPr lang="en-US" sz="24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32000" y="648000"/>
            <a:ext cx="8418312" cy="64800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b="1" dirty="0" smtClean="0"/>
              <a:t>LPT I/O Port Example</a:t>
            </a:r>
            <a:endParaRPr lang="en-US" sz="3200" b="1" dirty="0"/>
          </a:p>
        </p:txBody>
      </p:sp>
      <p:sp>
        <p:nvSpPr>
          <p:cNvPr id="4" name="TextBox 3"/>
          <p:cNvSpPr txBox="1"/>
          <p:nvPr/>
        </p:nvSpPr>
        <p:spPr>
          <a:xfrm>
            <a:off x="5056560" y="3710520"/>
            <a:ext cx="180720" cy="427320"/>
          </a:xfrm>
          <a:prstGeom prst="rect">
            <a:avLst/>
          </a:prstGeom>
          <a:noFill/>
          <a:ln>
            <a:noFill/>
          </a:ln>
        </p:spPr>
        <p:txBody>
          <a:bodyPr vert="horz" wrap="none" lIns="90000" tIns="45000" rIns="90000" bIns="45000"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Droid Sans Fallback" pitchFamily="2"/>
              <a:cs typeface="Lohit Hindi" pitchFamily="2"/>
            </a:endParaRPr>
          </a:p>
        </p:txBody>
      </p:sp>
      <p:pic>
        <p:nvPicPr>
          <p:cNvPr id="1026" name="Picture 2"/>
          <p:cNvPicPr>
            <a:picLocks noChangeAspect="1" noChangeArrowheads="1"/>
          </p:cNvPicPr>
          <p:nvPr/>
        </p:nvPicPr>
        <p:blipFill>
          <a:blip r:embed="rId3" cstate="print"/>
          <a:srcRect/>
          <a:stretch>
            <a:fillRect/>
          </a:stretch>
        </p:blipFill>
        <p:spPr bwMode="auto">
          <a:xfrm>
            <a:off x="1458912" y="1874837"/>
            <a:ext cx="6972300" cy="4848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Box 2"/>
          <p:cNvSpPr txBox="1"/>
          <p:nvPr/>
        </p:nvSpPr>
        <p:spPr>
          <a:xfrm>
            <a:off x="822960" y="1958040"/>
            <a:ext cx="7223760" cy="4717080"/>
          </a:xfrm>
          <a:prstGeom prst="rect">
            <a:avLst/>
          </a:prstGeom>
          <a:noFill/>
          <a:ln>
            <a:noFill/>
          </a:ln>
        </p:spPr>
        <p:txBody>
          <a:bodyPr vert="horz" wrap="none" lIns="90000" tIns="45000" rIns="90000" bIns="4500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9600"/>
            </a:pPr>
            <a:r>
              <a:rPr lang="en-US" sz="9600" b="0" i="0" u="none" strike="noStrike" kern="1200">
                <a:ln>
                  <a:noFill/>
                </a:ln>
                <a:latin typeface="Arial" pitchFamily="18"/>
                <a:ea typeface="Droid Sans Fallback" pitchFamily="2"/>
                <a:cs typeface="Lohit Hindi" pitchFamily="2"/>
              </a:rPr>
              <a:t>Thank you!</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Inspir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../../../../../usr/lib/libreoffice/share/template/common/layout/Inspiration.otp</Template>
  <TotalTime>12994</TotalTime>
  <Words>584</Words>
  <Application>Microsoft Office PowerPoint</Application>
  <PresentationFormat>Custom</PresentationFormat>
  <Paragraphs>68</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Inspiration</vt:lpstr>
      <vt:lpstr>Hardware communication p.2</vt:lpstr>
      <vt:lpstr>Using I/O Ports</vt:lpstr>
      <vt:lpstr>I/O Memory Allocation and Mapping</vt:lpstr>
      <vt:lpstr>Accessing I/O Memory</vt:lpstr>
      <vt:lpstr>String Operations</vt:lpstr>
      <vt:lpstr>Memory barriers</vt:lpstr>
      <vt:lpstr>Memory barriers</vt:lpstr>
      <vt:lpstr>LPT I/O Port Example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creator>Oleksandr Shevchenko</dc:creator>
  <cp:lastModifiedBy>Oleksandr Shevchenko</cp:lastModifiedBy>
  <cp:revision>481</cp:revision>
  <dcterms:created xsi:type="dcterms:W3CDTF">2015-11-08T19:23:48Z</dcterms:created>
  <dcterms:modified xsi:type="dcterms:W3CDTF">2017-03-16T16:41:57Z</dcterms:modified>
</cp:coreProperties>
</file>