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348" r:id="rId2"/>
    <p:sldId id="401" r:id="rId3"/>
    <p:sldId id="420" r:id="rId4"/>
    <p:sldId id="421" r:id="rId5"/>
    <p:sldId id="423" r:id="rId6"/>
    <p:sldId id="388" r:id="rId7"/>
    <p:sldId id="422" r:id="rId8"/>
    <p:sldId id="404" r:id="rId9"/>
    <p:sldId id="419" r:id="rId10"/>
    <p:sldId id="434" r:id="rId11"/>
    <p:sldId id="424" r:id="rId12"/>
    <p:sldId id="425" r:id="rId13"/>
    <p:sldId id="433" r:id="rId14"/>
    <p:sldId id="426" r:id="rId15"/>
    <p:sldId id="427" r:id="rId16"/>
    <p:sldId id="428" r:id="rId17"/>
    <p:sldId id="429" r:id="rId18"/>
    <p:sldId id="431" r:id="rId19"/>
    <p:sldId id="435" r:id="rId20"/>
    <p:sldId id="432" r:id="rId21"/>
    <p:sldId id="411" r:id="rId22"/>
    <p:sldId id="430" r:id="rId23"/>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72" autoAdjust="0"/>
    <p:restoredTop sz="94660"/>
  </p:normalViewPr>
  <p:slideViewPr>
    <p:cSldViewPr>
      <p:cViewPr>
        <p:scale>
          <a:sx n="80" d="100"/>
          <a:sy n="80" d="100"/>
        </p:scale>
        <p:origin x="-1404" y="-24"/>
      </p:cViewPr>
      <p:guideLst>
        <p:guide orient="horz" pos="2381"/>
        <p:guide pos="3175"/>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0" cy="53424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Arial" pitchFamily="18"/>
              <a:ea typeface="Droid Sans Fallback" pitchFamily="2"/>
              <a:cs typeface="Lohit Hindi" pitchFamily="2"/>
            </a:endParaRPr>
          </a:p>
        </p:txBody>
      </p:sp>
      <p:sp>
        <p:nvSpPr>
          <p:cNvPr id="3" name="Date Placeholder 2"/>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r" rtl="0" hangingPunct="0">
              <a:lnSpc>
                <a:spcPct val="100000"/>
              </a:lnSpc>
              <a:spcBef>
                <a:spcPts val="0"/>
              </a:spcBef>
              <a:spcAft>
                <a:spcPts val="0"/>
              </a:spcAft>
              <a:buNone/>
              <a:tabLst/>
              <a:defRPr sz="1400"/>
            </a:pPr>
            <a:endParaRPr lang="en-US" sz="1400" b="0" i="0" u="none" strike="noStrike" kern="1200">
              <a:ln>
                <a:noFill/>
              </a:ln>
              <a:latin typeface="Arial" pitchFamily="18"/>
              <a:ea typeface="Droid Sans Fallback" pitchFamily="2"/>
              <a:cs typeface="Lohit Hindi" pitchFamily="2"/>
            </a:endParaRPr>
          </a:p>
        </p:txBody>
      </p:sp>
      <p:sp>
        <p:nvSpPr>
          <p:cNvPr id="4" name="Footer Placeholder 3"/>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Arial" pitchFamily="18"/>
              <a:ea typeface="Droid Sans Fallback" pitchFamily="2"/>
              <a:cs typeface="Lohit Hindi" pitchFamily="2"/>
            </a:endParaRPr>
          </a:p>
        </p:txBody>
      </p:sp>
      <p:sp>
        <p:nvSpPr>
          <p:cNvPr id="5" name="Slide Number Placeholder 4"/>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r" rtl="0" hangingPunct="0">
              <a:lnSpc>
                <a:spcPct val="100000"/>
              </a:lnSpc>
              <a:spcBef>
                <a:spcPts val="0"/>
              </a:spcBef>
              <a:spcAft>
                <a:spcPts val="0"/>
              </a:spcAft>
              <a:buNone/>
              <a:tabLst/>
              <a:defRPr sz="1400"/>
            </a:pPr>
            <a:fld id="{2917B1C3-B0A8-40D2-A197-B50819C4DECC}" type="slidenum">
              <a:rPr/>
              <a:pPr marL="0" marR="0" lvl="0" indent="0" algn="r" rtl="0" hangingPunct="0">
                <a:lnSpc>
                  <a:spcPct val="100000"/>
                </a:lnSpc>
                <a:spcBef>
                  <a:spcPts val="0"/>
                </a:spcBef>
                <a:spcAft>
                  <a:spcPts val="0"/>
                </a:spcAft>
                <a:buNone/>
                <a:tabLst/>
                <a:defRPr sz="1400"/>
              </a:pPr>
              <a:t>‹#›</a:t>
            </a:fld>
            <a:endParaRPr lang="en-US" sz="1400" b="0" i="0" u="none" strike="noStrike" kern="1200">
              <a:ln>
                <a:noFill/>
              </a:ln>
              <a:latin typeface="Arial" pitchFamily="18"/>
              <a:ea typeface="Droid Sans Fallback" pitchFamily="2"/>
              <a:cs typeface="Lohit Hindi" pitchFamily="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0" y="812520"/>
            <a:ext cx="360" cy="360"/>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nchorCtr="0"/>
          <a:lstStyle>
            <a:lvl1pPr lvl="0" rtl="0" hangingPunct="0">
              <a:buNone/>
              <a:tabLst/>
              <a:defRPr lang="en-US" sz="1400" kern="1200">
                <a:latin typeface="Times New Roman" pitchFamily="18"/>
                <a:ea typeface="DejaVu Sans" pitchFamily="2"/>
                <a:cs typeface="DejaVu Sans" pitchFamily="2"/>
              </a:defRPr>
            </a:lvl1pPr>
          </a:lstStyle>
          <a:p>
            <a:pPr lvl="0"/>
            <a:endParaRPr lang="en-US"/>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nchorCtr="0"/>
          <a:lstStyle>
            <a:lvl1pPr lvl="0" algn="r" rtl="0" hangingPunct="0">
              <a:buNone/>
              <a:tabLst/>
              <a:defRPr lang="en-US" sz="1400" kern="1200">
                <a:latin typeface="Times New Roman" pitchFamily="18"/>
                <a:ea typeface="DejaVu Sans" pitchFamily="2"/>
                <a:cs typeface="DejaVu Sans" pitchFamily="2"/>
              </a:defRPr>
            </a:lvl1pPr>
          </a:lstStyle>
          <a:p>
            <a:pPr lvl="0"/>
            <a:endParaRPr lang="en-US"/>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nchorCtr="0"/>
          <a:lstStyle>
            <a:lvl1pPr lvl="0" rtl="0" hangingPunct="0">
              <a:buNone/>
              <a:tabLst/>
              <a:defRPr lang="en-US" sz="1400" kern="1200">
                <a:latin typeface="Times New Roman" pitchFamily="18"/>
                <a:ea typeface="DejaVu Sans" pitchFamily="2"/>
                <a:cs typeface="DejaVu Sans" pitchFamily="2"/>
              </a:defRPr>
            </a:lvl1pPr>
          </a:lstStyle>
          <a:p>
            <a:pPr lvl="0"/>
            <a:endParaRPr lang="en-US"/>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lstStyle>
            <a:lvl1pPr lvl="0" algn="r" rtl="0" hangingPunct="0">
              <a:buNone/>
              <a:tabLst/>
              <a:defRPr lang="en-US" sz="1400" kern="1200">
                <a:latin typeface="Times New Roman" pitchFamily="18"/>
                <a:ea typeface="DejaVu Sans" pitchFamily="2"/>
                <a:cs typeface="DejaVu Sans" pitchFamily="2"/>
              </a:defRPr>
            </a:lvl1pPr>
          </a:lstStyle>
          <a:p>
            <a:pPr lvl="0"/>
            <a:fld id="{07FC958E-9343-4085-92DD-7718DD3794EB}" type="slidenum">
              <a:rPr/>
              <a:pPr lvl="0"/>
              <a:t>‹#›</a:t>
            </a:fld>
            <a:endParaRPr lang="en-US"/>
          </a:p>
        </p:txBody>
      </p:sp>
    </p:spTree>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a:ln>
          <a:noFill/>
        </a:ln>
        <a:latin typeface="Arial"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45DC226F-716A-49BF-B3F0-3F9DA8BD37FD}" type="slidenum">
              <a:rPr/>
              <a:pPr lvl="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F2DEA7E9-6661-40BD-93F9-8CDB152419A2}" type="slidenum">
              <a:rPr/>
              <a:pPr lvl="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38988" y="647700"/>
            <a:ext cx="2235200" cy="5832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31800" y="647700"/>
            <a:ext cx="6554788" cy="5832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5B137A8C-D596-48F8-B364-45AECBA2A609}" type="slidenum">
              <a:rPr/>
              <a:pPr lvl="0"/>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353958D9-14A1-4F63-B23D-9BC0202E5599}" type="slidenum">
              <a:rPr/>
              <a:pPr lvl="0"/>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CE58273B-B039-447C-8C07-E1C2CA50F4AA}" type="slidenum">
              <a:rPr/>
              <a:pPr lvl="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2095500"/>
            <a:ext cx="4359275" cy="4384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14913" y="2095500"/>
            <a:ext cx="4359275" cy="4384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F6A0541D-8B5E-4EB9-9756-DC93571A4254}" type="slidenum">
              <a:rPr/>
              <a:pPr lvl="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1352E5E1-A20A-4E9F-807F-374811652A3B}" type="slidenum">
              <a:rPr/>
              <a:pPr lvl="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6FCD41CD-ABFF-4A9C-8B4E-DAF1D25002B2}" type="slidenum">
              <a:rPr/>
              <a:pPr lvl="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5EC48100-E31B-4030-ADE1-D2CDEA7A264A}" type="slidenum">
              <a:rPr/>
              <a:pPr lvl="0"/>
              <a:t>‹#›</a:t>
            </a:fld>
            <a:endParaRPr lang="en-US"/>
          </a:p>
        </p:txBody>
      </p:sp>
    </p:spTree>
  </p:cSld>
  <p:clrMapOvr>
    <a:masterClrMapping/>
  </p:clrMapOvr>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7AFE894B-4898-4290-A7B5-AF9C41D1830D}" type="slidenum">
              <a:rPr/>
              <a:pPr lvl="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5840A4C2-3D83-488E-BBEE-EC6CD367D314}" type="slidenum">
              <a:rPr/>
              <a:pPr lvl="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13" cstate="print">
            <a:alphaModFix/>
            <a:lum/>
          </a:blip>
          <a:srcRect/>
          <a:stretch>
            <a:fillRect/>
          </a:stretch>
        </p:blipFill>
        <p:spPr>
          <a:xfrm>
            <a:off x="360" y="360"/>
            <a:ext cx="10079640" cy="7559640"/>
          </a:xfrm>
          <a:prstGeom prst="rect">
            <a:avLst/>
          </a:prstGeom>
          <a:noFill/>
          <a:ln>
            <a:noFill/>
          </a:ln>
        </p:spPr>
      </p:pic>
      <p:sp>
        <p:nvSpPr>
          <p:cNvPr id="3" name="Title Placeholder 2"/>
          <p:cNvSpPr txBox="1">
            <a:spLocks noGrp="1"/>
          </p:cNvSpPr>
          <p:nvPr>
            <p:ph type="title"/>
          </p:nvPr>
        </p:nvSpPr>
        <p:spPr>
          <a:xfrm>
            <a:off x="432000" y="648000"/>
            <a:ext cx="7056000" cy="648000"/>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CLIQUE PARA EDITAR O FORMATO DO TEXTO DO TÍTULO</a:t>
            </a:r>
          </a:p>
        </p:txBody>
      </p:sp>
      <p:sp>
        <p:nvSpPr>
          <p:cNvPr id="4" name="Text Placeholder 3"/>
          <p:cNvSpPr txBox="1">
            <a:spLocks noGrp="1"/>
          </p:cNvSpPr>
          <p:nvPr>
            <p:ph type="body" idx="1"/>
          </p:nvPr>
        </p:nvSpPr>
        <p:spPr>
          <a:xfrm>
            <a:off x="503999" y="2095199"/>
            <a:ext cx="8870040" cy="4384800"/>
          </a:xfrm>
          <a:prstGeom prst="rect">
            <a:avLst/>
          </a:prstGeom>
          <a:noFill/>
          <a:ln>
            <a:noFill/>
          </a:ln>
        </p:spPr>
        <p:txBody>
          <a:bodyPr lIns="0" tIns="0" rIns="0" bIns="0"/>
          <a:lstStyle>
            <a:defPPr marL="432000" lvl="0" indent="-324000">
              <a:spcBef>
                <a:spcPts val="0"/>
              </a:spcBef>
              <a:spcAft>
                <a:spcPts val="1417"/>
              </a:spcAft>
              <a:buSzPct val="45000"/>
              <a:buFont typeface="StarSymbol"/>
              <a:buNone/>
              <a:defRPr lang="en-US" sz="2600" b="0" i="0" u="none" strike="noStrike" kern="1200">
                <a:ln>
                  <a:noFill/>
                </a:ln>
                <a:latin typeface="Liberation Sans" pitchFamily="34"/>
                <a:ea typeface="Droid Sans Fallback" pitchFamily="2"/>
                <a:cs typeface="Lohit Hindi" pitchFamily="2"/>
              </a:defRPr>
            </a:defPPr>
            <a:lvl1pPr marL="432000" lvl="0" indent="-324000">
              <a:spcBef>
                <a:spcPts val="0"/>
              </a:spcBef>
              <a:spcAft>
                <a:spcPts val="1417"/>
              </a:spcAft>
              <a:buSzPct val="45000"/>
              <a:buFont typeface="StarSymbol"/>
              <a:buChar char="●"/>
              <a:defRPr lang="en-US" sz="2600" b="0" i="0" u="none" strike="noStrike" kern="1200">
                <a:ln>
                  <a:noFill/>
                </a:ln>
                <a:latin typeface="Liberation Sans" pitchFamily="34"/>
                <a:ea typeface="Droid Sans Fallback" pitchFamily="2"/>
                <a:cs typeface="Lohit Hindi" pitchFamily="2"/>
              </a:defRPr>
            </a:lvl1pPr>
            <a:lvl2pPr marL="864000" lvl="1" indent="-324000">
              <a:spcBef>
                <a:spcPts val="0"/>
              </a:spcBef>
              <a:spcAft>
                <a:spcPts val="1134"/>
              </a:spcAft>
              <a:buSzPct val="75000"/>
              <a:buFont typeface="StarSymbol"/>
              <a:buChar char="–"/>
              <a:defRPr lang="en-US" sz="2600" b="0" i="0" u="none" strike="noStrike" kern="1200">
                <a:ln>
                  <a:noFill/>
                </a:ln>
                <a:latin typeface="Liberation Sans" pitchFamily="34"/>
                <a:ea typeface="Droid Sans Fallback" pitchFamily="2"/>
                <a:cs typeface="Lohit Hindi" pitchFamily="2"/>
              </a:defRPr>
            </a:lvl2pPr>
            <a:lvl3pPr marL="1295999" lvl="2" indent="-288000">
              <a:spcBef>
                <a:spcPts val="0"/>
              </a:spcBef>
              <a:spcAft>
                <a:spcPts val="850"/>
              </a:spcAft>
              <a:buSzPct val="45000"/>
              <a:buFont typeface="StarSymbol"/>
              <a:buChar char="●"/>
              <a:defRPr lang="en-US" sz="2600" b="0" i="0" u="none" strike="noStrike" kern="1200">
                <a:ln>
                  <a:noFill/>
                </a:ln>
                <a:latin typeface="Liberation Sans" pitchFamily="34"/>
                <a:ea typeface="Droid Sans Fallback" pitchFamily="2"/>
                <a:cs typeface="Lohit Hindi" pitchFamily="2"/>
              </a:defRPr>
            </a:lvl3pPr>
            <a:lvl4pPr marL="1728000" lvl="3" indent="-216000">
              <a:spcBef>
                <a:spcPts val="0"/>
              </a:spcBef>
              <a:spcAft>
                <a:spcPts val="567"/>
              </a:spcAft>
              <a:buSzPct val="75000"/>
              <a:buFont typeface="StarSymbol"/>
              <a:buChar char="–"/>
              <a:defRPr lang="en-US" sz="2600" b="0" i="0" u="none" strike="noStrike" kern="1200">
                <a:ln>
                  <a:noFill/>
                </a:ln>
                <a:latin typeface="Liberation Sans" pitchFamily="34"/>
                <a:ea typeface="Droid Sans Fallback" pitchFamily="2"/>
                <a:cs typeface="Lohit Hindi" pitchFamily="2"/>
              </a:defRPr>
            </a:lvl4pPr>
            <a:lvl5pPr marL="2160000" lvl="4" indent="-216000">
              <a:spcBef>
                <a:spcPts val="0"/>
              </a:spcBef>
              <a:spcAft>
                <a:spcPts val="283"/>
              </a:spcAft>
              <a:buSzPct val="45000"/>
              <a:buFont typeface="StarSymbol"/>
              <a:buChar char="●"/>
              <a:defRPr lang="en-US" sz="2600" b="0" i="0" u="none" strike="noStrike" kern="1200">
                <a:ln>
                  <a:noFill/>
                </a:ln>
                <a:latin typeface="Liberation Sans" pitchFamily="34"/>
                <a:ea typeface="Droid Sans Fallback" pitchFamily="2"/>
                <a:cs typeface="Lohit Hindi" pitchFamily="2"/>
              </a:defRPr>
            </a:lvl5pPr>
            <a:lvl6pPr marL="2592000" lvl="5" indent="-216000">
              <a:spcBef>
                <a:spcPts val="0"/>
              </a:spcBef>
              <a:spcAft>
                <a:spcPts val="283"/>
              </a:spcAft>
              <a:buSzPct val="45000"/>
              <a:buFont typeface="StarSymbol"/>
              <a:buChar char="●"/>
              <a:defRPr lang="en-US" sz="2600" b="0" i="0" u="none" strike="noStrike" kern="1200">
                <a:ln>
                  <a:noFill/>
                </a:ln>
                <a:latin typeface="Liberation Sans" pitchFamily="34"/>
                <a:ea typeface="Droid Sans Fallback" pitchFamily="2"/>
                <a:cs typeface="Lohit Hindi" pitchFamily="2"/>
              </a:defRPr>
            </a:lvl6pPr>
            <a:lvl7pPr marL="3024000" lvl="6" indent="-216000">
              <a:spcBef>
                <a:spcPts val="0"/>
              </a:spcBef>
              <a:spcAft>
                <a:spcPts val="283"/>
              </a:spcAft>
              <a:buSzPct val="45000"/>
              <a:buFont typeface="StarSymbol"/>
              <a:buChar char="●"/>
              <a:defRPr lang="en-US" sz="2600" b="0" i="0" u="none" strike="noStrike" kern="1200">
                <a:ln>
                  <a:noFill/>
                </a:ln>
                <a:latin typeface="Liberation Sans" pitchFamily="34"/>
                <a:ea typeface="Droid Sans Fallback"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34"/>
                <a:ea typeface="Droid Sans Fallback"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34"/>
                <a:ea typeface="Droid Sans Fallback" pitchFamily="2"/>
                <a:cs typeface="Lohit Hindi" pitchFamily="2"/>
              </a:defRPr>
            </a:lvl9pPr>
          </a:lstStyle>
          <a:p>
            <a:pPr lvl="0"/>
            <a:r>
              <a:rPr lang="en-US"/>
              <a:t>Clique para editar o formato do texto da estrutura de tópicos</a:t>
            </a:r>
          </a:p>
          <a:p>
            <a:pPr lvl="1"/>
            <a:r>
              <a:rPr lang="en-US"/>
              <a:t>2.º Nível da estrutura de tópicos</a:t>
            </a:r>
          </a:p>
          <a:p>
            <a:pPr lvl="2"/>
            <a:r>
              <a:rPr lang="en-US"/>
              <a:t>3.º Nível da estrutura de tópicos</a:t>
            </a:r>
          </a:p>
          <a:p>
            <a:pPr lvl="3"/>
            <a:r>
              <a:rPr lang="en-US"/>
              <a:t>4.º Nível da estrutura de tópicos</a:t>
            </a:r>
          </a:p>
          <a:p>
            <a:pPr lvl="4"/>
            <a:r>
              <a:rPr lang="en-US"/>
              <a:t>5.º Nível da estrutura de tópicos</a:t>
            </a:r>
          </a:p>
          <a:p>
            <a:pPr lvl="5"/>
            <a:r>
              <a:rPr lang="en-US"/>
              <a:t>6.º Nível da estrutura de tópicos</a:t>
            </a:r>
          </a:p>
          <a:p>
            <a:pPr lvl="6"/>
            <a:r>
              <a:rPr lang="en-US"/>
              <a:t>7.º Nível da estrutura de tópicos</a:t>
            </a:r>
          </a:p>
        </p:txBody>
      </p:sp>
      <p:sp>
        <p:nvSpPr>
          <p:cNvPr id="5" name="Date Placeholder 4"/>
          <p:cNvSpPr txBox="1">
            <a:spLocks noGrp="1"/>
          </p:cNvSpPr>
          <p:nvPr>
            <p:ph type="dt" sz="half" idx="2"/>
          </p:nvPr>
        </p:nvSpPr>
        <p:spPr>
          <a:xfrm>
            <a:off x="503999" y="6552000"/>
            <a:ext cx="2348280" cy="521280"/>
          </a:xfrm>
          <a:prstGeom prst="rect">
            <a:avLst/>
          </a:prstGeom>
          <a:noFill/>
          <a:ln>
            <a:noFill/>
          </a:ln>
        </p:spPr>
        <p:txBody>
          <a:bodyPr lIns="0" tIns="0" rIns="0" bIns="0" anchorCtr="0"/>
          <a:lstStyle>
            <a:lvl1pPr lvl="0" rtl="0" hangingPunct="0">
              <a:buNone/>
              <a:tabLst/>
              <a:defRPr lang="en-US" sz="1400" kern="1200">
                <a:latin typeface="Times New Roman" pitchFamily="18"/>
                <a:ea typeface="DejaVu Sans" pitchFamily="2"/>
                <a:cs typeface="DejaVu Sans" pitchFamily="2"/>
              </a:defRPr>
            </a:lvl1pPr>
          </a:lstStyle>
          <a:p>
            <a:pPr lvl="0"/>
            <a:endParaRPr lang="en-US"/>
          </a:p>
        </p:txBody>
      </p:sp>
      <p:sp>
        <p:nvSpPr>
          <p:cNvPr id="6" name="Footer Placeholder 5"/>
          <p:cNvSpPr txBox="1">
            <a:spLocks noGrp="1"/>
          </p:cNvSpPr>
          <p:nvPr>
            <p:ph type="ftr" sz="quarter" idx="3"/>
          </p:nvPr>
        </p:nvSpPr>
        <p:spPr>
          <a:xfrm>
            <a:off x="3447360" y="6552000"/>
            <a:ext cx="3195000" cy="521280"/>
          </a:xfrm>
          <a:prstGeom prst="rect">
            <a:avLst/>
          </a:prstGeom>
          <a:noFill/>
          <a:ln>
            <a:noFill/>
          </a:ln>
        </p:spPr>
        <p:txBody>
          <a:bodyPr lIns="0" tIns="0" rIns="0" bIns="0" anchorCtr="0"/>
          <a:lstStyle>
            <a:lvl1pPr lvl="0" algn="ctr" rtl="0" hangingPunct="0">
              <a:buNone/>
              <a:tabLst/>
              <a:defRPr lang="en-US" sz="1400" kern="1200">
                <a:latin typeface="Times New Roman" pitchFamily="18"/>
                <a:ea typeface="DejaVu Sans" pitchFamily="2"/>
                <a:cs typeface="DejaVu Sans" pitchFamily="2"/>
              </a:defRPr>
            </a:lvl1pPr>
          </a:lstStyle>
          <a:p>
            <a:pPr lvl="0"/>
            <a:endParaRPr lang="en-US"/>
          </a:p>
        </p:txBody>
      </p:sp>
      <p:sp>
        <p:nvSpPr>
          <p:cNvPr id="7" name="Slide Number Placeholder 6"/>
          <p:cNvSpPr txBox="1">
            <a:spLocks noGrp="1"/>
          </p:cNvSpPr>
          <p:nvPr>
            <p:ph type="sldNum" sz="quarter" idx="4"/>
          </p:nvPr>
        </p:nvSpPr>
        <p:spPr>
          <a:xfrm>
            <a:off x="7227360" y="6534720"/>
            <a:ext cx="2348280" cy="521280"/>
          </a:xfrm>
          <a:prstGeom prst="rect">
            <a:avLst/>
          </a:prstGeom>
          <a:noFill/>
          <a:ln>
            <a:noFill/>
          </a:ln>
        </p:spPr>
        <p:txBody>
          <a:bodyPr lIns="0" tIns="0" rIns="0" bIns="0" anchorCtr="0"/>
          <a:lstStyle>
            <a:lvl1pPr lvl="0" algn="r" rtl="0" hangingPunct="0">
              <a:buNone/>
              <a:tabLst/>
              <a:defRPr lang="en-US" sz="1400" kern="1200">
                <a:latin typeface="Times New Roman" pitchFamily="18"/>
                <a:ea typeface="DejaVu Sans" pitchFamily="2"/>
                <a:cs typeface="DejaVu Sans" pitchFamily="2"/>
              </a:defRPr>
            </a:lvl1pPr>
          </a:lstStyle>
          <a:p>
            <a:pPr lvl="0"/>
            <a:fld id="{559E1BDC-50A5-4355-948F-6A7DDD0FB524}" type="slidenum">
              <a:rPr/>
              <a:pPr lvl="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lvl="0" algn="l" rtl="0" hangingPunct="0">
        <a:buNone/>
        <a:tabLst/>
        <a:defRPr lang="en-US" sz="3600" b="0" i="0" u="none" strike="noStrike" kern="1200">
          <a:ln>
            <a:noFill/>
          </a:ln>
          <a:solidFill>
            <a:srgbClr val="333333"/>
          </a:solidFill>
          <a:latin typeface="Liberation Sans" pitchFamily="34"/>
          <a:ea typeface="Droid Sans Fallback" pitchFamily="2"/>
          <a:cs typeface="Lohit Hindi" pitchFamily="2"/>
        </a:defRPr>
      </a:lvl1pPr>
    </p:titleStyle>
    <p:bodyStyle>
      <a:lvl1pPr lvl="0" rtl="0" hangingPunct="0">
        <a:buSzPct val="45000"/>
        <a:buFont typeface="StarSymbol"/>
        <a:buChar char="●"/>
        <a:tabLst/>
        <a:defRPr lang="en-US"/>
      </a:lvl1pPr>
      <a:lvl2pPr lvl="1" rtl="0" hangingPunct="0">
        <a:buSzPct val="75000"/>
        <a:buFont typeface="StarSymbol"/>
        <a:buChar char="–"/>
        <a:tabLst/>
        <a:defRPr lang="en-US"/>
      </a:lvl2pPr>
      <a:lvl3pPr lvl="2" rtl="0" hangingPunct="0">
        <a:buSzPct val="45000"/>
        <a:buFont typeface="StarSymbol"/>
        <a:buChar char="●"/>
        <a:tabLst/>
        <a:defRPr lang="en-US"/>
      </a:lvl3pPr>
      <a:lvl4pPr lvl="3" rtl="0" hangingPunct="0">
        <a:buSzPct val="75000"/>
        <a:buFont typeface="StarSymbol"/>
        <a:buChar char="–"/>
        <a:tabLst/>
        <a:defRPr lang="en-US"/>
      </a:lvl4pPr>
      <a:lvl5pPr lvl="4" rtl="0" hangingPunct="0">
        <a:buSzPct val="45000"/>
        <a:buFont typeface="StarSymbol"/>
        <a:buChar char="●"/>
        <a:tabLst/>
        <a:defRPr lang="en-US"/>
      </a:lvl5pPr>
      <a:lvl6pPr lvl="5" rtl="0" hangingPunct="0">
        <a:buSzPct val="45000"/>
        <a:buFont typeface="StarSymbol"/>
        <a:buChar char="●"/>
        <a:tabLst/>
        <a:defRPr lang="en-US"/>
      </a:lvl6pPr>
      <a:lvl7pPr lvl="6" rtl="0" hangingPunct="0">
        <a:buSzPct val="45000"/>
        <a:buFont typeface="StarSymbol"/>
        <a:buChar char="●"/>
        <a:tabLst/>
        <a:defRPr lang="en-US"/>
      </a:lvl7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hyperlink" Target="https://doc.lagout.org/network/The%20TCPIP%20guide.pdf" TargetMode="External"/><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Open_Shortest_Path_First" TargetMode="External"/><Relationship Id="rId3" Type="http://schemas.openxmlformats.org/officeDocument/2006/relationships/hyperlink" Target="https://en.wikipedia.org/wiki/Internet_Control_Message_Protocol" TargetMode="External"/><Relationship Id="rId7" Type="http://schemas.openxmlformats.org/officeDocument/2006/relationships/hyperlink" Target="https://en.wikipedia.org/wiki/IPv6"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hyperlink" Target="https://en.wikipedia.org/wiki/User_Datagram_Protocol" TargetMode="External"/><Relationship Id="rId5" Type="http://schemas.openxmlformats.org/officeDocument/2006/relationships/hyperlink" Target="https://en.wikipedia.org/wiki/Transmission_Control_Protocol" TargetMode="External"/><Relationship Id="rId4" Type="http://schemas.openxmlformats.org/officeDocument/2006/relationships/hyperlink" Target="https://en.wikipedia.org/wiki/Internet_Group_Management_Protocol" TargetMode="External"/><Relationship Id="rId9" Type="http://schemas.openxmlformats.org/officeDocument/2006/relationships/hyperlink" Target="https://en.wikipedia.org/wiki/Stream_Control_Transmission_Protoco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hyperlink" Target="https://tools.ietf.org/html/rfc3068" TargetMode="External"/><Relationship Id="rId3" Type="http://schemas.openxmlformats.org/officeDocument/2006/relationships/hyperlink" Target="https://tools.ietf.org/html/rfc6890" TargetMode="External"/><Relationship Id="rId7" Type="http://schemas.openxmlformats.org/officeDocument/2006/relationships/hyperlink" Target="https://en.wikipedia.org/wiki/IPv6" TargetMode="External"/><Relationship Id="rId12" Type="http://schemas.openxmlformats.org/officeDocument/2006/relationships/hyperlink" Target="https://tools.ietf.org/html/rfc919"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hyperlink" Target="https://tools.ietf.org/html/rfc5737" TargetMode="External"/><Relationship Id="rId11" Type="http://schemas.openxmlformats.org/officeDocument/2006/relationships/hyperlink" Target="https://tools.ietf.org/html/rfc5771" TargetMode="External"/><Relationship Id="rId5" Type="http://schemas.openxmlformats.org/officeDocument/2006/relationships/hyperlink" Target="https://tools.ietf.org/html/rfc1918" TargetMode="External"/><Relationship Id="rId10" Type="http://schemas.openxmlformats.org/officeDocument/2006/relationships/hyperlink" Target="https://en.wikipedia.org/wiki/IP_multicast" TargetMode="External"/><Relationship Id="rId4" Type="http://schemas.openxmlformats.org/officeDocument/2006/relationships/hyperlink" Target="https://en.wikipedia.org/wiki/Private_network" TargetMode="External"/><Relationship Id="rId9" Type="http://schemas.openxmlformats.org/officeDocument/2006/relationships/hyperlink" Target="https://tools.ietf.org/html/rfc2544"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b="1" dirty="0" smtClean="0"/>
              <a:t>Net Drivers p.1 </a:t>
            </a:r>
            <a:r>
              <a:rPr lang="en-US" b="1" dirty="0" smtClean="0"/>
              <a:t>Introduction to TCP/IP</a:t>
            </a:r>
            <a:endParaRPr lang="en-US" b="1"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18" name="Rectangle 17"/>
          <p:cNvSpPr/>
          <p:nvPr/>
        </p:nvSpPr>
        <p:spPr>
          <a:xfrm>
            <a:off x="544512" y="1646237"/>
            <a:ext cx="8763000" cy="5693866"/>
          </a:xfrm>
          <a:prstGeom prst="rect">
            <a:avLst/>
          </a:prstGeom>
        </p:spPr>
        <p:txBody>
          <a:bodyPr wrap="square">
            <a:spAutoFit/>
          </a:bodyPr>
          <a:lstStyle/>
          <a:p>
            <a:pPr fontAlgn="base">
              <a:buFont typeface="Arial" charset="0"/>
              <a:buChar char="•"/>
            </a:pPr>
            <a:r>
              <a:rPr lang="en-US" sz="2800" b="1" dirty="0" smtClean="0"/>
              <a:t>IP Packet Structure</a:t>
            </a:r>
            <a:endParaRPr lang="en-US" sz="2800" b="1" dirty="0" smtClean="0"/>
          </a:p>
          <a:p>
            <a:pPr fontAlgn="base">
              <a:buFont typeface="Arial" charset="0"/>
              <a:buChar char="•"/>
            </a:pPr>
            <a:r>
              <a:rPr lang="en-US" sz="2800" b="1" dirty="0" smtClean="0"/>
              <a:t>TCP/IP Header</a:t>
            </a:r>
          </a:p>
          <a:p>
            <a:pPr fontAlgn="base">
              <a:buFont typeface="Arial" charset="0"/>
              <a:buChar char="•"/>
            </a:pPr>
            <a:r>
              <a:rPr lang="en-US" sz="2800" b="1" dirty="0" smtClean="0"/>
              <a:t>IPv4</a:t>
            </a:r>
            <a:r>
              <a:rPr lang="en-US" sz="2800" dirty="0" smtClean="0"/>
              <a:t> </a:t>
            </a:r>
            <a:r>
              <a:rPr lang="en-US" sz="2800" b="1" dirty="0" smtClean="0"/>
              <a:t>address</a:t>
            </a:r>
          </a:p>
          <a:p>
            <a:pPr lvl="0" fontAlgn="base">
              <a:buFont typeface="Arial" charset="0"/>
              <a:buChar char="•"/>
            </a:pPr>
            <a:r>
              <a:rPr lang="en-US" sz="2800" b="1" dirty="0" smtClean="0"/>
              <a:t>Reserved address </a:t>
            </a:r>
            <a:r>
              <a:rPr lang="en-US" sz="2800" b="1" dirty="0" smtClean="0"/>
              <a:t>blocks</a:t>
            </a:r>
          </a:p>
          <a:p>
            <a:pPr lvl="0" fontAlgn="base">
              <a:buFont typeface="Arial" charset="0"/>
              <a:buChar char="•"/>
            </a:pPr>
            <a:r>
              <a:rPr lang="en-US" sz="2800" b="1" dirty="0" smtClean="0"/>
              <a:t>Private IP </a:t>
            </a:r>
            <a:r>
              <a:rPr lang="en-US" sz="2800" b="1" dirty="0" smtClean="0"/>
              <a:t>addresses</a:t>
            </a:r>
          </a:p>
          <a:p>
            <a:pPr lvl="0" fontAlgn="base">
              <a:buFont typeface="Arial" charset="0"/>
              <a:buChar char="•"/>
            </a:pPr>
            <a:r>
              <a:rPr lang="en-US" sz="2800" b="1" dirty="0" smtClean="0"/>
              <a:t>NAT </a:t>
            </a:r>
            <a:r>
              <a:rPr lang="en-US" sz="2800" b="1" dirty="0" smtClean="0"/>
              <a:t>Traversal</a:t>
            </a:r>
          </a:p>
          <a:p>
            <a:pPr lvl="0" fontAlgn="base">
              <a:buFont typeface="Arial" charset="0"/>
              <a:buChar char="•"/>
            </a:pPr>
            <a:r>
              <a:rPr lang="en-US" sz="2800" b="1" dirty="0" smtClean="0"/>
              <a:t>NATP Traversal</a:t>
            </a:r>
          </a:p>
          <a:p>
            <a:pPr lvl="0" fontAlgn="base">
              <a:buFont typeface="Arial" charset="0"/>
              <a:buChar char="•"/>
            </a:pPr>
            <a:r>
              <a:rPr lang="en-US" sz="2800" b="1" dirty="0" smtClean="0"/>
              <a:t>Dynamic Host Configuration </a:t>
            </a:r>
            <a:r>
              <a:rPr lang="en-US" sz="2800" b="1" dirty="0" smtClean="0"/>
              <a:t>Protocol</a:t>
            </a:r>
          </a:p>
          <a:p>
            <a:pPr lvl="0" fontAlgn="base">
              <a:buFont typeface="Arial" charset="0"/>
              <a:buChar char="•"/>
            </a:pPr>
            <a:r>
              <a:rPr lang="en-US" sz="2800" b="1" dirty="0" smtClean="0"/>
              <a:t>Ethernet Frame</a:t>
            </a:r>
          </a:p>
          <a:p>
            <a:pPr lvl="0" fontAlgn="base">
              <a:buFont typeface="Arial" charset="0"/>
              <a:buChar char="•"/>
            </a:pPr>
            <a:r>
              <a:rPr lang="en-US" sz="2800" b="1" dirty="0" smtClean="0"/>
              <a:t>Address Resolution Protocol</a:t>
            </a:r>
          </a:p>
          <a:p>
            <a:pPr lvl="0" fontAlgn="base">
              <a:buFont typeface="Arial" charset="0"/>
              <a:buChar char="•"/>
            </a:pPr>
            <a:r>
              <a:rPr lang="en-US" sz="2800" b="1" dirty="0" smtClean="0"/>
              <a:t>Linux </a:t>
            </a:r>
            <a:r>
              <a:rPr lang="en-US" sz="2800" b="1" dirty="0" smtClean="0"/>
              <a:t>Route </a:t>
            </a:r>
            <a:r>
              <a:rPr lang="en-US" sz="2800" b="1" dirty="0" smtClean="0"/>
              <a:t>Examples</a:t>
            </a:r>
          </a:p>
          <a:p>
            <a:pPr lvl="0" fontAlgn="base">
              <a:buFont typeface="Arial" charset="0"/>
              <a:buChar char="•"/>
            </a:pPr>
            <a:r>
              <a:rPr lang="en-US" sz="2800" b="1" dirty="0" smtClean="0"/>
              <a:t>ICMP Protocol (Ping)</a:t>
            </a:r>
            <a:endParaRPr lang="en-US" sz="2800" b="1" dirty="0" smtClean="0"/>
          </a:p>
          <a:p>
            <a:pPr fontAlgn="base">
              <a:buFont typeface="Arial" charset="0"/>
              <a:buChar char="•"/>
            </a:pPr>
            <a:endParaRPr lang="en-US" sz="2800" b="1"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dirty="0" smtClean="0"/>
              <a:t>Dynamic Host Configuration Protocol</a:t>
            </a:r>
            <a:endParaRPr lang="en-US"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26625" name="Rectangle 1"/>
          <p:cNvSpPr>
            <a:spLocks noChangeArrowheads="1"/>
          </p:cNvSpPr>
          <p:nvPr/>
        </p:nvSpPr>
        <p:spPr bwMode="auto">
          <a:xfrm>
            <a:off x="0" y="0"/>
            <a:ext cx="10080625" cy="0"/>
          </a:xfrm>
          <a:prstGeom prst="rect">
            <a:avLst/>
          </a:prstGeom>
          <a:solidFill>
            <a:srgbClr val="FFFFFF"/>
          </a:solidFill>
          <a:ln w="9525">
            <a:noFill/>
            <a:miter lim="800000"/>
            <a:headEnd/>
            <a:tailEnd/>
          </a:ln>
          <a:effectLst/>
        </p:spPr>
        <p:txBody>
          <a:bodyPr vert="horz" wrap="none" lIns="91440" tIns="31740" rIns="91440" bIns="1587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252525"/>
                </a:solidFill>
                <a:effectLst/>
                <a:latin typeface="Arial" charset="0"/>
                <a:cs typeface="Arial" charset="0"/>
              </a:rPr>
              <a:t>Version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pic>
        <p:nvPicPr>
          <p:cNvPr id="75778" name="Picture 2" descr="https://upload.wikimedia.org/wikipedia/commons/thumb/e/e4/DHCP_session.svg/744px-DHCP_session.svg.png"/>
          <p:cNvPicPr>
            <a:picLocks noChangeAspect="1" noChangeArrowheads="1"/>
          </p:cNvPicPr>
          <p:nvPr/>
        </p:nvPicPr>
        <p:blipFill>
          <a:blip r:embed="rId3" cstate="print"/>
          <a:srcRect/>
          <a:stretch>
            <a:fillRect/>
          </a:stretch>
        </p:blipFill>
        <p:spPr bwMode="auto">
          <a:xfrm>
            <a:off x="2754312" y="1265238"/>
            <a:ext cx="3124200" cy="4417552"/>
          </a:xfrm>
          <a:prstGeom prst="rect">
            <a:avLst/>
          </a:prstGeom>
          <a:noFill/>
        </p:spPr>
      </p:pic>
      <p:sp>
        <p:nvSpPr>
          <p:cNvPr id="7" name="Rectangle 6"/>
          <p:cNvSpPr/>
          <p:nvPr/>
        </p:nvSpPr>
        <p:spPr>
          <a:xfrm>
            <a:off x="392112" y="5913437"/>
            <a:ext cx="9067800" cy="1200329"/>
          </a:xfrm>
          <a:prstGeom prst="rect">
            <a:avLst/>
          </a:prstGeom>
        </p:spPr>
        <p:txBody>
          <a:bodyPr wrap="square">
            <a:spAutoFit/>
          </a:bodyPr>
          <a:lstStyle/>
          <a:p>
            <a:r>
              <a:rPr lang="en-US" sz="2400" dirty="0" smtClean="0"/>
              <a:t>DHCP server can manage TCP/IP settings for devices on a network, by automatically or dynamically assigning Internet Protocol (IP) addresses to the devices</a:t>
            </a:r>
            <a:endParaRPr lang="en-US" sz="2400"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dirty="0" smtClean="0"/>
              <a:t>NATP Traversal</a:t>
            </a:r>
            <a:endParaRPr lang="en-US"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26625" name="Rectangle 1"/>
          <p:cNvSpPr>
            <a:spLocks noChangeArrowheads="1"/>
          </p:cNvSpPr>
          <p:nvPr/>
        </p:nvSpPr>
        <p:spPr bwMode="auto">
          <a:xfrm>
            <a:off x="0" y="0"/>
            <a:ext cx="10080625" cy="0"/>
          </a:xfrm>
          <a:prstGeom prst="rect">
            <a:avLst/>
          </a:prstGeom>
          <a:solidFill>
            <a:srgbClr val="FFFFFF"/>
          </a:solidFill>
          <a:ln w="9525">
            <a:noFill/>
            <a:miter lim="800000"/>
            <a:headEnd/>
            <a:tailEnd/>
          </a:ln>
          <a:effectLst/>
        </p:spPr>
        <p:txBody>
          <a:bodyPr vert="horz" wrap="none" lIns="91440" tIns="31740" rIns="91440" bIns="1587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rgbClr val="252525"/>
                </a:solidFill>
                <a:effectLst/>
                <a:latin typeface="Arial" charset="0"/>
                <a:cs typeface="Arial" charset="0"/>
              </a:rPr>
              <a:t>Version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pic>
        <p:nvPicPr>
          <p:cNvPr id="59395" name="Picture 3" descr="http://www.cisco.com/c/dam/en_us/about/ac123/ac147/images/ipj/ipj_7-3/anatomy_figure_4.gif"/>
          <p:cNvPicPr>
            <a:picLocks noChangeAspect="1" noChangeArrowheads="1"/>
          </p:cNvPicPr>
          <p:nvPr/>
        </p:nvPicPr>
        <p:blipFill>
          <a:blip r:embed="rId3" cstate="print"/>
          <a:srcRect/>
          <a:stretch>
            <a:fillRect/>
          </a:stretch>
        </p:blipFill>
        <p:spPr bwMode="auto">
          <a:xfrm>
            <a:off x="315912" y="2255837"/>
            <a:ext cx="9344676" cy="3886200"/>
          </a:xfrm>
          <a:prstGeom prst="rect">
            <a:avLst/>
          </a:prstGeom>
          <a:noFill/>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dirty="0" smtClean="0"/>
              <a:t>Ethernet Frame</a:t>
            </a:r>
            <a:endParaRPr lang="en-US"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pic>
        <p:nvPicPr>
          <p:cNvPr id="61443" name="Picture 3" descr="Результат пошуку зображень за запитом &quot;ethernet frame&quot;"/>
          <p:cNvPicPr>
            <a:picLocks noChangeAspect="1" noChangeArrowheads="1"/>
          </p:cNvPicPr>
          <p:nvPr/>
        </p:nvPicPr>
        <p:blipFill>
          <a:blip r:embed="rId3" cstate="print"/>
          <a:srcRect/>
          <a:stretch>
            <a:fillRect/>
          </a:stretch>
        </p:blipFill>
        <p:spPr bwMode="auto">
          <a:xfrm>
            <a:off x="392112" y="1722437"/>
            <a:ext cx="9448800" cy="2745066"/>
          </a:xfrm>
          <a:prstGeom prst="rect">
            <a:avLst/>
          </a:prstGeom>
          <a:noFill/>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dirty="0" smtClean="0"/>
              <a:t>Address Resolution Protocol</a:t>
            </a:r>
            <a:endParaRPr lang="en-US"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pic>
        <p:nvPicPr>
          <p:cNvPr id="73730" name="Picture 2" descr="Image0021268491809942"/>
          <p:cNvPicPr>
            <a:picLocks noChangeAspect="1" noChangeArrowheads="1"/>
          </p:cNvPicPr>
          <p:nvPr/>
        </p:nvPicPr>
        <p:blipFill>
          <a:blip r:embed="rId3" cstate="print"/>
          <a:srcRect/>
          <a:stretch>
            <a:fillRect/>
          </a:stretch>
        </p:blipFill>
        <p:spPr bwMode="auto">
          <a:xfrm>
            <a:off x="2525712" y="1417636"/>
            <a:ext cx="4114800" cy="3643041"/>
          </a:xfrm>
          <a:prstGeom prst="rect">
            <a:avLst/>
          </a:prstGeom>
          <a:noFill/>
        </p:spPr>
      </p:pic>
      <p:sp>
        <p:nvSpPr>
          <p:cNvPr id="8" name="Rectangle 7"/>
          <p:cNvSpPr/>
          <p:nvPr/>
        </p:nvSpPr>
        <p:spPr>
          <a:xfrm>
            <a:off x="315912" y="4730492"/>
            <a:ext cx="9144000" cy="2554545"/>
          </a:xfrm>
          <a:prstGeom prst="rect">
            <a:avLst/>
          </a:prstGeom>
        </p:spPr>
        <p:txBody>
          <a:bodyPr wrap="square">
            <a:spAutoFit/>
          </a:bodyPr>
          <a:lstStyle/>
          <a:p>
            <a:r>
              <a:rPr lang="en-US" sz="2000" b="1" dirty="0" smtClean="0"/>
              <a:t>ARP</a:t>
            </a:r>
          </a:p>
          <a:p>
            <a:r>
              <a:rPr lang="en-US" sz="2000" dirty="0" smtClean="0"/>
              <a:t>To determine the MAC address of a destination machine, the sending station sends out an </a:t>
            </a:r>
            <a:r>
              <a:rPr lang="en-US" sz="2000" b="1" i="1" dirty="0" smtClean="0"/>
              <a:t>ARP Request</a:t>
            </a:r>
            <a:r>
              <a:rPr lang="en-US" sz="2000" dirty="0" smtClean="0"/>
              <a:t>. What this means is that it </a:t>
            </a:r>
            <a:r>
              <a:rPr lang="en-US" sz="2000" b="1" i="1" dirty="0" smtClean="0"/>
              <a:t>broadcasts</a:t>
            </a:r>
            <a:r>
              <a:rPr lang="en-US" sz="2000" dirty="0" smtClean="0"/>
              <a:t> a message to all nodes on the LAN, by specifying a destination MAC address of</a:t>
            </a:r>
            <a:r>
              <a:rPr lang="en-US" sz="2000" b="1" dirty="0" smtClean="0"/>
              <a:t> FF:FF:FF:FF:FF:FF </a:t>
            </a:r>
            <a:r>
              <a:rPr lang="en-US" sz="2000" dirty="0" smtClean="0"/>
              <a:t>(i.e. all 1s in binary) in the Ethernet frame's destination MAC address field. The frame contains an </a:t>
            </a:r>
            <a:r>
              <a:rPr lang="en-US" sz="2000" i="1" dirty="0" smtClean="0"/>
              <a:t>ARP Request datagram</a:t>
            </a:r>
            <a:r>
              <a:rPr lang="en-US" sz="2000" dirty="0" smtClean="0"/>
              <a:t>, including the target station's IP address (which is known). However, the destination MAC address field of the ARP datagram is not filled since this is the value we are trying to determine by sending out the request.</a:t>
            </a:r>
            <a:endParaRPr lang="en-US" sz="2000"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dirty="0" smtClean="0"/>
              <a:t>Linux Route </a:t>
            </a:r>
            <a:r>
              <a:rPr lang="en-US" dirty="0" smtClean="0"/>
              <a:t>Examples</a:t>
            </a:r>
            <a:endParaRPr lang="en-US"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pic>
        <p:nvPicPr>
          <p:cNvPr id="2050" name="Picture 2" descr="http://static.thegeekstuff.com/wp-content/uploads/2012/04/route-command.png"/>
          <p:cNvPicPr>
            <a:picLocks noChangeAspect="1" noChangeArrowheads="1"/>
          </p:cNvPicPr>
          <p:nvPr/>
        </p:nvPicPr>
        <p:blipFill>
          <a:blip r:embed="rId3" cstate="print"/>
          <a:srcRect/>
          <a:stretch>
            <a:fillRect/>
          </a:stretch>
        </p:blipFill>
        <p:spPr bwMode="auto">
          <a:xfrm>
            <a:off x="1001712" y="1570037"/>
            <a:ext cx="6629400" cy="4983099"/>
          </a:xfrm>
          <a:prstGeom prst="rect">
            <a:avLst/>
          </a:prstGeom>
          <a:noFill/>
        </p:spPr>
      </p:pic>
      <p:sp>
        <p:nvSpPr>
          <p:cNvPr id="8" name="Rectangle 7"/>
          <p:cNvSpPr/>
          <p:nvPr/>
        </p:nvSpPr>
        <p:spPr>
          <a:xfrm>
            <a:off x="3363912" y="1570037"/>
            <a:ext cx="2362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External World</a:t>
            </a:r>
          </a:p>
        </p:txBody>
      </p:sp>
      <p:sp>
        <p:nvSpPr>
          <p:cNvPr id="9" name="Rectangle 8"/>
          <p:cNvSpPr/>
          <p:nvPr/>
        </p:nvSpPr>
        <p:spPr>
          <a:xfrm>
            <a:off x="3135312" y="3017837"/>
            <a:ext cx="23622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125.250.60.59</a:t>
            </a:r>
          </a:p>
        </p:txBody>
      </p:sp>
      <p:sp>
        <p:nvSpPr>
          <p:cNvPr id="10" name="Rectangle 9"/>
          <p:cNvSpPr/>
          <p:nvPr/>
        </p:nvSpPr>
        <p:spPr>
          <a:xfrm>
            <a:off x="2525712" y="4694237"/>
            <a:ext cx="14478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192.168.1.10</a:t>
            </a:r>
          </a:p>
        </p:txBody>
      </p:sp>
      <p:sp>
        <p:nvSpPr>
          <p:cNvPr id="11" name="Rectangle 10"/>
          <p:cNvSpPr/>
          <p:nvPr/>
        </p:nvSpPr>
        <p:spPr>
          <a:xfrm>
            <a:off x="4964112" y="4618037"/>
            <a:ext cx="14478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192.168.3.10</a:t>
            </a:r>
          </a:p>
        </p:txBody>
      </p:sp>
      <p:sp>
        <p:nvSpPr>
          <p:cNvPr id="12" name="Rectangle 11"/>
          <p:cNvSpPr/>
          <p:nvPr/>
        </p:nvSpPr>
        <p:spPr>
          <a:xfrm>
            <a:off x="3897312" y="4999037"/>
            <a:ext cx="14478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GATEWAY</a:t>
            </a:r>
          </a:p>
        </p:txBody>
      </p:sp>
      <p:sp>
        <p:nvSpPr>
          <p:cNvPr id="13" name="Rectangle 12"/>
          <p:cNvSpPr/>
          <p:nvPr/>
        </p:nvSpPr>
        <p:spPr>
          <a:xfrm>
            <a:off x="1001712" y="6294437"/>
            <a:ext cx="14478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192.168.1.1</a:t>
            </a:r>
          </a:p>
        </p:txBody>
      </p:sp>
      <p:sp>
        <p:nvSpPr>
          <p:cNvPr id="14" name="Rectangle 13"/>
          <p:cNvSpPr/>
          <p:nvPr/>
        </p:nvSpPr>
        <p:spPr>
          <a:xfrm>
            <a:off x="1306512" y="5913437"/>
            <a:ext cx="12954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192.168.1.2</a:t>
            </a:r>
          </a:p>
        </p:txBody>
      </p:sp>
      <p:sp>
        <p:nvSpPr>
          <p:cNvPr id="15" name="Rectangle 14"/>
          <p:cNvSpPr/>
          <p:nvPr/>
        </p:nvSpPr>
        <p:spPr>
          <a:xfrm>
            <a:off x="2373312" y="6294437"/>
            <a:ext cx="14478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192.168.1.3</a:t>
            </a:r>
          </a:p>
        </p:txBody>
      </p:sp>
      <p:sp>
        <p:nvSpPr>
          <p:cNvPr id="16" name="Rectangle 15"/>
          <p:cNvSpPr/>
          <p:nvPr/>
        </p:nvSpPr>
        <p:spPr>
          <a:xfrm>
            <a:off x="4964112" y="6294437"/>
            <a:ext cx="12954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192.168.3.1</a:t>
            </a:r>
          </a:p>
        </p:txBody>
      </p:sp>
      <p:sp>
        <p:nvSpPr>
          <p:cNvPr id="17" name="Rectangle 16"/>
          <p:cNvSpPr/>
          <p:nvPr/>
        </p:nvSpPr>
        <p:spPr>
          <a:xfrm>
            <a:off x="6030912" y="5913437"/>
            <a:ext cx="12954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192.168.3.2</a:t>
            </a:r>
          </a:p>
        </p:txBody>
      </p:sp>
      <p:sp>
        <p:nvSpPr>
          <p:cNvPr id="18" name="Rectangle 17"/>
          <p:cNvSpPr/>
          <p:nvPr/>
        </p:nvSpPr>
        <p:spPr>
          <a:xfrm>
            <a:off x="6335712" y="6294437"/>
            <a:ext cx="12954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192.168.3.3</a:t>
            </a:r>
          </a:p>
        </p:txBody>
      </p:sp>
      <p:sp>
        <p:nvSpPr>
          <p:cNvPr id="19" name="Rectangle 18"/>
          <p:cNvSpPr/>
          <p:nvPr/>
        </p:nvSpPr>
        <p:spPr>
          <a:xfrm>
            <a:off x="544512" y="6599237"/>
            <a:ext cx="8610600" cy="646331"/>
          </a:xfrm>
          <a:prstGeom prst="rect">
            <a:avLst/>
          </a:prstGeom>
        </p:spPr>
        <p:txBody>
          <a:bodyPr wrap="square">
            <a:spAutoFit/>
          </a:bodyPr>
          <a:lstStyle/>
          <a:p>
            <a:r>
              <a:rPr lang="en-US" dirty="0" smtClean="0"/>
              <a:t>On </a:t>
            </a:r>
            <a:r>
              <a:rPr lang="en-US" dirty="0" smtClean="0"/>
              <a:t>each machine in 192.168.1.* network a default gateway will be </a:t>
            </a:r>
            <a:r>
              <a:rPr lang="en-US" dirty="0" smtClean="0"/>
              <a:t>added:</a:t>
            </a:r>
          </a:p>
          <a:p>
            <a:r>
              <a:rPr lang="en-US" b="1" dirty="0" smtClean="0"/>
              <a:t>$ route add default </a:t>
            </a:r>
            <a:r>
              <a:rPr lang="en-US" b="1" dirty="0" err="1" smtClean="0"/>
              <a:t>gw</a:t>
            </a:r>
            <a:r>
              <a:rPr lang="en-US" b="1" dirty="0" smtClean="0"/>
              <a:t> 192.168.1.10</a:t>
            </a:r>
            <a:endParaRPr lang="en-US" b="1" dirty="0"/>
          </a:p>
        </p:txBody>
      </p:sp>
      <p:sp>
        <p:nvSpPr>
          <p:cNvPr id="20" name="Rectangle 19"/>
          <p:cNvSpPr/>
          <p:nvPr/>
        </p:nvSpPr>
        <p:spPr>
          <a:xfrm>
            <a:off x="315912" y="1341437"/>
            <a:ext cx="4611070" cy="369332"/>
          </a:xfrm>
          <a:prstGeom prst="rect">
            <a:avLst/>
          </a:prstGeom>
        </p:spPr>
        <p:txBody>
          <a:bodyPr wrap="none">
            <a:spAutoFit/>
          </a:bodyPr>
          <a:lstStyle/>
          <a:p>
            <a:r>
              <a:rPr lang="en-US" b="1" dirty="0" smtClean="0"/>
              <a:t>Make 192.168.3.* Accessible from 192.168.1.*</a:t>
            </a:r>
            <a:endParaRPr lang="en-US" b="1" dirty="0"/>
          </a:p>
        </p:txBody>
      </p:sp>
      <p:sp>
        <p:nvSpPr>
          <p:cNvPr id="21" name="Curved Down Arrow 20"/>
          <p:cNvSpPr/>
          <p:nvPr/>
        </p:nvSpPr>
        <p:spPr>
          <a:xfrm rot="19454328">
            <a:off x="1632459" y="3869499"/>
            <a:ext cx="1579939" cy="42036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Rectangle 21"/>
          <p:cNvSpPr/>
          <p:nvPr/>
        </p:nvSpPr>
        <p:spPr>
          <a:xfrm>
            <a:off x="1230312" y="3246437"/>
            <a:ext cx="1981200" cy="369332"/>
          </a:xfrm>
          <a:prstGeom prst="rect">
            <a:avLst/>
          </a:prstGeom>
        </p:spPr>
        <p:txBody>
          <a:bodyPr wrap="square">
            <a:spAutoFit/>
          </a:bodyPr>
          <a:lstStyle/>
          <a:p>
            <a:r>
              <a:rPr lang="en-US" b="1" dirty="0" smtClean="0">
                <a:solidFill>
                  <a:srgbClr val="FF0000"/>
                </a:solidFill>
              </a:rPr>
              <a:t>ping 192.168.3.1</a:t>
            </a:r>
            <a:endParaRPr lang="en-US" b="1" dirty="0">
              <a:solidFill>
                <a:srgbClr val="FF0000"/>
              </a:solidFill>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dirty="0" smtClean="0"/>
              <a:t>Linux Route </a:t>
            </a:r>
            <a:r>
              <a:rPr lang="en-US" dirty="0" smtClean="0"/>
              <a:t>Examples</a:t>
            </a:r>
            <a:endParaRPr lang="en-US"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pic>
        <p:nvPicPr>
          <p:cNvPr id="2050" name="Picture 2" descr="http://static.thegeekstuff.com/wp-content/uploads/2012/04/route-command.png"/>
          <p:cNvPicPr>
            <a:picLocks noChangeAspect="1" noChangeArrowheads="1"/>
          </p:cNvPicPr>
          <p:nvPr/>
        </p:nvPicPr>
        <p:blipFill>
          <a:blip r:embed="rId3" cstate="print"/>
          <a:srcRect/>
          <a:stretch>
            <a:fillRect/>
          </a:stretch>
        </p:blipFill>
        <p:spPr bwMode="auto">
          <a:xfrm>
            <a:off x="1001712" y="1570037"/>
            <a:ext cx="6629400" cy="4983099"/>
          </a:xfrm>
          <a:prstGeom prst="rect">
            <a:avLst/>
          </a:prstGeom>
          <a:noFill/>
        </p:spPr>
      </p:pic>
      <p:sp>
        <p:nvSpPr>
          <p:cNvPr id="8" name="Rectangle 7"/>
          <p:cNvSpPr/>
          <p:nvPr/>
        </p:nvSpPr>
        <p:spPr>
          <a:xfrm>
            <a:off x="3363912" y="1570037"/>
            <a:ext cx="2362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External World</a:t>
            </a:r>
          </a:p>
        </p:txBody>
      </p:sp>
      <p:sp>
        <p:nvSpPr>
          <p:cNvPr id="9" name="Rectangle 8"/>
          <p:cNvSpPr/>
          <p:nvPr/>
        </p:nvSpPr>
        <p:spPr>
          <a:xfrm>
            <a:off x="3135312" y="3017837"/>
            <a:ext cx="23622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125.250.60.59</a:t>
            </a:r>
          </a:p>
        </p:txBody>
      </p:sp>
      <p:sp>
        <p:nvSpPr>
          <p:cNvPr id="10" name="Rectangle 9"/>
          <p:cNvSpPr/>
          <p:nvPr/>
        </p:nvSpPr>
        <p:spPr>
          <a:xfrm>
            <a:off x="2525712" y="4694237"/>
            <a:ext cx="14478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192.168.1.10</a:t>
            </a:r>
          </a:p>
        </p:txBody>
      </p:sp>
      <p:sp>
        <p:nvSpPr>
          <p:cNvPr id="11" name="Rectangle 10"/>
          <p:cNvSpPr/>
          <p:nvPr/>
        </p:nvSpPr>
        <p:spPr>
          <a:xfrm>
            <a:off x="4964112" y="4618037"/>
            <a:ext cx="14478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192.168.3.10</a:t>
            </a:r>
          </a:p>
        </p:txBody>
      </p:sp>
      <p:sp>
        <p:nvSpPr>
          <p:cNvPr id="12" name="Rectangle 11"/>
          <p:cNvSpPr/>
          <p:nvPr/>
        </p:nvSpPr>
        <p:spPr>
          <a:xfrm>
            <a:off x="3897312" y="4999037"/>
            <a:ext cx="14478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GATEWAY</a:t>
            </a:r>
          </a:p>
        </p:txBody>
      </p:sp>
      <p:sp>
        <p:nvSpPr>
          <p:cNvPr id="13" name="Rectangle 12"/>
          <p:cNvSpPr/>
          <p:nvPr/>
        </p:nvSpPr>
        <p:spPr>
          <a:xfrm>
            <a:off x="1001712" y="6294437"/>
            <a:ext cx="14478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192.168.1.1</a:t>
            </a:r>
          </a:p>
        </p:txBody>
      </p:sp>
      <p:sp>
        <p:nvSpPr>
          <p:cNvPr id="14" name="Rectangle 13"/>
          <p:cNvSpPr/>
          <p:nvPr/>
        </p:nvSpPr>
        <p:spPr>
          <a:xfrm>
            <a:off x="1306512" y="5913437"/>
            <a:ext cx="12954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192.168.1.2</a:t>
            </a:r>
          </a:p>
        </p:txBody>
      </p:sp>
      <p:sp>
        <p:nvSpPr>
          <p:cNvPr id="15" name="Rectangle 14"/>
          <p:cNvSpPr/>
          <p:nvPr/>
        </p:nvSpPr>
        <p:spPr>
          <a:xfrm>
            <a:off x="2373312" y="6294437"/>
            <a:ext cx="14478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192.168.1.3</a:t>
            </a:r>
          </a:p>
        </p:txBody>
      </p:sp>
      <p:sp>
        <p:nvSpPr>
          <p:cNvPr id="16" name="Rectangle 15"/>
          <p:cNvSpPr/>
          <p:nvPr/>
        </p:nvSpPr>
        <p:spPr>
          <a:xfrm>
            <a:off x="4964112" y="6294437"/>
            <a:ext cx="12954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192.168.3.1</a:t>
            </a:r>
          </a:p>
        </p:txBody>
      </p:sp>
      <p:sp>
        <p:nvSpPr>
          <p:cNvPr id="17" name="Rectangle 16"/>
          <p:cNvSpPr/>
          <p:nvPr/>
        </p:nvSpPr>
        <p:spPr>
          <a:xfrm>
            <a:off x="6030912" y="5913437"/>
            <a:ext cx="12954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192.168.3.2</a:t>
            </a:r>
          </a:p>
        </p:txBody>
      </p:sp>
      <p:sp>
        <p:nvSpPr>
          <p:cNvPr id="18" name="Rectangle 17"/>
          <p:cNvSpPr/>
          <p:nvPr/>
        </p:nvSpPr>
        <p:spPr>
          <a:xfrm>
            <a:off x="6335712" y="6294437"/>
            <a:ext cx="12954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192.168.3.3</a:t>
            </a:r>
          </a:p>
        </p:txBody>
      </p:sp>
      <p:sp>
        <p:nvSpPr>
          <p:cNvPr id="19" name="Rectangle 18"/>
          <p:cNvSpPr/>
          <p:nvPr/>
        </p:nvSpPr>
        <p:spPr>
          <a:xfrm>
            <a:off x="544512" y="6599237"/>
            <a:ext cx="8610600" cy="646331"/>
          </a:xfrm>
          <a:prstGeom prst="rect">
            <a:avLst/>
          </a:prstGeom>
        </p:spPr>
        <p:txBody>
          <a:bodyPr wrap="square">
            <a:spAutoFit/>
          </a:bodyPr>
          <a:lstStyle/>
          <a:p>
            <a:r>
              <a:rPr lang="en-US" dirty="0" smtClean="0"/>
              <a:t>On GATEWAY add the following routing entry:</a:t>
            </a:r>
          </a:p>
          <a:p>
            <a:r>
              <a:rPr lang="en-US" b="1" dirty="0" smtClean="0"/>
              <a:t>$ route add -net 192.168.3.0 </a:t>
            </a:r>
            <a:r>
              <a:rPr lang="en-US" b="1" dirty="0" err="1" smtClean="0"/>
              <a:t>netmask</a:t>
            </a:r>
            <a:r>
              <a:rPr lang="en-US" b="1" dirty="0" smtClean="0"/>
              <a:t> 255.255.255.0 </a:t>
            </a:r>
            <a:r>
              <a:rPr lang="en-US" b="1" dirty="0" err="1" smtClean="0"/>
              <a:t>gw</a:t>
            </a:r>
            <a:r>
              <a:rPr lang="en-US" b="1" dirty="0" smtClean="0"/>
              <a:t> 192.168.3.10</a:t>
            </a:r>
            <a:endParaRPr lang="en-US" b="1" dirty="0"/>
          </a:p>
        </p:txBody>
      </p:sp>
      <p:sp>
        <p:nvSpPr>
          <p:cNvPr id="20" name="Curved Down Arrow 19"/>
          <p:cNvSpPr/>
          <p:nvPr/>
        </p:nvSpPr>
        <p:spPr>
          <a:xfrm rot="19454328">
            <a:off x="1632459" y="3869499"/>
            <a:ext cx="1579939" cy="42036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Rectangle 20"/>
          <p:cNvSpPr/>
          <p:nvPr/>
        </p:nvSpPr>
        <p:spPr>
          <a:xfrm>
            <a:off x="1230312" y="3246437"/>
            <a:ext cx="1981200" cy="369332"/>
          </a:xfrm>
          <a:prstGeom prst="rect">
            <a:avLst/>
          </a:prstGeom>
        </p:spPr>
        <p:txBody>
          <a:bodyPr wrap="square">
            <a:spAutoFit/>
          </a:bodyPr>
          <a:lstStyle/>
          <a:p>
            <a:r>
              <a:rPr lang="en-US" b="1" dirty="0" smtClean="0">
                <a:solidFill>
                  <a:srgbClr val="FF0000"/>
                </a:solidFill>
              </a:rPr>
              <a:t>ping 192.168.3.1</a:t>
            </a:r>
            <a:endParaRPr lang="en-US" b="1" dirty="0">
              <a:solidFill>
                <a:srgbClr val="FF0000"/>
              </a:solidFill>
            </a:endParaRPr>
          </a:p>
        </p:txBody>
      </p:sp>
      <p:sp>
        <p:nvSpPr>
          <p:cNvPr id="22" name="Curved Down Arrow 21"/>
          <p:cNvSpPr/>
          <p:nvPr/>
        </p:nvSpPr>
        <p:spPr>
          <a:xfrm>
            <a:off x="3566401" y="3322638"/>
            <a:ext cx="1931111" cy="385198"/>
          </a:xfrm>
          <a:prstGeom prst="curvedDownArrow">
            <a:avLst>
              <a:gd name="adj1" fmla="val 25000"/>
              <a:gd name="adj2" fmla="val 50000"/>
              <a:gd name="adj3" fmla="val 365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dirty="0" smtClean="0"/>
              <a:t>Linux Route </a:t>
            </a:r>
            <a:r>
              <a:rPr lang="en-US" dirty="0" smtClean="0"/>
              <a:t>Examples</a:t>
            </a:r>
            <a:endParaRPr lang="en-US"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pic>
        <p:nvPicPr>
          <p:cNvPr id="2050" name="Picture 2" descr="http://static.thegeekstuff.com/wp-content/uploads/2012/04/route-command.png"/>
          <p:cNvPicPr>
            <a:picLocks noChangeAspect="1" noChangeArrowheads="1"/>
          </p:cNvPicPr>
          <p:nvPr/>
        </p:nvPicPr>
        <p:blipFill>
          <a:blip r:embed="rId3" cstate="print"/>
          <a:srcRect/>
          <a:stretch>
            <a:fillRect/>
          </a:stretch>
        </p:blipFill>
        <p:spPr bwMode="auto">
          <a:xfrm>
            <a:off x="1001712" y="1570037"/>
            <a:ext cx="6629400" cy="4983099"/>
          </a:xfrm>
          <a:prstGeom prst="rect">
            <a:avLst/>
          </a:prstGeom>
          <a:noFill/>
        </p:spPr>
      </p:pic>
      <p:sp>
        <p:nvSpPr>
          <p:cNvPr id="8" name="Rectangle 7"/>
          <p:cNvSpPr/>
          <p:nvPr/>
        </p:nvSpPr>
        <p:spPr>
          <a:xfrm>
            <a:off x="3363912" y="1570037"/>
            <a:ext cx="2362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External World</a:t>
            </a:r>
          </a:p>
        </p:txBody>
      </p:sp>
      <p:sp>
        <p:nvSpPr>
          <p:cNvPr id="9" name="Rectangle 8"/>
          <p:cNvSpPr/>
          <p:nvPr/>
        </p:nvSpPr>
        <p:spPr>
          <a:xfrm>
            <a:off x="3135312" y="3017837"/>
            <a:ext cx="23622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125.250.60.59</a:t>
            </a:r>
          </a:p>
        </p:txBody>
      </p:sp>
      <p:sp>
        <p:nvSpPr>
          <p:cNvPr id="10" name="Rectangle 9"/>
          <p:cNvSpPr/>
          <p:nvPr/>
        </p:nvSpPr>
        <p:spPr>
          <a:xfrm>
            <a:off x="2525712" y="4694237"/>
            <a:ext cx="14478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192.168.1.10</a:t>
            </a:r>
          </a:p>
        </p:txBody>
      </p:sp>
      <p:sp>
        <p:nvSpPr>
          <p:cNvPr id="11" name="Rectangle 10"/>
          <p:cNvSpPr/>
          <p:nvPr/>
        </p:nvSpPr>
        <p:spPr>
          <a:xfrm>
            <a:off x="4964112" y="4618037"/>
            <a:ext cx="14478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192.168.3.10</a:t>
            </a:r>
          </a:p>
        </p:txBody>
      </p:sp>
      <p:sp>
        <p:nvSpPr>
          <p:cNvPr id="12" name="Rectangle 11"/>
          <p:cNvSpPr/>
          <p:nvPr/>
        </p:nvSpPr>
        <p:spPr>
          <a:xfrm>
            <a:off x="3897312" y="4999037"/>
            <a:ext cx="14478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GATEWAY</a:t>
            </a:r>
          </a:p>
        </p:txBody>
      </p:sp>
      <p:sp>
        <p:nvSpPr>
          <p:cNvPr id="13" name="Rectangle 12"/>
          <p:cNvSpPr/>
          <p:nvPr/>
        </p:nvSpPr>
        <p:spPr>
          <a:xfrm>
            <a:off x="1001712" y="6294437"/>
            <a:ext cx="14478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192.168.1.1</a:t>
            </a:r>
          </a:p>
        </p:txBody>
      </p:sp>
      <p:sp>
        <p:nvSpPr>
          <p:cNvPr id="14" name="Rectangle 13"/>
          <p:cNvSpPr/>
          <p:nvPr/>
        </p:nvSpPr>
        <p:spPr>
          <a:xfrm>
            <a:off x="1306512" y="5913437"/>
            <a:ext cx="12954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192.168.1.2</a:t>
            </a:r>
          </a:p>
        </p:txBody>
      </p:sp>
      <p:sp>
        <p:nvSpPr>
          <p:cNvPr id="15" name="Rectangle 14"/>
          <p:cNvSpPr/>
          <p:nvPr/>
        </p:nvSpPr>
        <p:spPr>
          <a:xfrm>
            <a:off x="2373312" y="6294437"/>
            <a:ext cx="14478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192.168.1.3</a:t>
            </a:r>
          </a:p>
        </p:txBody>
      </p:sp>
      <p:sp>
        <p:nvSpPr>
          <p:cNvPr id="16" name="Rectangle 15"/>
          <p:cNvSpPr/>
          <p:nvPr/>
        </p:nvSpPr>
        <p:spPr>
          <a:xfrm>
            <a:off x="4964112" y="6294437"/>
            <a:ext cx="12954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192.168.3.1</a:t>
            </a:r>
          </a:p>
        </p:txBody>
      </p:sp>
      <p:sp>
        <p:nvSpPr>
          <p:cNvPr id="17" name="Rectangle 16"/>
          <p:cNvSpPr/>
          <p:nvPr/>
        </p:nvSpPr>
        <p:spPr>
          <a:xfrm>
            <a:off x="6030912" y="5913437"/>
            <a:ext cx="12954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192.168.3.2</a:t>
            </a:r>
          </a:p>
        </p:txBody>
      </p:sp>
      <p:sp>
        <p:nvSpPr>
          <p:cNvPr id="18" name="Rectangle 17"/>
          <p:cNvSpPr/>
          <p:nvPr/>
        </p:nvSpPr>
        <p:spPr>
          <a:xfrm>
            <a:off x="6335712" y="6294437"/>
            <a:ext cx="12954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192.168.3.3</a:t>
            </a:r>
          </a:p>
        </p:txBody>
      </p:sp>
      <p:sp>
        <p:nvSpPr>
          <p:cNvPr id="19" name="Rectangle 18"/>
          <p:cNvSpPr/>
          <p:nvPr/>
        </p:nvSpPr>
        <p:spPr>
          <a:xfrm>
            <a:off x="544512" y="6599237"/>
            <a:ext cx="9220200" cy="646331"/>
          </a:xfrm>
          <a:prstGeom prst="rect">
            <a:avLst/>
          </a:prstGeom>
        </p:spPr>
        <p:txBody>
          <a:bodyPr wrap="square">
            <a:spAutoFit/>
          </a:bodyPr>
          <a:lstStyle/>
          <a:p>
            <a:r>
              <a:rPr lang="en-US" dirty="0" smtClean="0"/>
              <a:t>On </a:t>
            </a:r>
            <a:r>
              <a:rPr lang="en-US" dirty="0" smtClean="0"/>
              <a:t>each machine in 192.168.3.* network a default gateway will be added as shown below. </a:t>
            </a:r>
            <a:r>
              <a:rPr lang="en-US" dirty="0" smtClean="0"/>
              <a:t>:</a:t>
            </a:r>
          </a:p>
          <a:p>
            <a:r>
              <a:rPr lang="en-US" b="1" dirty="0" smtClean="0"/>
              <a:t>$ </a:t>
            </a:r>
            <a:r>
              <a:rPr lang="en-US" b="1" dirty="0" smtClean="0"/>
              <a:t>route add default </a:t>
            </a:r>
            <a:r>
              <a:rPr lang="en-US" b="1" dirty="0" err="1" smtClean="0"/>
              <a:t>gw</a:t>
            </a:r>
            <a:r>
              <a:rPr lang="en-US" b="1" dirty="0" smtClean="0"/>
              <a:t> 192.168.3.10</a:t>
            </a:r>
            <a:endParaRPr lang="en-US" b="1" dirty="0"/>
          </a:p>
        </p:txBody>
      </p:sp>
      <p:sp>
        <p:nvSpPr>
          <p:cNvPr id="20" name="Rectangle 19"/>
          <p:cNvSpPr/>
          <p:nvPr/>
        </p:nvSpPr>
        <p:spPr>
          <a:xfrm>
            <a:off x="239712" y="1341437"/>
            <a:ext cx="4611070" cy="369332"/>
          </a:xfrm>
          <a:prstGeom prst="rect">
            <a:avLst/>
          </a:prstGeom>
        </p:spPr>
        <p:txBody>
          <a:bodyPr wrap="none">
            <a:spAutoFit/>
          </a:bodyPr>
          <a:lstStyle/>
          <a:p>
            <a:r>
              <a:rPr lang="en-US" b="1" dirty="0" smtClean="0"/>
              <a:t>Make 192.168.1.* Accessible from 192.168.3.*</a:t>
            </a:r>
            <a:endParaRPr lang="en-US" b="1" dirty="0"/>
          </a:p>
        </p:txBody>
      </p:sp>
      <p:sp>
        <p:nvSpPr>
          <p:cNvPr id="22" name="Rectangle 21"/>
          <p:cNvSpPr/>
          <p:nvPr/>
        </p:nvSpPr>
        <p:spPr>
          <a:xfrm>
            <a:off x="5802312" y="3246437"/>
            <a:ext cx="1981200" cy="369332"/>
          </a:xfrm>
          <a:prstGeom prst="rect">
            <a:avLst/>
          </a:prstGeom>
        </p:spPr>
        <p:txBody>
          <a:bodyPr wrap="square">
            <a:spAutoFit/>
          </a:bodyPr>
          <a:lstStyle/>
          <a:p>
            <a:r>
              <a:rPr lang="en-US" b="1" dirty="0" smtClean="0">
                <a:solidFill>
                  <a:srgbClr val="FF0000"/>
                </a:solidFill>
              </a:rPr>
              <a:t>ping 192.168.1.1</a:t>
            </a:r>
            <a:endParaRPr lang="en-US" b="1" dirty="0">
              <a:solidFill>
                <a:srgbClr val="FF0000"/>
              </a:solidFill>
            </a:endParaRPr>
          </a:p>
        </p:txBody>
      </p:sp>
      <p:sp>
        <p:nvSpPr>
          <p:cNvPr id="23" name="Curved Right Arrow 22"/>
          <p:cNvSpPr/>
          <p:nvPr/>
        </p:nvSpPr>
        <p:spPr>
          <a:xfrm rot="7671998">
            <a:off x="6225353" y="3405379"/>
            <a:ext cx="457200" cy="12954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dirty="0" smtClean="0"/>
              <a:t>Linux Route </a:t>
            </a:r>
            <a:r>
              <a:rPr lang="en-US" dirty="0" smtClean="0"/>
              <a:t>Examples</a:t>
            </a:r>
            <a:endParaRPr lang="en-US"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pic>
        <p:nvPicPr>
          <p:cNvPr id="2050" name="Picture 2" descr="http://static.thegeekstuff.com/wp-content/uploads/2012/04/route-command.png"/>
          <p:cNvPicPr>
            <a:picLocks noChangeAspect="1" noChangeArrowheads="1"/>
          </p:cNvPicPr>
          <p:nvPr/>
        </p:nvPicPr>
        <p:blipFill>
          <a:blip r:embed="rId3" cstate="print"/>
          <a:srcRect/>
          <a:stretch>
            <a:fillRect/>
          </a:stretch>
        </p:blipFill>
        <p:spPr bwMode="auto">
          <a:xfrm>
            <a:off x="1001712" y="1570037"/>
            <a:ext cx="6629400" cy="4983099"/>
          </a:xfrm>
          <a:prstGeom prst="rect">
            <a:avLst/>
          </a:prstGeom>
          <a:noFill/>
        </p:spPr>
      </p:pic>
      <p:sp>
        <p:nvSpPr>
          <p:cNvPr id="8" name="Rectangle 7"/>
          <p:cNvSpPr/>
          <p:nvPr/>
        </p:nvSpPr>
        <p:spPr>
          <a:xfrm>
            <a:off x="3363912" y="1570037"/>
            <a:ext cx="2362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External World</a:t>
            </a:r>
          </a:p>
        </p:txBody>
      </p:sp>
      <p:sp>
        <p:nvSpPr>
          <p:cNvPr id="9" name="Rectangle 8"/>
          <p:cNvSpPr/>
          <p:nvPr/>
        </p:nvSpPr>
        <p:spPr>
          <a:xfrm>
            <a:off x="3135312" y="3017837"/>
            <a:ext cx="23622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125.250.60.59</a:t>
            </a:r>
          </a:p>
        </p:txBody>
      </p:sp>
      <p:sp>
        <p:nvSpPr>
          <p:cNvPr id="10" name="Rectangle 9"/>
          <p:cNvSpPr/>
          <p:nvPr/>
        </p:nvSpPr>
        <p:spPr>
          <a:xfrm>
            <a:off x="2525712" y="4694237"/>
            <a:ext cx="14478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192.168.1.10</a:t>
            </a:r>
          </a:p>
        </p:txBody>
      </p:sp>
      <p:sp>
        <p:nvSpPr>
          <p:cNvPr id="11" name="Rectangle 10"/>
          <p:cNvSpPr/>
          <p:nvPr/>
        </p:nvSpPr>
        <p:spPr>
          <a:xfrm>
            <a:off x="4964112" y="4618037"/>
            <a:ext cx="14478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192.168.3.10</a:t>
            </a:r>
          </a:p>
        </p:txBody>
      </p:sp>
      <p:sp>
        <p:nvSpPr>
          <p:cNvPr id="12" name="Rectangle 11"/>
          <p:cNvSpPr/>
          <p:nvPr/>
        </p:nvSpPr>
        <p:spPr>
          <a:xfrm>
            <a:off x="3897312" y="4999037"/>
            <a:ext cx="14478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GATEWAY</a:t>
            </a:r>
          </a:p>
        </p:txBody>
      </p:sp>
      <p:sp>
        <p:nvSpPr>
          <p:cNvPr id="13" name="Rectangle 12"/>
          <p:cNvSpPr/>
          <p:nvPr/>
        </p:nvSpPr>
        <p:spPr>
          <a:xfrm>
            <a:off x="1001712" y="6294437"/>
            <a:ext cx="14478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192.168.1.1</a:t>
            </a:r>
          </a:p>
        </p:txBody>
      </p:sp>
      <p:sp>
        <p:nvSpPr>
          <p:cNvPr id="14" name="Rectangle 13"/>
          <p:cNvSpPr/>
          <p:nvPr/>
        </p:nvSpPr>
        <p:spPr>
          <a:xfrm>
            <a:off x="1306512" y="5913437"/>
            <a:ext cx="12954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192.168.1.2</a:t>
            </a:r>
          </a:p>
        </p:txBody>
      </p:sp>
      <p:sp>
        <p:nvSpPr>
          <p:cNvPr id="15" name="Rectangle 14"/>
          <p:cNvSpPr/>
          <p:nvPr/>
        </p:nvSpPr>
        <p:spPr>
          <a:xfrm>
            <a:off x="2373312" y="6294437"/>
            <a:ext cx="14478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192.168.1.3</a:t>
            </a:r>
          </a:p>
        </p:txBody>
      </p:sp>
      <p:sp>
        <p:nvSpPr>
          <p:cNvPr id="16" name="Rectangle 15"/>
          <p:cNvSpPr/>
          <p:nvPr/>
        </p:nvSpPr>
        <p:spPr>
          <a:xfrm>
            <a:off x="4964112" y="6294437"/>
            <a:ext cx="12954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192.168.3.1</a:t>
            </a:r>
          </a:p>
        </p:txBody>
      </p:sp>
      <p:sp>
        <p:nvSpPr>
          <p:cNvPr id="17" name="Rectangle 16"/>
          <p:cNvSpPr/>
          <p:nvPr/>
        </p:nvSpPr>
        <p:spPr>
          <a:xfrm>
            <a:off x="6030912" y="5913437"/>
            <a:ext cx="12954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192.168.3.2</a:t>
            </a:r>
          </a:p>
        </p:txBody>
      </p:sp>
      <p:sp>
        <p:nvSpPr>
          <p:cNvPr id="18" name="Rectangle 17"/>
          <p:cNvSpPr/>
          <p:nvPr/>
        </p:nvSpPr>
        <p:spPr>
          <a:xfrm>
            <a:off x="6335712" y="6294437"/>
            <a:ext cx="12954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192.168.3.3</a:t>
            </a:r>
          </a:p>
        </p:txBody>
      </p:sp>
      <p:sp>
        <p:nvSpPr>
          <p:cNvPr id="19" name="Rectangle 18"/>
          <p:cNvSpPr/>
          <p:nvPr/>
        </p:nvSpPr>
        <p:spPr>
          <a:xfrm>
            <a:off x="544512" y="6599237"/>
            <a:ext cx="8610600" cy="646331"/>
          </a:xfrm>
          <a:prstGeom prst="rect">
            <a:avLst/>
          </a:prstGeom>
        </p:spPr>
        <p:txBody>
          <a:bodyPr wrap="square">
            <a:spAutoFit/>
          </a:bodyPr>
          <a:lstStyle/>
          <a:p>
            <a:r>
              <a:rPr lang="en-US" dirty="0" smtClean="0"/>
              <a:t>On GATEWAY add the following routing entry:</a:t>
            </a:r>
          </a:p>
          <a:p>
            <a:r>
              <a:rPr lang="en-US" b="1" dirty="0" smtClean="0"/>
              <a:t>$ </a:t>
            </a:r>
            <a:r>
              <a:rPr lang="en-US" b="1" dirty="0" smtClean="0"/>
              <a:t>route add -net 192.168.1.0 </a:t>
            </a:r>
            <a:r>
              <a:rPr lang="en-US" b="1" dirty="0" err="1" smtClean="0"/>
              <a:t>netmask</a:t>
            </a:r>
            <a:r>
              <a:rPr lang="en-US" b="1" dirty="0" smtClean="0"/>
              <a:t> 255.255.255.0 </a:t>
            </a:r>
            <a:r>
              <a:rPr lang="en-US" b="1" dirty="0" err="1" smtClean="0"/>
              <a:t>gw</a:t>
            </a:r>
            <a:r>
              <a:rPr lang="en-US" b="1" dirty="0" smtClean="0"/>
              <a:t> 192.168.1.10</a:t>
            </a:r>
            <a:endParaRPr lang="en-US" b="1" dirty="0"/>
          </a:p>
        </p:txBody>
      </p:sp>
      <p:sp>
        <p:nvSpPr>
          <p:cNvPr id="20" name="Rectangle 19"/>
          <p:cNvSpPr/>
          <p:nvPr/>
        </p:nvSpPr>
        <p:spPr>
          <a:xfrm>
            <a:off x="5802312" y="3246437"/>
            <a:ext cx="1981200" cy="369332"/>
          </a:xfrm>
          <a:prstGeom prst="rect">
            <a:avLst/>
          </a:prstGeom>
        </p:spPr>
        <p:txBody>
          <a:bodyPr wrap="square">
            <a:spAutoFit/>
          </a:bodyPr>
          <a:lstStyle/>
          <a:p>
            <a:r>
              <a:rPr lang="en-US" b="1" dirty="0" smtClean="0">
                <a:solidFill>
                  <a:srgbClr val="FF0000"/>
                </a:solidFill>
              </a:rPr>
              <a:t>ping 192.168.1.1</a:t>
            </a:r>
            <a:endParaRPr lang="en-US" b="1" dirty="0">
              <a:solidFill>
                <a:srgbClr val="FF0000"/>
              </a:solidFill>
            </a:endParaRPr>
          </a:p>
        </p:txBody>
      </p:sp>
      <p:sp>
        <p:nvSpPr>
          <p:cNvPr id="21" name="Curved Right Arrow 20"/>
          <p:cNvSpPr/>
          <p:nvPr/>
        </p:nvSpPr>
        <p:spPr>
          <a:xfrm rot="7671998">
            <a:off x="6225353" y="3405379"/>
            <a:ext cx="457200" cy="12954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Curved Right Arrow 21"/>
          <p:cNvSpPr/>
          <p:nvPr/>
        </p:nvSpPr>
        <p:spPr>
          <a:xfrm rot="5400000">
            <a:off x="4278312" y="2713037"/>
            <a:ext cx="457200" cy="18288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dirty="0" smtClean="0"/>
              <a:t>Linux Route </a:t>
            </a:r>
            <a:r>
              <a:rPr lang="en-US" dirty="0" smtClean="0"/>
              <a:t>Examples</a:t>
            </a:r>
            <a:endParaRPr lang="en-US"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pic>
        <p:nvPicPr>
          <p:cNvPr id="2050" name="Picture 2" descr="http://static.thegeekstuff.com/wp-content/uploads/2012/04/route-command.png"/>
          <p:cNvPicPr>
            <a:picLocks noChangeAspect="1" noChangeArrowheads="1"/>
          </p:cNvPicPr>
          <p:nvPr/>
        </p:nvPicPr>
        <p:blipFill>
          <a:blip r:embed="rId3" cstate="print"/>
          <a:srcRect/>
          <a:stretch>
            <a:fillRect/>
          </a:stretch>
        </p:blipFill>
        <p:spPr bwMode="auto">
          <a:xfrm>
            <a:off x="1001712" y="1570037"/>
            <a:ext cx="6629400" cy="4983099"/>
          </a:xfrm>
          <a:prstGeom prst="rect">
            <a:avLst/>
          </a:prstGeom>
          <a:noFill/>
        </p:spPr>
      </p:pic>
      <p:sp>
        <p:nvSpPr>
          <p:cNvPr id="8" name="Rectangle 7"/>
          <p:cNvSpPr/>
          <p:nvPr/>
        </p:nvSpPr>
        <p:spPr>
          <a:xfrm>
            <a:off x="3363912" y="1570037"/>
            <a:ext cx="2362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External World</a:t>
            </a:r>
          </a:p>
        </p:txBody>
      </p:sp>
      <p:sp>
        <p:nvSpPr>
          <p:cNvPr id="9" name="Rectangle 8"/>
          <p:cNvSpPr/>
          <p:nvPr/>
        </p:nvSpPr>
        <p:spPr>
          <a:xfrm>
            <a:off x="3135312" y="3017837"/>
            <a:ext cx="23622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125.250.60.59</a:t>
            </a:r>
          </a:p>
        </p:txBody>
      </p:sp>
      <p:sp>
        <p:nvSpPr>
          <p:cNvPr id="10" name="Rectangle 9"/>
          <p:cNvSpPr/>
          <p:nvPr/>
        </p:nvSpPr>
        <p:spPr>
          <a:xfrm>
            <a:off x="2525712" y="4694237"/>
            <a:ext cx="14478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192.168.1.10</a:t>
            </a:r>
          </a:p>
        </p:txBody>
      </p:sp>
      <p:sp>
        <p:nvSpPr>
          <p:cNvPr id="11" name="Rectangle 10"/>
          <p:cNvSpPr/>
          <p:nvPr/>
        </p:nvSpPr>
        <p:spPr>
          <a:xfrm>
            <a:off x="4964112" y="4618037"/>
            <a:ext cx="14478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192.168.3.10</a:t>
            </a:r>
          </a:p>
        </p:txBody>
      </p:sp>
      <p:sp>
        <p:nvSpPr>
          <p:cNvPr id="12" name="Rectangle 11"/>
          <p:cNvSpPr/>
          <p:nvPr/>
        </p:nvSpPr>
        <p:spPr>
          <a:xfrm>
            <a:off x="3897312" y="4999037"/>
            <a:ext cx="14478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GATEWAY</a:t>
            </a:r>
          </a:p>
        </p:txBody>
      </p:sp>
      <p:sp>
        <p:nvSpPr>
          <p:cNvPr id="13" name="Rectangle 12"/>
          <p:cNvSpPr/>
          <p:nvPr/>
        </p:nvSpPr>
        <p:spPr>
          <a:xfrm>
            <a:off x="1001712" y="6294437"/>
            <a:ext cx="14478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192.168.1.1</a:t>
            </a:r>
          </a:p>
        </p:txBody>
      </p:sp>
      <p:sp>
        <p:nvSpPr>
          <p:cNvPr id="14" name="Rectangle 13"/>
          <p:cNvSpPr/>
          <p:nvPr/>
        </p:nvSpPr>
        <p:spPr>
          <a:xfrm>
            <a:off x="1306512" y="5913437"/>
            <a:ext cx="12954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192.168.1.2</a:t>
            </a:r>
          </a:p>
        </p:txBody>
      </p:sp>
      <p:sp>
        <p:nvSpPr>
          <p:cNvPr id="15" name="Rectangle 14"/>
          <p:cNvSpPr/>
          <p:nvPr/>
        </p:nvSpPr>
        <p:spPr>
          <a:xfrm>
            <a:off x="2373312" y="6294437"/>
            <a:ext cx="14478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192.168.1.3</a:t>
            </a:r>
          </a:p>
        </p:txBody>
      </p:sp>
      <p:sp>
        <p:nvSpPr>
          <p:cNvPr id="16" name="Rectangle 15"/>
          <p:cNvSpPr/>
          <p:nvPr/>
        </p:nvSpPr>
        <p:spPr>
          <a:xfrm>
            <a:off x="4964112" y="6294437"/>
            <a:ext cx="12954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192.168.3.1</a:t>
            </a:r>
          </a:p>
        </p:txBody>
      </p:sp>
      <p:sp>
        <p:nvSpPr>
          <p:cNvPr id="17" name="Rectangle 16"/>
          <p:cNvSpPr/>
          <p:nvPr/>
        </p:nvSpPr>
        <p:spPr>
          <a:xfrm>
            <a:off x="6030912" y="5913437"/>
            <a:ext cx="12954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192.168.3.2</a:t>
            </a:r>
          </a:p>
        </p:txBody>
      </p:sp>
      <p:sp>
        <p:nvSpPr>
          <p:cNvPr id="18" name="Rectangle 17"/>
          <p:cNvSpPr/>
          <p:nvPr/>
        </p:nvSpPr>
        <p:spPr>
          <a:xfrm>
            <a:off x="6335712" y="6294437"/>
            <a:ext cx="12954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192.168.3.3</a:t>
            </a:r>
          </a:p>
        </p:txBody>
      </p:sp>
      <p:sp>
        <p:nvSpPr>
          <p:cNvPr id="19" name="Rectangle 18"/>
          <p:cNvSpPr/>
          <p:nvPr/>
        </p:nvSpPr>
        <p:spPr>
          <a:xfrm>
            <a:off x="544512" y="6599237"/>
            <a:ext cx="8610600" cy="646331"/>
          </a:xfrm>
          <a:prstGeom prst="rect">
            <a:avLst/>
          </a:prstGeom>
        </p:spPr>
        <p:txBody>
          <a:bodyPr wrap="square">
            <a:spAutoFit/>
          </a:bodyPr>
          <a:lstStyle/>
          <a:p>
            <a:r>
              <a:rPr lang="en-US" dirty="0" smtClean="0"/>
              <a:t>On GATEWAY add the </a:t>
            </a:r>
            <a:r>
              <a:rPr lang="en-US" dirty="0" err="1" smtClean="0"/>
              <a:t>defaule</a:t>
            </a:r>
            <a:r>
              <a:rPr lang="en-US" dirty="0" smtClean="0"/>
              <a:t> routing entry:</a:t>
            </a:r>
          </a:p>
          <a:p>
            <a:r>
              <a:rPr lang="en-US" b="1" dirty="0" smtClean="0"/>
              <a:t>$ </a:t>
            </a:r>
            <a:r>
              <a:rPr lang="en-US" b="1" dirty="0" smtClean="0"/>
              <a:t>route add default </a:t>
            </a:r>
            <a:r>
              <a:rPr lang="en-US" b="1" dirty="0" err="1" smtClean="0"/>
              <a:t>gw</a:t>
            </a:r>
            <a:r>
              <a:rPr lang="en-US" b="1" dirty="0" smtClean="0"/>
              <a:t> 125.250.60.59</a:t>
            </a:r>
            <a:endParaRPr lang="en-US" b="1" dirty="0"/>
          </a:p>
        </p:txBody>
      </p:sp>
      <p:sp>
        <p:nvSpPr>
          <p:cNvPr id="20" name="Rectangle 19"/>
          <p:cNvSpPr/>
          <p:nvPr/>
        </p:nvSpPr>
        <p:spPr>
          <a:xfrm>
            <a:off x="5802312" y="3246437"/>
            <a:ext cx="1981200" cy="369332"/>
          </a:xfrm>
          <a:prstGeom prst="rect">
            <a:avLst/>
          </a:prstGeom>
        </p:spPr>
        <p:txBody>
          <a:bodyPr wrap="square">
            <a:spAutoFit/>
          </a:bodyPr>
          <a:lstStyle/>
          <a:p>
            <a:r>
              <a:rPr lang="en-US" b="1" dirty="0" smtClean="0">
                <a:solidFill>
                  <a:srgbClr val="FF0000"/>
                </a:solidFill>
              </a:rPr>
              <a:t>ping google.com</a:t>
            </a:r>
            <a:endParaRPr lang="en-US" b="1" dirty="0">
              <a:solidFill>
                <a:srgbClr val="FF0000"/>
              </a:solidFill>
            </a:endParaRPr>
          </a:p>
        </p:txBody>
      </p:sp>
      <p:sp>
        <p:nvSpPr>
          <p:cNvPr id="21" name="Curved Right Arrow 20"/>
          <p:cNvSpPr/>
          <p:nvPr/>
        </p:nvSpPr>
        <p:spPr>
          <a:xfrm rot="7671998">
            <a:off x="6225353" y="3405379"/>
            <a:ext cx="457200" cy="12954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Curved Right Arrow 21"/>
          <p:cNvSpPr/>
          <p:nvPr/>
        </p:nvSpPr>
        <p:spPr>
          <a:xfrm rot="8972112">
            <a:off x="5165570" y="2322577"/>
            <a:ext cx="442487" cy="147539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Curved Down Arrow 22"/>
          <p:cNvSpPr/>
          <p:nvPr/>
        </p:nvSpPr>
        <p:spPr>
          <a:xfrm rot="19454328">
            <a:off x="1632459" y="3869499"/>
            <a:ext cx="1579939" cy="42036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Rectangle 23"/>
          <p:cNvSpPr/>
          <p:nvPr/>
        </p:nvSpPr>
        <p:spPr>
          <a:xfrm>
            <a:off x="1230312" y="3246437"/>
            <a:ext cx="1981200" cy="369332"/>
          </a:xfrm>
          <a:prstGeom prst="rect">
            <a:avLst/>
          </a:prstGeom>
        </p:spPr>
        <p:txBody>
          <a:bodyPr wrap="square">
            <a:spAutoFit/>
          </a:bodyPr>
          <a:lstStyle/>
          <a:p>
            <a:r>
              <a:rPr lang="en-US" b="1" dirty="0" smtClean="0">
                <a:solidFill>
                  <a:srgbClr val="FF0000"/>
                </a:solidFill>
              </a:rPr>
              <a:t>ping google.com</a:t>
            </a:r>
            <a:endParaRPr lang="en-US" b="1" dirty="0">
              <a:solidFill>
                <a:srgbClr val="FF0000"/>
              </a:solidFill>
            </a:endParaRPr>
          </a:p>
        </p:txBody>
      </p:sp>
      <p:sp>
        <p:nvSpPr>
          <p:cNvPr id="25" name="Curved Down Arrow 24"/>
          <p:cNvSpPr/>
          <p:nvPr/>
        </p:nvSpPr>
        <p:spPr>
          <a:xfrm rot="18689361">
            <a:off x="2823677" y="2722093"/>
            <a:ext cx="1469298" cy="599383"/>
          </a:xfrm>
          <a:prstGeom prst="curvedDownArrow">
            <a:avLst>
              <a:gd name="adj1" fmla="val 25000"/>
              <a:gd name="adj2" fmla="val 50000"/>
              <a:gd name="adj3" fmla="val 365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dirty="0" smtClean="0"/>
              <a:t>Linux Route </a:t>
            </a:r>
            <a:r>
              <a:rPr lang="en-US" dirty="0" smtClean="0"/>
              <a:t>Examples</a:t>
            </a:r>
            <a:endParaRPr lang="en-US" dirty="0"/>
          </a:p>
        </p:txBody>
      </p:sp>
      <p:sp>
        <p:nvSpPr>
          <p:cNvPr id="26" name="Rectangle 25"/>
          <p:cNvSpPr/>
          <p:nvPr/>
        </p:nvSpPr>
        <p:spPr>
          <a:xfrm>
            <a:off x="315912" y="1493837"/>
            <a:ext cx="8839200" cy="5632311"/>
          </a:xfrm>
          <a:prstGeom prst="rect">
            <a:avLst/>
          </a:prstGeom>
        </p:spPr>
        <p:txBody>
          <a:bodyPr wrap="square">
            <a:spAutoFit/>
          </a:bodyPr>
          <a:lstStyle/>
          <a:p>
            <a:r>
              <a:rPr lang="en-US" b="1" dirty="0" smtClean="0"/>
              <a:t>GATEWAY </a:t>
            </a:r>
            <a:r>
              <a:rPr lang="en-US" dirty="0" smtClean="0"/>
              <a:t>$ </a:t>
            </a:r>
            <a:r>
              <a:rPr lang="en-US" dirty="0" smtClean="0"/>
              <a:t>route</a:t>
            </a:r>
          </a:p>
          <a:p>
            <a:r>
              <a:rPr lang="en-US" dirty="0" smtClean="0"/>
              <a:t>Kernel IP routing table</a:t>
            </a:r>
          </a:p>
          <a:p>
            <a:r>
              <a:rPr lang="en-US" dirty="0" smtClean="0"/>
              <a:t>Destination     Gateway         </a:t>
            </a:r>
            <a:r>
              <a:rPr lang="en-US" dirty="0" err="1" smtClean="0"/>
              <a:t>Genmask</a:t>
            </a:r>
            <a:r>
              <a:rPr lang="en-US" dirty="0" smtClean="0"/>
              <a:t>         Flags Metric Ref    Use </a:t>
            </a:r>
            <a:r>
              <a:rPr lang="en-US" dirty="0" err="1" smtClean="0"/>
              <a:t>Iface</a:t>
            </a:r>
            <a:endParaRPr lang="en-US" dirty="0" smtClean="0"/>
          </a:p>
          <a:p>
            <a:r>
              <a:rPr lang="en-US" dirty="0" smtClean="0"/>
              <a:t>default         125.250.60.59   0.0.0.0          </a:t>
            </a:r>
            <a:r>
              <a:rPr lang="en-US" dirty="0" smtClean="0"/>
              <a:t>         UG    </a:t>
            </a:r>
            <a:r>
              <a:rPr lang="en-US" dirty="0" smtClean="0"/>
              <a:t>0      0        0 eth2</a:t>
            </a:r>
          </a:p>
          <a:p>
            <a:r>
              <a:rPr lang="en-US" dirty="0" smtClean="0"/>
              <a:t>192.168.1.0     *               255.255.255.0    </a:t>
            </a:r>
            <a:r>
              <a:rPr lang="en-US" dirty="0" smtClean="0"/>
              <a:t>          U     </a:t>
            </a:r>
            <a:r>
              <a:rPr lang="en-US" dirty="0" smtClean="0"/>
              <a:t>0      0        0 eth1</a:t>
            </a:r>
          </a:p>
          <a:p>
            <a:r>
              <a:rPr lang="en-US" dirty="0" smtClean="0"/>
              <a:t>192.168.3.0     *               255.255.255.0    </a:t>
            </a:r>
            <a:r>
              <a:rPr lang="en-US" dirty="0" smtClean="0"/>
              <a:t>          U     </a:t>
            </a:r>
            <a:r>
              <a:rPr lang="en-US" dirty="0" smtClean="0"/>
              <a:t>0      0        0 eth3</a:t>
            </a:r>
          </a:p>
          <a:p>
            <a:r>
              <a:rPr lang="en-US" dirty="0" smtClean="0"/>
              <a:t>192.168.3.0     192.168.3.10    255.255.255.0    UG    0      0        0 eth1</a:t>
            </a:r>
          </a:p>
          <a:p>
            <a:r>
              <a:rPr lang="en-US" dirty="0" smtClean="0"/>
              <a:t>192.168.1.0     192.168.1.10    255.255.255.0    UG    0      0        0 </a:t>
            </a:r>
            <a:r>
              <a:rPr lang="en-US" dirty="0" smtClean="0"/>
              <a:t>eth3</a:t>
            </a:r>
          </a:p>
          <a:p>
            <a:endParaRPr lang="en-US" dirty="0" smtClean="0"/>
          </a:p>
          <a:p>
            <a:r>
              <a:rPr lang="en-US" b="1" dirty="0" smtClean="0"/>
              <a:t>192.168.1.x </a:t>
            </a:r>
            <a:r>
              <a:rPr lang="en-US" dirty="0" smtClean="0"/>
              <a:t>$ </a:t>
            </a:r>
            <a:r>
              <a:rPr lang="en-US" dirty="0" smtClean="0"/>
              <a:t>route</a:t>
            </a:r>
          </a:p>
          <a:p>
            <a:r>
              <a:rPr lang="en-US" dirty="0" smtClean="0"/>
              <a:t>Kernel IP routing table</a:t>
            </a:r>
          </a:p>
          <a:p>
            <a:r>
              <a:rPr lang="en-US" dirty="0" smtClean="0"/>
              <a:t>Destination     </a:t>
            </a:r>
            <a:r>
              <a:rPr lang="en-US" dirty="0" smtClean="0"/>
              <a:t>Gateway         </a:t>
            </a:r>
            <a:r>
              <a:rPr lang="en-US" dirty="0" err="1" smtClean="0"/>
              <a:t>Genmask</a:t>
            </a:r>
            <a:r>
              <a:rPr lang="en-US" dirty="0" smtClean="0"/>
              <a:t>         Flags Metric Ref    Use </a:t>
            </a:r>
            <a:r>
              <a:rPr lang="en-US" dirty="0" err="1" smtClean="0"/>
              <a:t>Iface</a:t>
            </a:r>
            <a:endParaRPr lang="en-US" dirty="0" smtClean="0"/>
          </a:p>
          <a:p>
            <a:r>
              <a:rPr lang="en-US" dirty="0" smtClean="0"/>
              <a:t>default         192.168.1.10    0.0.0.0         UG    0      0        0 eth1</a:t>
            </a:r>
          </a:p>
          <a:p>
            <a:r>
              <a:rPr lang="en-US" dirty="0" smtClean="0"/>
              <a:t>192.168.1.0     *               255.255.255.0   U     0      0        0 </a:t>
            </a:r>
            <a:r>
              <a:rPr lang="en-US" dirty="0" smtClean="0"/>
              <a:t>eth1</a:t>
            </a:r>
          </a:p>
          <a:p>
            <a:endParaRPr lang="en-US" dirty="0" smtClean="0"/>
          </a:p>
          <a:p>
            <a:r>
              <a:rPr lang="en-US" b="1" dirty="0" smtClean="0"/>
              <a:t>192.168.3.x  </a:t>
            </a:r>
            <a:r>
              <a:rPr lang="en-US" dirty="0" smtClean="0"/>
              <a:t>$ route</a:t>
            </a:r>
            <a:endParaRPr lang="en-US" dirty="0" smtClean="0"/>
          </a:p>
          <a:p>
            <a:r>
              <a:rPr lang="en-US" dirty="0" smtClean="0"/>
              <a:t>Kernel IP routing table</a:t>
            </a:r>
          </a:p>
          <a:p>
            <a:r>
              <a:rPr lang="en-US" dirty="0" smtClean="0"/>
              <a:t>Destination     Gateway         </a:t>
            </a:r>
            <a:r>
              <a:rPr lang="en-US" dirty="0" err="1" smtClean="0"/>
              <a:t>Genmask</a:t>
            </a:r>
            <a:r>
              <a:rPr lang="en-US" dirty="0" smtClean="0"/>
              <a:t>         Flags Metric Ref    Use </a:t>
            </a:r>
            <a:r>
              <a:rPr lang="en-US" dirty="0" err="1" smtClean="0"/>
              <a:t>Iface</a:t>
            </a:r>
            <a:endParaRPr lang="en-US" dirty="0" smtClean="0"/>
          </a:p>
          <a:p>
            <a:r>
              <a:rPr lang="en-US" dirty="0" smtClean="0"/>
              <a:t>default         192.168.3.10    0.0.0.0         UG    0      0        0 eth1</a:t>
            </a:r>
          </a:p>
          <a:p>
            <a:r>
              <a:rPr lang="en-US" dirty="0" smtClean="0"/>
              <a:t>192.168.3.0     *               255.255.255.0   U     0      0        0 eth1</a:t>
            </a:r>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dirty="0" smtClean="0"/>
              <a:t>IP Packet Structure</a:t>
            </a:r>
            <a:endParaRPr lang="en-US"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26625" name="Rectangle 1"/>
          <p:cNvSpPr>
            <a:spLocks noChangeArrowheads="1"/>
          </p:cNvSpPr>
          <p:nvPr/>
        </p:nvSpPr>
        <p:spPr bwMode="auto">
          <a:xfrm>
            <a:off x="0" y="0"/>
            <a:ext cx="10080625" cy="0"/>
          </a:xfrm>
          <a:prstGeom prst="rect">
            <a:avLst/>
          </a:prstGeom>
          <a:solidFill>
            <a:srgbClr val="FFFFFF"/>
          </a:solidFill>
          <a:ln w="9525">
            <a:noFill/>
            <a:miter lim="800000"/>
            <a:headEnd/>
            <a:tailEnd/>
          </a:ln>
          <a:effectLst/>
        </p:spPr>
        <p:txBody>
          <a:bodyPr vert="horz" wrap="none" lIns="91440" tIns="31740" rIns="91440" bIns="1587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rgbClr val="252525"/>
                </a:solidFill>
                <a:effectLst/>
                <a:latin typeface="Arial" charset="0"/>
                <a:cs typeface="Arial" charset="0"/>
              </a:rPr>
              <a:t>Version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pic>
        <p:nvPicPr>
          <p:cNvPr id="26631" name="Picture 7" descr="http://www.cisco.com/c/dam/en_us/about/ac123/ac147/images/ipj/ipj_10-4/104_ip-spoof_fig1_lg.jpg"/>
          <p:cNvPicPr>
            <a:picLocks noChangeAspect="1" noChangeArrowheads="1"/>
          </p:cNvPicPr>
          <p:nvPr/>
        </p:nvPicPr>
        <p:blipFill>
          <a:blip r:embed="rId3" cstate="print"/>
          <a:srcRect/>
          <a:stretch>
            <a:fillRect/>
          </a:stretch>
        </p:blipFill>
        <p:spPr bwMode="auto">
          <a:xfrm>
            <a:off x="1077912" y="1798637"/>
            <a:ext cx="7310934" cy="3733800"/>
          </a:xfrm>
          <a:prstGeom prst="rect">
            <a:avLst/>
          </a:prstGeom>
          <a:noFill/>
        </p:spPr>
      </p:pic>
      <p:sp>
        <p:nvSpPr>
          <p:cNvPr id="11" name="Rectangle 10"/>
          <p:cNvSpPr/>
          <p:nvPr/>
        </p:nvSpPr>
        <p:spPr>
          <a:xfrm>
            <a:off x="1154112" y="5532437"/>
            <a:ext cx="7239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Data</a:t>
            </a:r>
            <a:endParaRPr lang="en-US" sz="3200" dirty="0">
              <a:solidFill>
                <a:schemeClr val="tx1"/>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dirty="0" smtClean="0"/>
              <a:t>ICMP Protocol (Ping)</a:t>
            </a:r>
            <a:endParaRPr lang="en-US" dirty="0"/>
          </a:p>
        </p:txBody>
      </p:sp>
      <p:sp>
        <p:nvSpPr>
          <p:cNvPr id="19" name="Rectangle 18"/>
          <p:cNvSpPr/>
          <p:nvPr/>
        </p:nvSpPr>
        <p:spPr>
          <a:xfrm>
            <a:off x="544512" y="6599237"/>
            <a:ext cx="8610600" cy="646331"/>
          </a:xfrm>
          <a:prstGeom prst="rect">
            <a:avLst/>
          </a:prstGeom>
        </p:spPr>
        <p:txBody>
          <a:bodyPr wrap="square">
            <a:spAutoFit/>
          </a:bodyPr>
          <a:lstStyle/>
          <a:p>
            <a:r>
              <a:rPr lang="en-US" dirty="0" smtClean="0"/>
              <a:t>On GATEWAY add the </a:t>
            </a:r>
            <a:r>
              <a:rPr lang="en-US" dirty="0" err="1" smtClean="0"/>
              <a:t>defaule</a:t>
            </a:r>
            <a:r>
              <a:rPr lang="en-US" dirty="0" smtClean="0"/>
              <a:t> routing entry:</a:t>
            </a:r>
          </a:p>
          <a:p>
            <a:r>
              <a:rPr lang="en-US" b="1" dirty="0" smtClean="0"/>
              <a:t>$ </a:t>
            </a:r>
            <a:r>
              <a:rPr lang="en-US" b="1" dirty="0" smtClean="0"/>
              <a:t>route add default </a:t>
            </a:r>
            <a:r>
              <a:rPr lang="en-US" b="1" dirty="0" err="1" smtClean="0"/>
              <a:t>gw</a:t>
            </a:r>
            <a:r>
              <a:rPr lang="en-US" b="1" dirty="0" smtClean="0"/>
              <a:t> 125.250.60.59</a:t>
            </a:r>
            <a:endParaRPr lang="en-US" b="1" dirty="0"/>
          </a:p>
        </p:txBody>
      </p:sp>
      <p:pic>
        <p:nvPicPr>
          <p:cNvPr id="61442" name="Picture 2" descr="enter image description here"/>
          <p:cNvPicPr>
            <a:picLocks noChangeAspect="1" noChangeArrowheads="1"/>
          </p:cNvPicPr>
          <p:nvPr/>
        </p:nvPicPr>
        <p:blipFill>
          <a:blip r:embed="rId3" cstate="print"/>
          <a:srcRect/>
          <a:stretch>
            <a:fillRect/>
          </a:stretch>
        </p:blipFill>
        <p:spPr bwMode="auto">
          <a:xfrm>
            <a:off x="1611312" y="3627437"/>
            <a:ext cx="5486400" cy="2474718"/>
          </a:xfrm>
          <a:prstGeom prst="rect">
            <a:avLst/>
          </a:prstGeom>
          <a:noFill/>
        </p:spPr>
      </p:pic>
      <p:sp>
        <p:nvSpPr>
          <p:cNvPr id="61444" name="AutoShape 4" descr="Результат пошуку зображень за запитом &quot;icmp ping&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1446" name="Picture 6" descr="Результат пошуку зображень за запитом &quot;icmp ping&quot;"/>
          <p:cNvPicPr>
            <a:picLocks noChangeAspect="1" noChangeArrowheads="1"/>
          </p:cNvPicPr>
          <p:nvPr/>
        </p:nvPicPr>
        <p:blipFill>
          <a:blip r:embed="rId4" cstate="print"/>
          <a:srcRect/>
          <a:stretch>
            <a:fillRect/>
          </a:stretch>
        </p:blipFill>
        <p:spPr bwMode="auto">
          <a:xfrm>
            <a:off x="1535112" y="1570036"/>
            <a:ext cx="5562600" cy="1937537"/>
          </a:xfrm>
          <a:prstGeom prst="rect">
            <a:avLst/>
          </a:prstGeom>
          <a:noFill/>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dirty="0" smtClean="0"/>
              <a:t>Further Reading</a:t>
            </a:r>
            <a:endParaRPr lang="en-US"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10" name="Rectangle 9"/>
          <p:cNvSpPr/>
          <p:nvPr/>
        </p:nvSpPr>
        <p:spPr>
          <a:xfrm>
            <a:off x="392112" y="1798637"/>
            <a:ext cx="9372600" cy="2554545"/>
          </a:xfrm>
          <a:prstGeom prst="rect">
            <a:avLst/>
          </a:prstGeom>
        </p:spPr>
        <p:txBody>
          <a:bodyPr wrap="square">
            <a:spAutoFit/>
          </a:bodyPr>
          <a:lstStyle/>
          <a:p>
            <a:pPr marL="457200" indent="-457200">
              <a:buAutoNum type="arabicPeriod"/>
            </a:pPr>
            <a:r>
              <a:rPr lang="en-US" sz="2000" dirty="0" smtClean="0"/>
              <a:t>The TCP/IP Guide</a:t>
            </a:r>
          </a:p>
          <a:p>
            <a:pPr marL="457200" indent="-457200"/>
            <a:r>
              <a:rPr lang="en-US" sz="2000" dirty="0" smtClean="0"/>
              <a:t> </a:t>
            </a:r>
            <a:r>
              <a:rPr lang="en-US" sz="2000" dirty="0" smtClean="0">
                <a:hlinkClick r:id="rId3"/>
              </a:rPr>
              <a:t>https</a:t>
            </a:r>
            <a:r>
              <a:rPr lang="en-US" sz="2000" dirty="0" smtClean="0">
                <a:hlinkClick r:id="rId3"/>
              </a:rPr>
              <a:t>://</a:t>
            </a:r>
            <a:r>
              <a:rPr lang="en-US" sz="2000" dirty="0" smtClean="0">
                <a:hlinkClick r:id="rId3"/>
              </a:rPr>
              <a:t>doc.lagout.org/network/The%20TCPIP%20guide.pdf</a:t>
            </a:r>
            <a:endParaRPr lang="en-US" sz="2000" dirty="0" smtClean="0"/>
          </a:p>
          <a:p>
            <a:pPr marL="457200" indent="-457200"/>
            <a:endParaRPr lang="en-US" sz="2000" dirty="0" smtClean="0"/>
          </a:p>
          <a:p>
            <a:pPr marL="457200" indent="-457200">
              <a:buAutoNum type="arabicPeriod"/>
            </a:pPr>
            <a:endParaRPr lang="en-US" sz="2000" dirty="0" smtClean="0"/>
          </a:p>
          <a:p>
            <a:pPr marL="457200" indent="-457200">
              <a:buAutoNum type="arabicPeriod"/>
            </a:pPr>
            <a:endParaRPr lang="en-US" sz="2000" dirty="0" smtClean="0"/>
          </a:p>
          <a:p>
            <a:pPr marL="457200" indent="-457200"/>
            <a:endParaRPr lang="en-US" sz="2000" dirty="0" smtClean="0"/>
          </a:p>
          <a:p>
            <a:pPr marL="457200" indent="-457200">
              <a:buAutoNum type="arabicPeriod"/>
            </a:pPr>
            <a:endParaRPr lang="en-US" sz="2000" dirty="0" smtClean="0"/>
          </a:p>
          <a:p>
            <a:pPr marL="457200" indent="-457200">
              <a:buAutoNum type="arabicPeriod"/>
            </a:pPr>
            <a:endParaRPr lang="en-US" sz="2000"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sp>
        <p:nvSpPr>
          <p:cNvPr id="3" name="TextBox 2"/>
          <p:cNvSpPr txBox="1"/>
          <p:nvPr/>
        </p:nvSpPr>
        <p:spPr>
          <a:xfrm>
            <a:off x="822960" y="1958040"/>
            <a:ext cx="7223760" cy="4717080"/>
          </a:xfrm>
          <a:prstGeom prst="rect">
            <a:avLst/>
          </a:prstGeom>
          <a:noFill/>
          <a:ln>
            <a:noFill/>
          </a:ln>
        </p:spPr>
        <p:txBody>
          <a:bodyPr vert="horz" wrap="non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9600"/>
            </a:pPr>
            <a:r>
              <a:rPr lang="en-US" sz="9600" b="0" i="0" u="none" strike="noStrike" kern="1200">
                <a:ln>
                  <a:noFill/>
                </a:ln>
                <a:latin typeface="Arial" pitchFamily="18"/>
                <a:ea typeface="Droid Sans Fallback" pitchFamily="2"/>
                <a:cs typeface="Lohit Hindi" pitchFamily="2"/>
              </a:rPr>
              <a:t>Thank you!</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9" name="Rectangle 8"/>
          <p:cNvSpPr/>
          <p:nvPr/>
        </p:nvSpPr>
        <p:spPr>
          <a:xfrm>
            <a:off x="315912" y="6294437"/>
            <a:ext cx="9144000" cy="523220"/>
          </a:xfrm>
          <a:prstGeom prst="rect">
            <a:avLst/>
          </a:prstGeom>
        </p:spPr>
        <p:txBody>
          <a:bodyPr wrap="square">
            <a:spAutoFit/>
          </a:bodyPr>
          <a:lstStyle/>
          <a:p>
            <a:r>
              <a:rPr lang="en-US" sz="2800" dirty="0" smtClean="0"/>
              <a:t>IP Packets can reach their destination by more than one path.</a:t>
            </a:r>
            <a:endParaRPr lang="en-US" sz="2800" dirty="0"/>
          </a:p>
        </p:txBody>
      </p:sp>
      <p:pic>
        <p:nvPicPr>
          <p:cNvPr id="49155" name="Picture 3" descr="Результат пошуку зображень за запитом &quot;internet map routing&quot;"/>
          <p:cNvPicPr>
            <a:picLocks noChangeAspect="1" noChangeArrowheads="1"/>
          </p:cNvPicPr>
          <p:nvPr/>
        </p:nvPicPr>
        <p:blipFill>
          <a:blip r:embed="rId3" cstate="print"/>
          <a:srcRect/>
          <a:stretch>
            <a:fillRect/>
          </a:stretch>
        </p:blipFill>
        <p:spPr bwMode="auto">
          <a:xfrm>
            <a:off x="315912" y="2255837"/>
            <a:ext cx="6074229" cy="3429000"/>
          </a:xfrm>
          <a:prstGeom prst="rect">
            <a:avLst/>
          </a:prstGeom>
          <a:noFill/>
        </p:spPr>
      </p:pic>
      <p:pic>
        <p:nvPicPr>
          <p:cNvPr id="49157" name="Picture 5" descr="nuclear wars cartoon humor: I'm just updating my facebook profile."/>
          <p:cNvPicPr>
            <a:picLocks noChangeAspect="1" noChangeArrowheads="1"/>
          </p:cNvPicPr>
          <p:nvPr/>
        </p:nvPicPr>
        <p:blipFill>
          <a:blip r:embed="rId4" cstate="print"/>
          <a:srcRect/>
          <a:stretch>
            <a:fillRect/>
          </a:stretch>
        </p:blipFill>
        <p:spPr bwMode="auto">
          <a:xfrm>
            <a:off x="5878512" y="2179637"/>
            <a:ext cx="3938427" cy="3505200"/>
          </a:xfrm>
          <a:prstGeom prst="rect">
            <a:avLst/>
          </a:prstGeom>
          <a:noFill/>
        </p:spPr>
      </p:pic>
      <p:sp>
        <p:nvSpPr>
          <p:cNvPr id="12" name="Title 1"/>
          <p:cNvSpPr txBox="1">
            <a:spLocks/>
          </p:cNvSpPr>
          <p:nvPr/>
        </p:nvSpPr>
        <p:spPr>
          <a:xfrm>
            <a:off x="432000" y="648000"/>
            <a:ext cx="8418312" cy="648000"/>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l" defTabSz="914400" rtl="0" eaLnBrk="1" fontAlgn="auto" latinLnBrk="0" hangingPunct="0">
              <a:lnSpc>
                <a:spcPct val="100000"/>
              </a:lnSpc>
              <a:spcBef>
                <a:spcPts val="0"/>
              </a:spcBef>
              <a:spcAft>
                <a:spcPts val="0"/>
              </a:spcAft>
              <a:buClrTx/>
              <a:buSzPct val="45000"/>
              <a:buFont typeface="StarSymbol"/>
              <a:buNone/>
              <a:tabLst/>
              <a:defRPr/>
            </a:pPr>
            <a:r>
              <a:rPr kumimoji="0" lang="en-US" sz="3600" b="0" i="0" u="none" strike="noStrike" kern="1200" cap="none" spc="0" normalizeH="0" baseline="0" noProof="0" smtClean="0">
                <a:ln>
                  <a:noFill/>
                </a:ln>
                <a:solidFill>
                  <a:srgbClr val="333333"/>
                </a:solidFill>
                <a:effectLst/>
                <a:uLnTx/>
                <a:uFillTx/>
                <a:latin typeface="Liberation Sans" pitchFamily="34"/>
                <a:ea typeface="Droid Sans Fallback" pitchFamily="2"/>
                <a:cs typeface="Lohit Hindi" pitchFamily="2"/>
              </a:rPr>
              <a:t>IP Packet Structure</a:t>
            </a:r>
            <a:endParaRPr kumimoji="0" lang="en-US" sz="3600" b="0" i="0" u="none" strike="noStrike" kern="1200" cap="none" spc="0" normalizeH="0" baseline="0" noProof="0" dirty="0">
              <a:ln>
                <a:noFill/>
              </a:ln>
              <a:solidFill>
                <a:srgbClr val="333333"/>
              </a:solidFill>
              <a:effectLst/>
              <a:uLnTx/>
              <a:uFillTx/>
              <a:latin typeface="Liberation Sans" pitchFamily="34"/>
              <a:ea typeface="Droid Sans Fallback" pitchFamily="2"/>
              <a:cs typeface="Lohit Hindi" pitchFamily="2"/>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943299" y="1570037"/>
          <a:ext cx="7602213" cy="4787476"/>
        </p:xfrm>
        <a:graphic>
          <a:graphicData uri="http://schemas.openxmlformats.org/drawingml/2006/table">
            <a:tbl>
              <a:tblPr/>
              <a:tblGrid>
                <a:gridCol w="2209800"/>
                <a:gridCol w="3352800"/>
                <a:gridCol w="2039613"/>
              </a:tblGrid>
              <a:tr h="338134">
                <a:tc>
                  <a:txBody>
                    <a:bodyPr/>
                    <a:lstStyle/>
                    <a:p>
                      <a:pPr algn="ctr"/>
                      <a:r>
                        <a:rPr lang="en-US" sz="2000" dirty="0"/>
                        <a:t>Protocol Number</a:t>
                      </a:r>
                    </a:p>
                  </a:txBody>
                  <a:tcPr marL="84534" marR="84534" marT="42267" marB="42267"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2000"/>
                        <a:t>Protocol Name</a:t>
                      </a:r>
                    </a:p>
                  </a:txBody>
                  <a:tcPr marL="84534" marR="84534" marT="42267" marB="42267"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2000"/>
                        <a:t>Abbreviation</a:t>
                      </a:r>
                    </a:p>
                  </a:txBody>
                  <a:tcPr marL="84534" marR="84534" marT="42267" marB="42267"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r>
              <a:tr h="591735">
                <a:tc>
                  <a:txBody>
                    <a:bodyPr/>
                    <a:lstStyle/>
                    <a:p>
                      <a:r>
                        <a:rPr lang="en-US" sz="2000"/>
                        <a:t>1</a:t>
                      </a:r>
                    </a:p>
                  </a:txBody>
                  <a:tcPr marL="84534" marR="84534" marT="42267" marB="42267"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2000" u="none" strike="noStrike">
                          <a:solidFill>
                            <a:srgbClr val="0B0080"/>
                          </a:solidFill>
                          <a:hlinkClick r:id="rId3" tooltip="Internet Control Message Protocol"/>
                        </a:rPr>
                        <a:t>Internet Control Message Protocol</a:t>
                      </a:r>
                      <a:endParaRPr lang="en-US" sz="2000"/>
                    </a:p>
                  </a:txBody>
                  <a:tcPr marL="84534" marR="84534" marT="42267" marB="42267"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2000"/>
                        <a:t>ICMP</a:t>
                      </a:r>
                    </a:p>
                  </a:txBody>
                  <a:tcPr marL="84534" marR="84534" marT="42267" marB="42267"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845335">
                <a:tc>
                  <a:txBody>
                    <a:bodyPr/>
                    <a:lstStyle/>
                    <a:p>
                      <a:r>
                        <a:rPr lang="en-US" sz="2000"/>
                        <a:t>2</a:t>
                      </a:r>
                    </a:p>
                  </a:txBody>
                  <a:tcPr marL="84534" marR="84534" marT="42267" marB="42267"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2000" u="none" strike="noStrike">
                          <a:solidFill>
                            <a:srgbClr val="0B0080"/>
                          </a:solidFill>
                          <a:hlinkClick r:id="rId4" tooltip="Internet Group Management Protocol"/>
                        </a:rPr>
                        <a:t>Internet Group Management Protocol</a:t>
                      </a:r>
                      <a:endParaRPr lang="en-US" sz="2000"/>
                    </a:p>
                  </a:txBody>
                  <a:tcPr marL="84534" marR="84534" marT="42267" marB="42267"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2000"/>
                        <a:t>IGMP</a:t>
                      </a:r>
                    </a:p>
                  </a:txBody>
                  <a:tcPr marL="84534" marR="84534" marT="42267" marB="42267"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591735">
                <a:tc>
                  <a:txBody>
                    <a:bodyPr/>
                    <a:lstStyle/>
                    <a:p>
                      <a:r>
                        <a:rPr lang="en-US" sz="2000"/>
                        <a:t>6</a:t>
                      </a:r>
                    </a:p>
                  </a:txBody>
                  <a:tcPr marL="84534" marR="84534" marT="42267" marB="42267"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2000" u="none" strike="noStrike">
                          <a:solidFill>
                            <a:srgbClr val="0B0080"/>
                          </a:solidFill>
                          <a:hlinkClick r:id="rId5" tooltip="Transmission Control Protocol"/>
                        </a:rPr>
                        <a:t>Transmission Control Protocol</a:t>
                      </a:r>
                      <a:endParaRPr lang="en-US" sz="2000"/>
                    </a:p>
                  </a:txBody>
                  <a:tcPr marL="84534" marR="84534" marT="42267" marB="42267"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2000"/>
                        <a:t>TCP</a:t>
                      </a:r>
                    </a:p>
                  </a:txBody>
                  <a:tcPr marL="84534" marR="84534" marT="42267" marB="42267"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591735">
                <a:tc>
                  <a:txBody>
                    <a:bodyPr/>
                    <a:lstStyle/>
                    <a:p>
                      <a:r>
                        <a:rPr lang="en-US" sz="2000"/>
                        <a:t>17</a:t>
                      </a:r>
                    </a:p>
                  </a:txBody>
                  <a:tcPr marL="84534" marR="84534" marT="42267" marB="42267"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2000" u="none" strike="noStrike">
                          <a:solidFill>
                            <a:srgbClr val="0B0080"/>
                          </a:solidFill>
                          <a:hlinkClick r:id="rId6" tooltip="User Datagram Protocol"/>
                        </a:rPr>
                        <a:t>User Datagram Protocol</a:t>
                      </a:r>
                      <a:endParaRPr lang="en-US" sz="2000"/>
                    </a:p>
                  </a:txBody>
                  <a:tcPr marL="84534" marR="84534" marT="42267" marB="42267"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2000"/>
                        <a:t>UDP</a:t>
                      </a:r>
                    </a:p>
                  </a:txBody>
                  <a:tcPr marL="84534" marR="84534" marT="42267" marB="42267"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338134">
                <a:tc>
                  <a:txBody>
                    <a:bodyPr/>
                    <a:lstStyle/>
                    <a:p>
                      <a:r>
                        <a:rPr lang="en-US" sz="2000"/>
                        <a:t>41</a:t>
                      </a:r>
                    </a:p>
                  </a:txBody>
                  <a:tcPr marL="84534" marR="84534" marT="42267" marB="42267"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2000" u="none" strike="noStrike">
                          <a:solidFill>
                            <a:srgbClr val="0B0080"/>
                          </a:solidFill>
                          <a:hlinkClick r:id="rId7" tooltip="IPv6"/>
                        </a:rPr>
                        <a:t>IPv6 encapsulation</a:t>
                      </a:r>
                      <a:endParaRPr lang="en-US" sz="2000"/>
                    </a:p>
                  </a:txBody>
                  <a:tcPr marL="84534" marR="84534" marT="42267" marB="42267"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2000" dirty="0"/>
                        <a:t>ENCAP</a:t>
                      </a:r>
                    </a:p>
                  </a:txBody>
                  <a:tcPr marL="84534" marR="84534" marT="42267" marB="42267"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591735">
                <a:tc>
                  <a:txBody>
                    <a:bodyPr/>
                    <a:lstStyle/>
                    <a:p>
                      <a:r>
                        <a:rPr lang="en-US" sz="2000"/>
                        <a:t>89</a:t>
                      </a:r>
                    </a:p>
                  </a:txBody>
                  <a:tcPr marL="84534" marR="84534" marT="42267" marB="42267"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2000" u="none" strike="noStrike">
                          <a:solidFill>
                            <a:srgbClr val="0B0080"/>
                          </a:solidFill>
                          <a:hlinkClick r:id="rId8" tooltip="Open Shortest Path First"/>
                        </a:rPr>
                        <a:t>Open Shortest Path First</a:t>
                      </a:r>
                      <a:endParaRPr lang="en-US" sz="2000"/>
                    </a:p>
                  </a:txBody>
                  <a:tcPr marL="84534" marR="84534" marT="42267" marB="42267"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2000"/>
                        <a:t>OSPF</a:t>
                      </a:r>
                    </a:p>
                  </a:txBody>
                  <a:tcPr marL="84534" marR="84534" marT="42267" marB="42267"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591735">
                <a:tc>
                  <a:txBody>
                    <a:bodyPr/>
                    <a:lstStyle/>
                    <a:p>
                      <a:r>
                        <a:rPr lang="en-US" sz="2000"/>
                        <a:t>132</a:t>
                      </a:r>
                    </a:p>
                  </a:txBody>
                  <a:tcPr marL="84534" marR="84534" marT="42267" marB="42267"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2000" u="none" strike="noStrike">
                          <a:solidFill>
                            <a:srgbClr val="0B0080"/>
                          </a:solidFill>
                          <a:hlinkClick r:id="rId9" tooltip="Stream Control Transmission Protocol"/>
                        </a:rPr>
                        <a:t>Stream Control Transmission Protocol</a:t>
                      </a:r>
                      <a:endParaRPr lang="en-US" sz="2000"/>
                    </a:p>
                  </a:txBody>
                  <a:tcPr marL="84534" marR="84534" marT="42267" marB="42267"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2000" dirty="0"/>
                        <a:t>SCTP</a:t>
                      </a:r>
                    </a:p>
                  </a:txBody>
                  <a:tcPr marL="84534" marR="84534" marT="42267" marB="42267"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bl>
          </a:graphicData>
        </a:graphic>
      </p:graphicFrame>
      <p:sp>
        <p:nvSpPr>
          <p:cNvPr id="9" name="Rectangle 8"/>
          <p:cNvSpPr/>
          <p:nvPr/>
        </p:nvSpPr>
        <p:spPr>
          <a:xfrm>
            <a:off x="315912" y="6446837"/>
            <a:ext cx="8534400" cy="707886"/>
          </a:xfrm>
          <a:prstGeom prst="rect">
            <a:avLst/>
          </a:prstGeom>
        </p:spPr>
        <p:txBody>
          <a:bodyPr wrap="square">
            <a:spAutoFit/>
          </a:bodyPr>
          <a:lstStyle/>
          <a:p>
            <a:pPr algn="ctr"/>
            <a:r>
              <a:rPr lang="en-US" sz="2000" dirty="0" smtClean="0"/>
              <a:t>The data portion of the packet is not included in the packet checksum. Its contents are interpreted based on the value of the </a:t>
            </a:r>
            <a:r>
              <a:rPr lang="en-US" sz="2000" b="1" dirty="0" smtClean="0"/>
              <a:t>Protocol</a:t>
            </a:r>
            <a:r>
              <a:rPr lang="en-US" sz="2000" dirty="0" smtClean="0"/>
              <a:t> header field.</a:t>
            </a:r>
            <a:endParaRPr lang="en-US" sz="2000" dirty="0"/>
          </a:p>
        </p:txBody>
      </p:sp>
      <p:sp>
        <p:nvSpPr>
          <p:cNvPr id="4" name="Title 1"/>
          <p:cNvSpPr txBox="1">
            <a:spLocks/>
          </p:cNvSpPr>
          <p:nvPr/>
        </p:nvSpPr>
        <p:spPr>
          <a:xfrm>
            <a:off x="432000" y="648000"/>
            <a:ext cx="8418312" cy="648000"/>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l" defTabSz="914400" rtl="0" eaLnBrk="1" fontAlgn="auto" latinLnBrk="0" hangingPunct="0">
              <a:lnSpc>
                <a:spcPct val="100000"/>
              </a:lnSpc>
              <a:spcBef>
                <a:spcPts val="0"/>
              </a:spcBef>
              <a:spcAft>
                <a:spcPts val="0"/>
              </a:spcAft>
              <a:buClrTx/>
              <a:buSzPct val="45000"/>
              <a:buFont typeface="StarSymbol"/>
              <a:buNone/>
              <a:tabLst/>
              <a:defRPr/>
            </a:pPr>
            <a:r>
              <a:rPr kumimoji="0" lang="en-US" sz="3600" b="0" i="0" u="none" strike="noStrike" kern="1200" cap="none" spc="0" normalizeH="0" baseline="0" noProof="0" smtClean="0">
                <a:ln>
                  <a:noFill/>
                </a:ln>
                <a:solidFill>
                  <a:srgbClr val="333333"/>
                </a:solidFill>
                <a:effectLst/>
                <a:uLnTx/>
                <a:uFillTx/>
                <a:latin typeface="Liberation Sans" pitchFamily="34"/>
                <a:ea typeface="Droid Sans Fallback" pitchFamily="2"/>
                <a:cs typeface="Lohit Hindi" pitchFamily="2"/>
              </a:rPr>
              <a:t>IP Packet Structure</a:t>
            </a:r>
            <a:endParaRPr kumimoji="0" lang="en-US" sz="3600" b="0" i="0" u="none" strike="noStrike" kern="1200" cap="none" spc="0" normalizeH="0" baseline="0" noProof="0" dirty="0">
              <a:ln>
                <a:noFill/>
              </a:ln>
              <a:solidFill>
                <a:srgbClr val="333333"/>
              </a:solidFill>
              <a:effectLst/>
              <a:uLnTx/>
              <a:uFillTx/>
              <a:latin typeface="Liberation Sans" pitchFamily="34"/>
              <a:ea typeface="Droid Sans Fallback" pitchFamily="2"/>
              <a:cs typeface="Lohit Hindi" pitchFamily="2"/>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dirty="0" smtClean="0"/>
              <a:t>TCP/IP header</a:t>
            </a:r>
            <a:endParaRPr lang="en-US"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10" name="Rectangle 9"/>
          <p:cNvSpPr/>
          <p:nvPr/>
        </p:nvSpPr>
        <p:spPr>
          <a:xfrm>
            <a:off x="468312" y="5532437"/>
            <a:ext cx="9067800" cy="1323439"/>
          </a:xfrm>
          <a:prstGeom prst="rect">
            <a:avLst/>
          </a:prstGeom>
        </p:spPr>
        <p:txBody>
          <a:bodyPr wrap="square">
            <a:spAutoFit/>
          </a:bodyPr>
          <a:lstStyle/>
          <a:p>
            <a:pPr algn="ctr"/>
            <a:r>
              <a:rPr lang="en-US" sz="2000" b="1" dirty="0" smtClean="0"/>
              <a:t>Source port </a:t>
            </a:r>
            <a:r>
              <a:rPr lang="en-US" sz="2000" dirty="0" smtClean="0"/>
              <a:t>(16 bits) Identifies the sending port</a:t>
            </a:r>
          </a:p>
          <a:p>
            <a:pPr algn="ctr"/>
            <a:r>
              <a:rPr lang="en-US" sz="2000" b="1" dirty="0" smtClean="0"/>
              <a:t>Destination port </a:t>
            </a:r>
            <a:r>
              <a:rPr lang="en-US" sz="2000" dirty="0" smtClean="0"/>
              <a:t>(16 bits) Identifies the receiving port</a:t>
            </a:r>
          </a:p>
          <a:p>
            <a:endParaRPr lang="en-US" sz="2000" b="1" dirty="0" smtClean="0"/>
          </a:p>
          <a:p>
            <a:pPr algn="ctr"/>
            <a:r>
              <a:rPr lang="en-US" sz="2000" b="1" dirty="0" smtClean="0">
                <a:solidFill>
                  <a:srgbClr val="FF0000"/>
                </a:solidFill>
              </a:rPr>
              <a:t>Socket</a:t>
            </a:r>
            <a:r>
              <a:rPr lang="en-US" sz="2000" b="1" dirty="0" smtClean="0"/>
              <a:t> is an entity that combines </a:t>
            </a:r>
            <a:r>
              <a:rPr lang="en-US" sz="2000" b="1" dirty="0" smtClean="0">
                <a:solidFill>
                  <a:srgbClr val="FF0000"/>
                </a:solidFill>
              </a:rPr>
              <a:t>ADDRESS + PORT</a:t>
            </a:r>
            <a:endParaRPr lang="en-US" sz="2000" b="1" dirty="0">
              <a:solidFill>
                <a:srgbClr val="FF0000"/>
              </a:solidFill>
            </a:endParaRPr>
          </a:p>
        </p:txBody>
      </p:sp>
      <p:sp>
        <p:nvSpPr>
          <p:cNvPr id="26625" name="Rectangle 1"/>
          <p:cNvSpPr>
            <a:spLocks noChangeArrowheads="1"/>
          </p:cNvSpPr>
          <p:nvPr/>
        </p:nvSpPr>
        <p:spPr bwMode="auto">
          <a:xfrm>
            <a:off x="0" y="0"/>
            <a:ext cx="10080625" cy="0"/>
          </a:xfrm>
          <a:prstGeom prst="rect">
            <a:avLst/>
          </a:prstGeom>
          <a:solidFill>
            <a:srgbClr val="FFFFFF"/>
          </a:solidFill>
          <a:ln w="9525">
            <a:noFill/>
            <a:miter lim="800000"/>
            <a:headEnd/>
            <a:tailEnd/>
          </a:ln>
          <a:effectLst/>
        </p:spPr>
        <p:txBody>
          <a:bodyPr vert="horz" wrap="none" lIns="91440" tIns="31740" rIns="91440" bIns="1587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rgbClr val="252525"/>
                </a:solidFill>
                <a:effectLst/>
                <a:latin typeface="Arial" charset="0"/>
                <a:cs typeface="Arial" charset="0"/>
              </a:rPr>
              <a:t>Version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pic>
        <p:nvPicPr>
          <p:cNvPr id="26629" name="Picture 5" descr="http://www.cisco.com/c/dam/en_us/about/ac123/ac147/images/ipj/ipj_7-3/anatomy_figure_1.gif"/>
          <p:cNvPicPr>
            <a:picLocks noChangeAspect="1" noChangeArrowheads="1"/>
          </p:cNvPicPr>
          <p:nvPr/>
        </p:nvPicPr>
        <p:blipFill>
          <a:blip r:embed="rId3" cstate="print"/>
          <a:srcRect/>
          <a:stretch>
            <a:fillRect/>
          </a:stretch>
        </p:blipFill>
        <p:spPr bwMode="auto">
          <a:xfrm>
            <a:off x="1154112" y="1798637"/>
            <a:ext cx="6553200" cy="3562351"/>
          </a:xfrm>
          <a:prstGeom prst="rect">
            <a:avLst/>
          </a:prstGeom>
          <a:noFill/>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fontAlgn="base">
              <a:buNone/>
            </a:pPr>
            <a:r>
              <a:rPr lang="en-US" b="1" dirty="0" smtClean="0"/>
              <a:t>IPv4</a:t>
            </a:r>
            <a:r>
              <a:rPr lang="en-US" dirty="0" smtClean="0"/>
              <a:t> </a:t>
            </a:r>
            <a:r>
              <a:rPr lang="en-US" b="1" dirty="0" smtClean="0"/>
              <a:t>address</a:t>
            </a:r>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10" name="Rectangle 9"/>
          <p:cNvSpPr/>
          <p:nvPr/>
        </p:nvSpPr>
        <p:spPr>
          <a:xfrm>
            <a:off x="392112" y="5608637"/>
            <a:ext cx="9220200" cy="1200329"/>
          </a:xfrm>
          <a:prstGeom prst="rect">
            <a:avLst/>
          </a:prstGeom>
        </p:spPr>
        <p:txBody>
          <a:bodyPr wrap="square">
            <a:spAutoFit/>
          </a:bodyPr>
          <a:lstStyle/>
          <a:p>
            <a:r>
              <a:rPr lang="en-US" sz="2400" dirty="0" smtClean="0"/>
              <a:t>IPv4 uses 32-bit (four-byte) addresses, which limits the address space to </a:t>
            </a:r>
            <a:r>
              <a:rPr lang="en-US" sz="2400" dirty="0" smtClean="0"/>
              <a:t>4’294’967’296 addresses</a:t>
            </a:r>
            <a:r>
              <a:rPr lang="en-US" sz="2400" dirty="0" smtClean="0"/>
              <a:t>. This limitation stimulated the development of IPv6 in the 1990s, which has been in commercial deployment since 2006.</a:t>
            </a:r>
            <a:endParaRPr lang="en-US" dirty="0" smtClean="0"/>
          </a:p>
        </p:txBody>
      </p:sp>
      <p:pic>
        <p:nvPicPr>
          <p:cNvPr id="28674" name="Picture 2" descr="https://upload.wikimedia.org/wikipedia/commons/thumb/7/74/Ipv4_address.svg/300px-Ipv4_address.svg.png"/>
          <p:cNvPicPr>
            <a:picLocks noChangeAspect="1" noChangeArrowheads="1"/>
          </p:cNvPicPr>
          <p:nvPr/>
        </p:nvPicPr>
        <p:blipFill>
          <a:blip r:embed="rId3" cstate="print"/>
          <a:srcRect/>
          <a:stretch>
            <a:fillRect/>
          </a:stretch>
        </p:blipFill>
        <p:spPr bwMode="auto">
          <a:xfrm>
            <a:off x="1306512" y="1722437"/>
            <a:ext cx="6553200" cy="3931920"/>
          </a:xfrm>
          <a:prstGeom prst="rect">
            <a:avLst/>
          </a:prstGeom>
          <a:noFill/>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itle 1"/>
          <p:cNvSpPr txBox="1">
            <a:spLocks/>
          </p:cNvSpPr>
          <p:nvPr/>
        </p:nvSpPr>
        <p:spPr>
          <a:xfrm>
            <a:off x="432000" y="648000"/>
            <a:ext cx="8418312" cy="648000"/>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hangingPunct="0">
              <a:buNone/>
            </a:pPr>
            <a:r>
              <a:rPr lang="en-US" sz="3600" dirty="0" smtClean="0"/>
              <a:t>Reserved address blocks</a:t>
            </a:r>
            <a:endParaRPr kumimoji="0" lang="en-US" sz="3600" b="0" i="0" u="none" strike="noStrike" kern="1200" cap="none" spc="0" normalizeH="0" baseline="0" noProof="0" dirty="0">
              <a:ln>
                <a:noFill/>
              </a:ln>
              <a:solidFill>
                <a:srgbClr val="333333"/>
              </a:solidFill>
              <a:effectLst/>
              <a:uLnTx/>
              <a:uFillTx/>
              <a:latin typeface="Liberation Sans" pitchFamily="34"/>
              <a:ea typeface="Droid Sans Fallback" pitchFamily="2"/>
              <a:cs typeface="Lohit Hindi" pitchFamily="2"/>
            </a:endParaRPr>
          </a:p>
        </p:txBody>
      </p:sp>
      <p:graphicFrame>
        <p:nvGraphicFramePr>
          <p:cNvPr id="5" name="Table 4"/>
          <p:cNvGraphicFramePr>
            <a:graphicFrameLocks noGrp="1"/>
          </p:cNvGraphicFramePr>
          <p:nvPr/>
        </p:nvGraphicFramePr>
        <p:xfrm>
          <a:off x="468312" y="1417637"/>
          <a:ext cx="8991600" cy="5207776"/>
        </p:xfrm>
        <a:graphic>
          <a:graphicData uri="http://schemas.openxmlformats.org/drawingml/2006/table">
            <a:tbl>
              <a:tblPr/>
              <a:tblGrid>
                <a:gridCol w="2057400"/>
                <a:gridCol w="3937000"/>
                <a:gridCol w="2997200"/>
              </a:tblGrid>
              <a:tr h="166353">
                <a:tc>
                  <a:txBody>
                    <a:bodyPr/>
                    <a:lstStyle/>
                    <a:p>
                      <a:pPr algn="ctr"/>
                      <a:r>
                        <a:rPr lang="en-US" sz="1800"/>
                        <a:t>Range</a:t>
                      </a:r>
                    </a:p>
                  </a:txBody>
                  <a:tcPr marL="41872" marR="41872" marT="20936" marB="2093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800"/>
                        <a:t>Description</a:t>
                      </a:r>
                    </a:p>
                  </a:txBody>
                  <a:tcPr marL="41872" marR="41872" marT="20936" marB="2093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800"/>
                        <a:t>Reference</a:t>
                      </a:r>
                    </a:p>
                  </a:txBody>
                  <a:tcPr marL="41872" marR="41872" marT="20936" marB="2093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r>
              <a:tr h="415883">
                <a:tc>
                  <a:txBody>
                    <a:bodyPr/>
                    <a:lstStyle/>
                    <a:p>
                      <a:r>
                        <a:rPr lang="en-US" sz="1800"/>
                        <a:t>0.0.0.0/8</a:t>
                      </a:r>
                    </a:p>
                  </a:txBody>
                  <a:tcPr marL="41872" marR="41872" marT="20936" marB="2093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800"/>
                        <a:t>Current network (only valid as source address)</a:t>
                      </a:r>
                    </a:p>
                  </a:txBody>
                  <a:tcPr marL="41872" marR="41872" marT="20936" marB="2093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800" u="none" strike="noStrike">
                          <a:solidFill>
                            <a:srgbClr val="663366"/>
                          </a:solidFill>
                          <a:hlinkClick r:id="rId3"/>
                        </a:rPr>
                        <a:t>RFC 6890</a:t>
                      </a:r>
                      <a:endParaRPr lang="en-US" sz="1800"/>
                    </a:p>
                  </a:txBody>
                  <a:tcPr marL="41872" marR="41872" marT="20936" marB="2093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166353">
                <a:tc>
                  <a:txBody>
                    <a:bodyPr/>
                    <a:lstStyle/>
                    <a:p>
                      <a:r>
                        <a:rPr lang="en-US" sz="1800"/>
                        <a:t>10.0.0.0/8</a:t>
                      </a:r>
                    </a:p>
                  </a:txBody>
                  <a:tcPr marL="41872" marR="41872" marT="20936" marB="2093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800" u="none" strike="noStrike">
                          <a:solidFill>
                            <a:srgbClr val="0B0080"/>
                          </a:solidFill>
                          <a:hlinkClick r:id="rId4" tooltip="Private network"/>
                        </a:rPr>
                        <a:t>Private network</a:t>
                      </a:r>
                      <a:endParaRPr lang="en-US" sz="1800"/>
                    </a:p>
                  </a:txBody>
                  <a:tcPr marL="41872" marR="41872" marT="20936" marB="2093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800" u="none" strike="noStrike">
                          <a:solidFill>
                            <a:srgbClr val="663366"/>
                          </a:solidFill>
                          <a:hlinkClick r:id="rId5"/>
                        </a:rPr>
                        <a:t>RFC 1918</a:t>
                      </a:r>
                      <a:endParaRPr lang="en-US" sz="1800"/>
                    </a:p>
                  </a:txBody>
                  <a:tcPr marL="41872" marR="41872" marT="20936" marB="2093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166353">
                <a:tc>
                  <a:txBody>
                    <a:bodyPr/>
                    <a:lstStyle/>
                    <a:p>
                      <a:r>
                        <a:rPr lang="en-US" sz="1800" dirty="0"/>
                        <a:t>172.16.0.0/12</a:t>
                      </a:r>
                    </a:p>
                  </a:txBody>
                  <a:tcPr marL="41872" marR="41872" marT="20936" marB="2093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800" u="none" strike="noStrike">
                          <a:solidFill>
                            <a:srgbClr val="0B0080"/>
                          </a:solidFill>
                          <a:hlinkClick r:id="rId4" tooltip="Private network"/>
                        </a:rPr>
                        <a:t>Private network</a:t>
                      </a:r>
                      <a:endParaRPr lang="en-US" sz="1800"/>
                    </a:p>
                  </a:txBody>
                  <a:tcPr marL="41872" marR="41872" marT="20936" marB="2093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800" u="none" strike="noStrike">
                          <a:solidFill>
                            <a:srgbClr val="663366"/>
                          </a:solidFill>
                          <a:hlinkClick r:id="rId5"/>
                        </a:rPr>
                        <a:t>RFC 1918</a:t>
                      </a:r>
                      <a:endParaRPr lang="en-US" sz="1800"/>
                    </a:p>
                  </a:txBody>
                  <a:tcPr marL="41872" marR="41872" marT="20936" marB="2093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291117">
                <a:tc>
                  <a:txBody>
                    <a:bodyPr/>
                    <a:lstStyle/>
                    <a:p>
                      <a:r>
                        <a:rPr lang="en-US" sz="1800"/>
                        <a:t>192.0.0.0/24</a:t>
                      </a:r>
                    </a:p>
                  </a:txBody>
                  <a:tcPr marL="41872" marR="41872" marT="20936" marB="2093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800"/>
                        <a:t>IETF Protocol Assignments</a:t>
                      </a:r>
                    </a:p>
                  </a:txBody>
                  <a:tcPr marL="41872" marR="41872" marT="20936" marB="2093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800" u="none" strike="noStrike">
                          <a:solidFill>
                            <a:srgbClr val="663366"/>
                          </a:solidFill>
                          <a:hlinkClick r:id="rId3"/>
                        </a:rPr>
                        <a:t>RFC 6890</a:t>
                      </a:r>
                      <a:endParaRPr lang="en-US" sz="1800"/>
                    </a:p>
                  </a:txBody>
                  <a:tcPr marL="41872" marR="41872" marT="20936" marB="2093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415883">
                <a:tc>
                  <a:txBody>
                    <a:bodyPr/>
                    <a:lstStyle/>
                    <a:p>
                      <a:r>
                        <a:rPr lang="en-US" sz="1800"/>
                        <a:t>192.0.2.0/24</a:t>
                      </a:r>
                    </a:p>
                  </a:txBody>
                  <a:tcPr marL="41872" marR="41872" marT="20936" marB="2093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800"/>
                        <a:t>TEST-NET-1, documentation and examples</a:t>
                      </a:r>
                    </a:p>
                  </a:txBody>
                  <a:tcPr marL="41872" marR="41872" marT="20936" marB="2093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800" u="none" strike="noStrike">
                          <a:solidFill>
                            <a:srgbClr val="663366"/>
                          </a:solidFill>
                          <a:hlinkClick r:id="rId6"/>
                        </a:rPr>
                        <a:t>RFC 5737</a:t>
                      </a:r>
                      <a:endParaRPr lang="en-US" sz="1800"/>
                    </a:p>
                  </a:txBody>
                  <a:tcPr marL="41872" marR="41872" marT="20936" marB="2093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291117">
                <a:tc>
                  <a:txBody>
                    <a:bodyPr/>
                    <a:lstStyle/>
                    <a:p>
                      <a:r>
                        <a:rPr lang="en-US" sz="1800"/>
                        <a:t>192.88.99.0/24</a:t>
                      </a:r>
                    </a:p>
                  </a:txBody>
                  <a:tcPr marL="41872" marR="41872" marT="20936" marB="2093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800" u="none" strike="noStrike">
                          <a:solidFill>
                            <a:srgbClr val="0B0080"/>
                          </a:solidFill>
                          <a:hlinkClick r:id="rId7" tooltip="IPv6"/>
                        </a:rPr>
                        <a:t>IPv6</a:t>
                      </a:r>
                      <a:r>
                        <a:rPr lang="en-US" sz="1800"/>
                        <a:t> to IPv4 relay (includes 2002::/16)</a:t>
                      </a:r>
                    </a:p>
                  </a:txBody>
                  <a:tcPr marL="41872" marR="41872" marT="20936" marB="2093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800" u="none" strike="noStrike">
                          <a:solidFill>
                            <a:srgbClr val="663366"/>
                          </a:solidFill>
                          <a:hlinkClick r:id="rId8"/>
                        </a:rPr>
                        <a:t>RFC 3068</a:t>
                      </a:r>
                      <a:endParaRPr lang="en-US" sz="1800"/>
                    </a:p>
                  </a:txBody>
                  <a:tcPr marL="41872" marR="41872" marT="20936" marB="2093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166353">
                <a:tc>
                  <a:txBody>
                    <a:bodyPr/>
                    <a:lstStyle/>
                    <a:p>
                      <a:r>
                        <a:rPr lang="en-US" sz="1800"/>
                        <a:t>192.168.0.0/16</a:t>
                      </a:r>
                    </a:p>
                  </a:txBody>
                  <a:tcPr marL="41872" marR="41872" marT="20936" marB="2093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800" u="none" strike="noStrike">
                          <a:solidFill>
                            <a:srgbClr val="0B0080"/>
                          </a:solidFill>
                          <a:hlinkClick r:id="rId4" tooltip="Private network"/>
                        </a:rPr>
                        <a:t>Private network</a:t>
                      </a:r>
                      <a:endParaRPr lang="en-US" sz="1800"/>
                    </a:p>
                  </a:txBody>
                  <a:tcPr marL="41872" marR="41872" marT="20936" marB="2093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800" u="none" strike="noStrike">
                          <a:solidFill>
                            <a:srgbClr val="663366"/>
                          </a:solidFill>
                          <a:hlinkClick r:id="rId5"/>
                        </a:rPr>
                        <a:t>RFC 1918</a:t>
                      </a:r>
                      <a:endParaRPr lang="en-US" sz="1800"/>
                    </a:p>
                  </a:txBody>
                  <a:tcPr marL="41872" marR="41872" marT="20936" marB="2093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291117">
                <a:tc>
                  <a:txBody>
                    <a:bodyPr/>
                    <a:lstStyle/>
                    <a:p>
                      <a:r>
                        <a:rPr lang="en-US" sz="1800"/>
                        <a:t>198.18.0.0/15</a:t>
                      </a:r>
                    </a:p>
                  </a:txBody>
                  <a:tcPr marL="41872" marR="41872" marT="20936" marB="2093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800"/>
                        <a:t>Network benchmark tests</a:t>
                      </a:r>
                    </a:p>
                  </a:txBody>
                  <a:tcPr marL="41872" marR="41872" marT="20936" marB="2093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800" u="none" strike="noStrike">
                          <a:solidFill>
                            <a:srgbClr val="663366"/>
                          </a:solidFill>
                          <a:hlinkClick r:id="rId9"/>
                        </a:rPr>
                        <a:t>RFC 2544</a:t>
                      </a:r>
                      <a:endParaRPr lang="en-US" sz="1800"/>
                    </a:p>
                  </a:txBody>
                  <a:tcPr marL="41872" marR="41872" marT="20936" marB="2093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415883">
                <a:tc>
                  <a:txBody>
                    <a:bodyPr/>
                    <a:lstStyle/>
                    <a:p>
                      <a:r>
                        <a:rPr lang="en-US" sz="1800"/>
                        <a:t>198.51.100.0/24</a:t>
                      </a:r>
                    </a:p>
                  </a:txBody>
                  <a:tcPr marL="41872" marR="41872" marT="20936" marB="2093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800"/>
                        <a:t>TEST-NET-2, documentation and examples</a:t>
                      </a:r>
                    </a:p>
                  </a:txBody>
                  <a:tcPr marL="41872" marR="41872" marT="20936" marB="2093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800" u="none" strike="noStrike">
                          <a:solidFill>
                            <a:srgbClr val="663366"/>
                          </a:solidFill>
                          <a:hlinkClick r:id="rId6"/>
                        </a:rPr>
                        <a:t>RFC 5737</a:t>
                      </a:r>
                      <a:endParaRPr lang="en-US" sz="1800"/>
                    </a:p>
                  </a:txBody>
                  <a:tcPr marL="41872" marR="41872" marT="20936" marB="2093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415883">
                <a:tc>
                  <a:txBody>
                    <a:bodyPr/>
                    <a:lstStyle/>
                    <a:p>
                      <a:r>
                        <a:rPr lang="en-US" sz="1800"/>
                        <a:t>203.0.113.0/24</a:t>
                      </a:r>
                    </a:p>
                  </a:txBody>
                  <a:tcPr marL="41872" marR="41872" marT="20936" marB="2093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800"/>
                        <a:t>TEST-NET-3, documentation and examples</a:t>
                      </a:r>
                    </a:p>
                  </a:txBody>
                  <a:tcPr marL="41872" marR="41872" marT="20936" marB="2093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800" u="none" strike="noStrike">
                          <a:solidFill>
                            <a:srgbClr val="663366"/>
                          </a:solidFill>
                          <a:hlinkClick r:id="rId6"/>
                        </a:rPr>
                        <a:t>RFC 5737</a:t>
                      </a:r>
                      <a:endParaRPr lang="en-US" sz="1800"/>
                    </a:p>
                  </a:txBody>
                  <a:tcPr marL="41872" marR="41872" marT="20936" marB="2093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291117">
                <a:tc>
                  <a:txBody>
                    <a:bodyPr/>
                    <a:lstStyle/>
                    <a:p>
                      <a:r>
                        <a:rPr lang="en-US" sz="1800"/>
                        <a:t>224.0.0.0/4</a:t>
                      </a:r>
                    </a:p>
                  </a:txBody>
                  <a:tcPr marL="41872" marR="41872" marT="20936" marB="2093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800" u="none" strike="noStrike">
                          <a:solidFill>
                            <a:srgbClr val="0B0080"/>
                          </a:solidFill>
                          <a:hlinkClick r:id="rId10" tooltip="IP multicast"/>
                        </a:rPr>
                        <a:t>IP multicast</a:t>
                      </a:r>
                      <a:r>
                        <a:rPr lang="en-US" sz="1800"/>
                        <a:t> (former Class D network)</a:t>
                      </a:r>
                    </a:p>
                  </a:txBody>
                  <a:tcPr marL="41872" marR="41872" marT="20936" marB="2093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800" u="none" strike="noStrike">
                          <a:solidFill>
                            <a:srgbClr val="663366"/>
                          </a:solidFill>
                          <a:hlinkClick r:id="rId11"/>
                        </a:rPr>
                        <a:t>RFC 5771</a:t>
                      </a:r>
                      <a:endParaRPr lang="en-US" sz="1800"/>
                    </a:p>
                  </a:txBody>
                  <a:tcPr marL="41872" marR="41872" marT="20936" marB="2093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166353">
                <a:tc>
                  <a:txBody>
                    <a:bodyPr/>
                    <a:lstStyle/>
                    <a:p>
                      <a:r>
                        <a:rPr lang="en-US" sz="1800" dirty="0"/>
                        <a:t>255.255.255.255</a:t>
                      </a:r>
                    </a:p>
                  </a:txBody>
                  <a:tcPr marL="41872" marR="41872" marT="20936" marB="2093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800"/>
                        <a:t>Broadcast</a:t>
                      </a:r>
                    </a:p>
                  </a:txBody>
                  <a:tcPr marL="41872" marR="41872" marT="20936" marB="2093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800" u="none" strike="noStrike" dirty="0">
                          <a:solidFill>
                            <a:srgbClr val="663366"/>
                          </a:solidFill>
                          <a:hlinkClick r:id="rId12"/>
                        </a:rPr>
                        <a:t>RFC 919</a:t>
                      </a:r>
                      <a:endParaRPr lang="en-US" sz="1800" dirty="0"/>
                    </a:p>
                  </a:txBody>
                  <a:tcPr marL="41872" marR="41872" marT="20936" marB="2093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bl>
          </a:graphicData>
        </a:graphic>
      </p:graphicFrame>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dirty="0" smtClean="0"/>
              <a:t>Private IP addresses</a:t>
            </a:r>
            <a:endParaRPr lang="en-US"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22530" name="AutoShape 2" descr="Результат пошуку зображень за запитом &quot;private address range&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2534" name="AutoShape 6" descr="Результат пошуку зображень за запитом &quot;private address range&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2536" name="Picture 8" descr="http://blog.adiglobal.us/wp-content/uploads/2013/10/Post-19-Private-IP-addresses-and-subnets-22513.jpg"/>
          <p:cNvPicPr>
            <a:picLocks noChangeAspect="1" noChangeArrowheads="1"/>
          </p:cNvPicPr>
          <p:nvPr/>
        </p:nvPicPr>
        <p:blipFill>
          <a:blip r:embed="rId3" cstate="print"/>
          <a:srcRect/>
          <a:stretch>
            <a:fillRect/>
          </a:stretch>
        </p:blipFill>
        <p:spPr bwMode="auto">
          <a:xfrm>
            <a:off x="696911" y="2103437"/>
            <a:ext cx="8398935" cy="3352800"/>
          </a:xfrm>
          <a:prstGeom prst="rect">
            <a:avLst/>
          </a:prstGeom>
          <a:noFill/>
        </p:spPr>
      </p:pic>
      <p:sp>
        <p:nvSpPr>
          <p:cNvPr id="11" name="Rectangle 10"/>
          <p:cNvSpPr/>
          <p:nvPr/>
        </p:nvSpPr>
        <p:spPr>
          <a:xfrm>
            <a:off x="544512" y="5761037"/>
            <a:ext cx="8686800" cy="1323439"/>
          </a:xfrm>
          <a:prstGeom prst="rect">
            <a:avLst/>
          </a:prstGeom>
        </p:spPr>
        <p:txBody>
          <a:bodyPr wrap="square">
            <a:spAutoFit/>
          </a:bodyPr>
          <a:lstStyle/>
          <a:p>
            <a:r>
              <a:rPr lang="en-US" sz="2000" dirty="0" smtClean="0"/>
              <a:t>Most LAN networks use the “Class C” private IP address range. So in a typical network in a home or business the local IP addresses will start with 192.168. In a Class C network the first three groups of the IPV4 address must match exactly for the devices to be able to communicate. </a:t>
            </a:r>
            <a:endParaRPr lang="en-US" sz="2000"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dirty="0" smtClean="0"/>
              <a:t>NAT Traversal</a:t>
            </a:r>
            <a:endParaRPr lang="en-US"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26625" name="Rectangle 1"/>
          <p:cNvSpPr>
            <a:spLocks noChangeArrowheads="1"/>
          </p:cNvSpPr>
          <p:nvPr/>
        </p:nvSpPr>
        <p:spPr bwMode="auto">
          <a:xfrm>
            <a:off x="0" y="0"/>
            <a:ext cx="10080625" cy="0"/>
          </a:xfrm>
          <a:prstGeom prst="rect">
            <a:avLst/>
          </a:prstGeom>
          <a:solidFill>
            <a:srgbClr val="FFFFFF"/>
          </a:solidFill>
          <a:ln w="9525">
            <a:noFill/>
            <a:miter lim="800000"/>
            <a:headEnd/>
            <a:tailEnd/>
          </a:ln>
          <a:effectLst/>
        </p:spPr>
        <p:txBody>
          <a:bodyPr vert="horz" wrap="none" lIns="91440" tIns="31740" rIns="91440" bIns="1587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rgbClr val="252525"/>
                </a:solidFill>
                <a:effectLst/>
                <a:latin typeface="Arial" charset="0"/>
                <a:cs typeface="Arial" charset="0"/>
              </a:rPr>
              <a:t>Version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pic>
        <p:nvPicPr>
          <p:cNvPr id="47107" name="Picture 3" descr="http://www.cisco.com/c/dam/en_us/about/ac123/ac147/images/ipj/ipj_7-3/anatomy_figure_3.gif"/>
          <p:cNvPicPr>
            <a:picLocks noChangeAspect="1" noChangeArrowheads="1"/>
          </p:cNvPicPr>
          <p:nvPr/>
        </p:nvPicPr>
        <p:blipFill>
          <a:blip r:embed="rId3" cstate="print"/>
          <a:srcRect/>
          <a:stretch>
            <a:fillRect/>
          </a:stretch>
        </p:blipFill>
        <p:spPr bwMode="auto">
          <a:xfrm>
            <a:off x="392112" y="2255837"/>
            <a:ext cx="9444387" cy="3581400"/>
          </a:xfrm>
          <a:prstGeom prst="rect">
            <a:avLst/>
          </a:prstGeom>
          <a:noFill/>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Inspir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../../../../../usr/lib/libreoffice/share/template/common/layout/Inspiration.otp</Template>
  <TotalTime>19419</TotalTime>
  <Words>753</Words>
  <Application>Microsoft Office PowerPoint</Application>
  <PresentationFormat>Custom</PresentationFormat>
  <Paragraphs>220</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Inspiration</vt:lpstr>
      <vt:lpstr>Net Drivers p.1 Introduction to TCP/IP</vt:lpstr>
      <vt:lpstr>IP Packet Structure</vt:lpstr>
      <vt:lpstr>Slide 3</vt:lpstr>
      <vt:lpstr>Slide 4</vt:lpstr>
      <vt:lpstr>TCP/IP header</vt:lpstr>
      <vt:lpstr>IPv4 address</vt:lpstr>
      <vt:lpstr>Slide 7</vt:lpstr>
      <vt:lpstr>Private IP addresses</vt:lpstr>
      <vt:lpstr>NAT Traversal</vt:lpstr>
      <vt:lpstr>Dynamic Host Configuration Protocol</vt:lpstr>
      <vt:lpstr>NATP Traversal</vt:lpstr>
      <vt:lpstr>Ethernet Frame</vt:lpstr>
      <vt:lpstr>Address Resolution Protocol</vt:lpstr>
      <vt:lpstr>Linux Route Examples</vt:lpstr>
      <vt:lpstr>Linux Route Examples</vt:lpstr>
      <vt:lpstr>Linux Route Examples</vt:lpstr>
      <vt:lpstr>Linux Route Examples</vt:lpstr>
      <vt:lpstr>Linux Route Examples</vt:lpstr>
      <vt:lpstr>Linux Route Examples</vt:lpstr>
      <vt:lpstr>ICMP Protocol (Ping)</vt:lpstr>
      <vt:lpstr>Further Reading</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Inspiration</dc:title>
  <dc:creator>Oleksandr Shevchenko</dc:creator>
  <cp:lastModifiedBy>Oleksandr Shevchenko</cp:lastModifiedBy>
  <cp:revision>803</cp:revision>
  <dcterms:created xsi:type="dcterms:W3CDTF">2015-11-08T19:23:48Z</dcterms:created>
  <dcterms:modified xsi:type="dcterms:W3CDTF">2017-01-17T17:17:47Z</dcterms:modified>
</cp:coreProperties>
</file>