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84" r:id="rId3"/>
    <p:sldId id="339" r:id="rId4"/>
    <p:sldId id="340" r:id="rId5"/>
    <p:sldId id="341" r:id="rId6"/>
    <p:sldId id="344" r:id="rId7"/>
    <p:sldId id="342" r:id="rId8"/>
    <p:sldId id="343" r:id="rId9"/>
    <p:sldId id="362" r:id="rId10"/>
    <p:sldId id="345" r:id="rId11"/>
    <p:sldId id="346" r:id="rId12"/>
    <p:sldId id="347" r:id="rId13"/>
    <p:sldId id="348" r:id="rId14"/>
    <p:sldId id="319" r:id="rId15"/>
    <p:sldId id="349" r:id="rId16"/>
    <p:sldId id="350" r:id="rId17"/>
    <p:sldId id="320" r:id="rId18"/>
    <p:sldId id="351" r:id="rId19"/>
    <p:sldId id="352" r:id="rId20"/>
    <p:sldId id="353" r:id="rId21"/>
    <p:sldId id="354" r:id="rId22"/>
    <p:sldId id="355" r:id="rId23"/>
    <p:sldId id="363" r:id="rId24"/>
    <p:sldId id="356" r:id="rId25"/>
    <p:sldId id="357" r:id="rId26"/>
    <p:sldId id="358" r:id="rId27"/>
    <p:sldId id="360" r:id="rId28"/>
    <p:sldId id="359" r:id="rId29"/>
    <p:sldId id="361" r:id="rId30"/>
    <p:sldId id="306" r:id="rId31"/>
    <p:sldId id="282" r:id="rId32"/>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72" autoAdjust="0"/>
    <p:restoredTop sz="94660"/>
  </p:normalViewPr>
  <p:slideViewPr>
    <p:cSldViewPr>
      <p:cViewPr varScale="1">
        <p:scale>
          <a:sx n="78" d="100"/>
          <a:sy n="78" d="100"/>
        </p:scale>
        <p:origin x="-1512" y="-96"/>
      </p:cViewPr>
      <p:guideLst>
        <p:guide orient="horz" pos="2381"/>
        <p:guide pos="3175"/>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Droid Sans Fallback" pitchFamily="2"/>
              <a:cs typeface="Lohit Hindi"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Arial" pitchFamily="18"/>
              <a:ea typeface="Droid Sans Fallback" pitchFamily="2"/>
              <a:cs typeface="Lohit Hindi"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Droid Sans Fallback" pitchFamily="2"/>
              <a:cs typeface="Lohit Hindi"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rtl="0" hangingPunct="0">
              <a:lnSpc>
                <a:spcPct val="100000"/>
              </a:lnSpc>
              <a:spcBef>
                <a:spcPts val="0"/>
              </a:spcBef>
              <a:spcAft>
                <a:spcPts val="0"/>
              </a:spcAft>
              <a:buNone/>
              <a:tabLst/>
              <a:defRPr sz="1400"/>
            </a:pPr>
            <a:fld id="{2917B1C3-B0A8-40D2-A197-B50819C4DECC}" type="slidenum">
              <a:rPr/>
              <a:pPr marL="0" marR="0" lvl="0" indent="0" algn="r" rtl="0" hangingPunct="0">
                <a:lnSpc>
                  <a:spcPct val="100000"/>
                </a:lnSpc>
                <a:spcBef>
                  <a:spcPts val="0"/>
                </a:spcBef>
                <a:spcAft>
                  <a:spcPts val="0"/>
                </a:spcAft>
                <a:buNone/>
                <a:tabLst/>
                <a:defRPr sz="1400"/>
              </a:pPr>
              <a:t>‹#›</a:t>
            </a:fld>
            <a:endParaRPr lang="en-US" sz="1400" b="0" i="0" u="none" strike="noStrike" kern="1200">
              <a:ln>
                <a:noFill/>
              </a:ln>
              <a:latin typeface="Arial" pitchFamily="18"/>
              <a:ea typeface="Droid Sans Fallback" pitchFamily="2"/>
              <a:cs typeface="Lohit Hindi" pitchFamily="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0" y="812520"/>
            <a:ext cx="360" cy="360"/>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lstStyle>
            <a:lvl1pPr lvl="0"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lstStyle>
            <a:lvl1pPr lvl="0" algn="r"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lstStyle>
            <a:lvl1pPr lvl="0"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lstStyle>
            <a:lvl1pPr lvl="0" algn="r" rtl="0" hangingPunct="0">
              <a:buNone/>
              <a:tabLst/>
              <a:defRPr lang="en-US" sz="1400" kern="1200">
                <a:latin typeface="Times New Roman" pitchFamily="18"/>
                <a:ea typeface="DejaVu Sans" pitchFamily="2"/>
                <a:cs typeface="DejaVu Sans" pitchFamily="2"/>
              </a:defRPr>
            </a:lvl1pPr>
          </a:lstStyle>
          <a:p>
            <a:pPr lvl="0"/>
            <a:fld id="{07FC958E-9343-4085-92DD-7718DD3794EB}" type="slidenum">
              <a:rPr/>
              <a:pPr lvl="0"/>
              <a:t>‹#›</a:t>
            </a:fld>
            <a:endParaRPr lang="en-US"/>
          </a:p>
        </p:txBody>
      </p:sp>
    </p:spTree>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5DC226F-716A-49BF-B3F0-3F9DA8BD37FD}" type="slidenum">
              <a:rPr/>
              <a:pPr lvl="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2DEA7E9-6661-40BD-93F9-8CDB152419A2}" type="slidenum">
              <a:rPr/>
              <a:pPr lvl="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38988" y="647700"/>
            <a:ext cx="2235200" cy="5832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31800" y="647700"/>
            <a:ext cx="6554788" cy="5832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B137A8C-D596-48F8-B364-45AECBA2A609}" type="slidenum">
              <a:rPr/>
              <a:pPr lvl="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53958D9-14A1-4F63-B23D-9BC0202E5599}" type="slidenum">
              <a:rPr/>
              <a:pPr lvl="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E58273B-B039-447C-8C07-E1C2CA50F4AA}" type="slidenum">
              <a:rPr/>
              <a:pPr lvl="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2095500"/>
            <a:ext cx="43592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14913" y="2095500"/>
            <a:ext cx="43592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6A0541D-8B5E-4EB9-9756-DC93571A4254}" type="slidenum">
              <a:rPr/>
              <a:pPr lvl="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1352E5E1-A20A-4E9F-807F-374811652A3B}" type="slidenum">
              <a:rPr/>
              <a:pPr lvl="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6FCD41CD-ABFF-4A9C-8B4E-DAF1D25002B2}" type="slidenum">
              <a:rPr/>
              <a:pPr lvl="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5EC48100-E31B-4030-ADE1-D2CDEA7A264A}" type="slidenum">
              <a:rPr/>
              <a:pPr lvl="0"/>
              <a:t>‹#›</a:t>
            </a:fld>
            <a:endParaRPr lang="en-US"/>
          </a:p>
        </p:txBody>
      </p:sp>
    </p:spTree>
  </p:cSld>
  <p:clrMapOvr>
    <a:masterClrMapping/>
  </p:clrMapOvr>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7AFE894B-4898-4290-A7B5-AF9C41D1830D}" type="slidenum">
              <a:rPr/>
              <a:pPr lvl="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5840A4C2-3D83-488E-BBEE-EC6CD367D314}" type="slidenum">
              <a:rPr/>
              <a:pPr lvl="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3" cstate="print">
            <a:alphaModFix/>
            <a:lum/>
          </a:blip>
          <a:srcRect/>
          <a:stretch>
            <a:fillRect/>
          </a:stretch>
        </p:blipFill>
        <p:spPr>
          <a:xfrm>
            <a:off x="360" y="360"/>
            <a:ext cx="10079640" cy="7559640"/>
          </a:xfrm>
          <a:prstGeom prst="rect">
            <a:avLst/>
          </a:prstGeom>
          <a:noFill/>
          <a:ln>
            <a:noFill/>
          </a:ln>
        </p:spPr>
      </p:pic>
      <p:sp>
        <p:nvSpPr>
          <p:cNvPr id="3" name="Title Placeholder 2"/>
          <p:cNvSpPr txBox="1">
            <a:spLocks noGrp="1"/>
          </p:cNvSpPr>
          <p:nvPr>
            <p:ph type="title"/>
          </p:nvPr>
        </p:nvSpPr>
        <p:spPr>
          <a:xfrm>
            <a:off x="432000" y="648000"/>
            <a:ext cx="7056000" cy="64800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CLIQUE PARA EDITAR O FORMATO DO TEXTO DO TÍTULO</a:t>
            </a:r>
          </a:p>
        </p:txBody>
      </p:sp>
      <p:sp>
        <p:nvSpPr>
          <p:cNvPr id="4" name="Text Placeholder 3"/>
          <p:cNvSpPr txBox="1">
            <a:spLocks noGrp="1"/>
          </p:cNvSpPr>
          <p:nvPr>
            <p:ph type="body" idx="1"/>
          </p:nvPr>
        </p:nvSpPr>
        <p:spPr>
          <a:xfrm>
            <a:off x="503999" y="2095199"/>
            <a:ext cx="8870040" cy="438480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en-US" sz="2600" b="0" i="0" u="none" strike="noStrike" kern="1200">
                <a:ln>
                  <a:noFill/>
                </a:ln>
                <a:latin typeface="Liberation Sans" pitchFamily="34"/>
                <a:ea typeface="Droid Sans Fallback" pitchFamily="2"/>
                <a:cs typeface="Lohit Hindi" pitchFamily="2"/>
              </a:defRPr>
            </a:defPPr>
            <a:lvl1pPr marL="432000" lvl="0" indent="-324000">
              <a:spcBef>
                <a:spcPts val="0"/>
              </a:spcBef>
              <a:spcAft>
                <a:spcPts val="1417"/>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1pPr>
            <a:lvl2pPr marL="864000" lvl="1" indent="-324000">
              <a:spcBef>
                <a:spcPts val="0"/>
              </a:spcBef>
              <a:spcAft>
                <a:spcPts val="1134"/>
              </a:spcAft>
              <a:buSzPct val="75000"/>
              <a:buFont typeface="StarSymbol"/>
              <a:buChar char="–"/>
              <a:defRPr lang="en-US" sz="2600" b="0" i="0" u="none" strike="noStrike" kern="1200">
                <a:ln>
                  <a:noFill/>
                </a:ln>
                <a:latin typeface="Liberation Sans" pitchFamily="34"/>
                <a:ea typeface="Droid Sans Fallback" pitchFamily="2"/>
                <a:cs typeface="Lohit Hindi" pitchFamily="2"/>
              </a:defRPr>
            </a:lvl2pPr>
            <a:lvl3pPr marL="1295999" lvl="2" indent="-288000">
              <a:spcBef>
                <a:spcPts val="0"/>
              </a:spcBef>
              <a:spcAft>
                <a:spcPts val="850"/>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3pPr>
            <a:lvl4pPr marL="1728000" lvl="3" indent="-216000">
              <a:spcBef>
                <a:spcPts val="0"/>
              </a:spcBef>
              <a:spcAft>
                <a:spcPts val="567"/>
              </a:spcAft>
              <a:buSzPct val="75000"/>
              <a:buFont typeface="StarSymbol"/>
              <a:buChar char="–"/>
              <a:defRPr lang="en-US" sz="2600" b="0" i="0" u="none" strike="noStrike" kern="1200">
                <a:ln>
                  <a:noFill/>
                </a:ln>
                <a:latin typeface="Liberation Sans" pitchFamily="34"/>
                <a:ea typeface="Droid Sans Fallback" pitchFamily="2"/>
                <a:cs typeface="Lohit Hindi" pitchFamily="2"/>
              </a:defRPr>
            </a:lvl4pPr>
            <a:lvl5pPr marL="2160000" lvl="4"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5pPr>
            <a:lvl6pPr marL="2592000" lvl="5"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6pPr>
            <a:lvl7pPr marL="3024000" lvl="6"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34"/>
                <a:ea typeface="Droid Sans Fallback"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34"/>
                <a:ea typeface="Droid Sans Fallback" pitchFamily="2"/>
                <a:cs typeface="Lohit Hindi" pitchFamily="2"/>
              </a:defRPr>
            </a:lvl9pPr>
          </a:lstStyle>
          <a:p>
            <a:pPr lvl="0"/>
            <a:r>
              <a:rPr lang="en-US"/>
              <a:t>Clique para editar o formato do texto da estrutura de tópicos</a:t>
            </a:r>
          </a:p>
          <a:p>
            <a:pPr lvl="1"/>
            <a:r>
              <a:rPr lang="en-US"/>
              <a:t>2.º Nível da estrutura de tópicos</a:t>
            </a:r>
          </a:p>
          <a:p>
            <a:pPr lvl="2"/>
            <a:r>
              <a:rPr lang="en-US"/>
              <a:t>3.º Nível da estrutura de tópicos</a:t>
            </a:r>
          </a:p>
          <a:p>
            <a:pPr lvl="3"/>
            <a:r>
              <a:rPr lang="en-US"/>
              <a:t>4.º Nível da estrutura de tópicos</a:t>
            </a:r>
          </a:p>
          <a:p>
            <a:pPr lvl="4"/>
            <a:r>
              <a:rPr lang="en-US"/>
              <a:t>5.º Nível da estrutura de tópicos</a:t>
            </a:r>
          </a:p>
          <a:p>
            <a:pPr lvl="5"/>
            <a:r>
              <a:rPr lang="en-US"/>
              <a:t>6.º Nível da estrutura de tópicos</a:t>
            </a:r>
          </a:p>
          <a:p>
            <a:pPr lvl="6"/>
            <a:r>
              <a:rPr lang="en-US"/>
              <a:t>7.º Nível da estrutura de tópicos</a:t>
            </a:r>
          </a:p>
        </p:txBody>
      </p:sp>
      <p:sp>
        <p:nvSpPr>
          <p:cNvPr id="5" name="Date Placeholder 4"/>
          <p:cNvSpPr txBox="1">
            <a:spLocks noGrp="1"/>
          </p:cNvSpPr>
          <p:nvPr>
            <p:ph type="dt" sz="half" idx="2"/>
          </p:nvPr>
        </p:nvSpPr>
        <p:spPr>
          <a:xfrm>
            <a:off x="503999" y="6552000"/>
            <a:ext cx="2348280" cy="521280"/>
          </a:xfrm>
          <a:prstGeom prst="rect">
            <a:avLst/>
          </a:prstGeom>
          <a:noFill/>
          <a:ln>
            <a:noFill/>
          </a:ln>
        </p:spPr>
        <p:txBody>
          <a:bodyPr lIns="0" tIns="0" rIns="0" bIns="0" anchorCtr="0"/>
          <a:lstStyle>
            <a:lvl1pPr lvl="0"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3"/>
          </p:nvPr>
        </p:nvSpPr>
        <p:spPr>
          <a:xfrm>
            <a:off x="3447360" y="6552000"/>
            <a:ext cx="3195000" cy="521280"/>
          </a:xfrm>
          <a:prstGeom prst="rect">
            <a:avLst/>
          </a:prstGeom>
          <a:noFill/>
          <a:ln>
            <a:noFill/>
          </a:ln>
        </p:spPr>
        <p:txBody>
          <a:bodyPr lIns="0" tIns="0" rIns="0" bIns="0" anchorCtr="0"/>
          <a:lstStyle>
            <a:lvl1pPr lvl="0" algn="ctr"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4"/>
          </p:nvPr>
        </p:nvSpPr>
        <p:spPr>
          <a:xfrm>
            <a:off x="7227360" y="6534720"/>
            <a:ext cx="2348280" cy="521280"/>
          </a:xfrm>
          <a:prstGeom prst="rect">
            <a:avLst/>
          </a:prstGeom>
          <a:noFill/>
          <a:ln>
            <a:noFill/>
          </a:ln>
        </p:spPr>
        <p:txBody>
          <a:bodyPr lIns="0" tIns="0" rIns="0" bIns="0" anchorCtr="0"/>
          <a:lstStyle>
            <a:lvl1pPr lvl="0" algn="r" rtl="0" hangingPunct="0">
              <a:buNone/>
              <a:tabLst/>
              <a:defRPr lang="en-US" sz="1400" kern="1200">
                <a:latin typeface="Times New Roman" pitchFamily="18"/>
                <a:ea typeface="DejaVu Sans" pitchFamily="2"/>
                <a:cs typeface="DejaVu Sans" pitchFamily="2"/>
              </a:defRPr>
            </a:lvl1pPr>
          </a:lstStyle>
          <a:p>
            <a:pPr lvl="0"/>
            <a:fld id="{559E1BDC-50A5-4355-948F-6A7DDD0FB524}" type="slidenum">
              <a:rPr/>
              <a:pPr lvl="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lvl="0" algn="l" rtl="0" hangingPunct="0">
        <a:buNone/>
        <a:tabLst/>
        <a:defRPr lang="en-US" sz="3600" b="0" i="0" u="none" strike="noStrike" kern="1200">
          <a:ln>
            <a:noFill/>
          </a:ln>
          <a:solidFill>
            <a:srgbClr val="333333"/>
          </a:solidFill>
          <a:latin typeface="Liberation Sans" pitchFamily="34"/>
          <a:ea typeface="Droid Sans Fallback" pitchFamily="2"/>
          <a:cs typeface="Lohit Hindi" pitchFamily="2"/>
        </a:defRPr>
      </a:lvl1pPr>
    </p:titleStyle>
    <p:bodyStyle>
      <a:lvl1pPr lvl="0" rtl="0" hangingPunct="0">
        <a:buSzPct val="45000"/>
        <a:buFont typeface="StarSymbol"/>
        <a:buChar char="●"/>
        <a:tabLst/>
        <a:defRPr lang="en-US"/>
      </a:lvl1pPr>
      <a:lvl2pPr lvl="1" rtl="0" hangingPunct="0">
        <a:buSzPct val="75000"/>
        <a:buFont typeface="StarSymbol"/>
        <a:buChar char="–"/>
        <a:tabLst/>
        <a:defRPr lang="en-US"/>
      </a:lvl2pPr>
      <a:lvl3pPr lvl="2" rtl="0" hangingPunct="0">
        <a:buSzPct val="45000"/>
        <a:buFont typeface="StarSymbol"/>
        <a:buChar char="●"/>
        <a:tabLst/>
        <a:defRPr lang="en-US"/>
      </a:lvl3pPr>
      <a:lvl4pPr lvl="3" rtl="0" hangingPunct="0">
        <a:buSzPct val="75000"/>
        <a:buFont typeface="StarSymbol"/>
        <a:buChar char="–"/>
        <a:tabLst/>
        <a:defRPr lang="en-US"/>
      </a:lvl4pPr>
      <a:lvl5pPr lvl="4" rtl="0" hangingPunct="0">
        <a:buSzPct val="45000"/>
        <a:buFont typeface="StarSymbol"/>
        <a:buChar char="●"/>
        <a:tabLst/>
        <a:defRPr lang="en-US"/>
      </a:lvl5pPr>
      <a:lvl6pPr lvl="5" rtl="0" hangingPunct="0">
        <a:buSzPct val="45000"/>
        <a:buFont typeface="StarSymbol"/>
        <a:buChar char="●"/>
        <a:tabLst/>
        <a:defRPr lang="en-US"/>
      </a:lvl6pPr>
      <a:lvl7pPr lvl="6" rtl="0" hangingPunct="0">
        <a:buSzPct val="45000"/>
        <a:buFont typeface="StarSymbol"/>
        <a:buChar char="●"/>
        <a:tabLst/>
        <a:defRPr lang="en-US"/>
      </a:lvl7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www.rdrop.com/users/paulmck/rclock/intro/rclock_intro.html"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dirty="0" smtClean="0"/>
              <a:t>Concurrency and race conditions p.2</a:t>
            </a:r>
            <a:endParaRPr lang="en-US"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849312" y="1874837"/>
            <a:ext cx="8458200" cy="5100584"/>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r>
              <a:rPr lang="en-US" sz="3200" dirty="0" smtClean="0"/>
              <a:t>Spinlocks</a:t>
            </a:r>
          </a:p>
          <a:p>
            <a:pPr fontAlgn="base"/>
            <a:r>
              <a:rPr lang="en-US" sz="3200" dirty="0" smtClean="0"/>
              <a:t>Reader/Writer spinlocks</a:t>
            </a:r>
          </a:p>
          <a:p>
            <a:pPr fontAlgn="base"/>
            <a:r>
              <a:rPr lang="en-US" sz="3200" dirty="0" smtClean="0"/>
              <a:t>Alternatives to locking</a:t>
            </a:r>
          </a:p>
          <a:p>
            <a:pPr fontAlgn="base"/>
            <a:r>
              <a:rPr lang="en-US" sz="3200" dirty="0" smtClean="0"/>
              <a:t>Atomic variables</a:t>
            </a:r>
          </a:p>
          <a:p>
            <a:pPr fontAlgn="base"/>
            <a:r>
              <a:rPr lang="en-US" sz="3200" dirty="0" smtClean="0"/>
              <a:t>Atomic Bit Operations</a:t>
            </a:r>
          </a:p>
          <a:p>
            <a:pPr fontAlgn="base"/>
            <a:r>
              <a:rPr lang="en-US" sz="3200" dirty="0" smtClean="0"/>
              <a:t>Sequential Locks</a:t>
            </a:r>
          </a:p>
          <a:p>
            <a:pPr fontAlgn="base"/>
            <a:r>
              <a:rPr lang="en-US" sz="3200" dirty="0" smtClean="0"/>
              <a:t>Read-Copy-Update</a:t>
            </a:r>
          </a:p>
          <a:p>
            <a:pPr fontAlgn="base"/>
            <a:endParaRPr lang="en-US" sz="3200" dirty="0" smtClean="0"/>
          </a:p>
          <a:p>
            <a:pPr fontAlgn="base"/>
            <a:endParaRPr lang="en-US" sz="3200" dirty="0" smtClean="0"/>
          </a:p>
          <a:p>
            <a:pPr fontAlgn="base"/>
            <a:endParaRPr lang="en-US" sz="3200"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Spinlocks</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544512" y="1646237"/>
            <a:ext cx="8458200" cy="5382392"/>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a:buNone/>
              <a:defRPr/>
            </a:pPr>
            <a:r>
              <a:rPr lang="en-US" sz="3200" dirty="0" smtClean="0">
                <a:solidFill>
                  <a:srgbClr val="FF0000"/>
                </a:solidFill>
              </a:rPr>
              <a:t>Now a question:</a:t>
            </a:r>
          </a:p>
          <a:p>
            <a:pPr>
              <a:buNone/>
              <a:defRPr/>
            </a:pPr>
            <a:r>
              <a:rPr lang="en-US" sz="3200" dirty="0" smtClean="0"/>
              <a:t>Why do we need to acquire a spinlock in the interrupt if we </a:t>
            </a:r>
            <a:r>
              <a:rPr lang="en-US" sz="3200" b="1" dirty="0" smtClean="0"/>
              <a:t>always disable interrupts </a:t>
            </a:r>
            <a:r>
              <a:rPr lang="en-US" sz="3200" dirty="0" smtClean="0"/>
              <a:t>while acquiring the spinlock in the thread?</a:t>
            </a:r>
          </a:p>
          <a:p>
            <a:pPr>
              <a:buNone/>
              <a:defRPr/>
            </a:pPr>
            <a:endParaRPr lang="en-US" sz="3200" dirty="0" smtClean="0"/>
          </a:p>
          <a:p>
            <a:pPr algn="ctr">
              <a:buNone/>
              <a:defRPr/>
            </a:pPr>
            <a:r>
              <a:rPr lang="en-US" sz="3200" dirty="0" smtClean="0">
                <a:solidFill>
                  <a:srgbClr val="00B050"/>
                </a:solidFill>
              </a:rPr>
              <a:t>Answer:</a:t>
            </a:r>
          </a:p>
          <a:p>
            <a:pPr>
              <a:buNone/>
              <a:defRPr/>
            </a:pPr>
            <a:r>
              <a:rPr lang="en-US" sz="3200" dirty="0" smtClean="0"/>
              <a:t>No need on single-core CPU.</a:t>
            </a:r>
          </a:p>
          <a:p>
            <a:pPr>
              <a:buNone/>
              <a:defRPr/>
            </a:pPr>
            <a:r>
              <a:rPr lang="en-US" sz="3200" dirty="0" smtClean="0"/>
              <a:t>On multiprocessor system interrupt could run on different CPU. “</a:t>
            </a:r>
            <a:r>
              <a:rPr lang="en-US" sz="3200" b="1" dirty="0" err="1" smtClean="0"/>
              <a:t>spin_lock_irqsave</a:t>
            </a:r>
            <a:r>
              <a:rPr lang="en-US" sz="3200" dirty="0" smtClean="0"/>
              <a:t>” only disables interrupts on local CPU.</a:t>
            </a:r>
          </a:p>
          <a:p>
            <a:pPr>
              <a:buNone/>
              <a:defRPr/>
            </a:pPr>
            <a:endParaRPr lang="en-US"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Spinlock Functions</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544512" y="1646237"/>
            <a:ext cx="8458200" cy="3096510"/>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sz="3200" dirty="0" smtClean="0"/>
              <a:t>#include/</a:t>
            </a:r>
            <a:r>
              <a:rPr lang="en-US" sz="3200" dirty="0" err="1" smtClean="0"/>
              <a:t>linux</a:t>
            </a:r>
            <a:r>
              <a:rPr lang="en-US" sz="3200" dirty="0" smtClean="0"/>
              <a:t>/</a:t>
            </a:r>
            <a:r>
              <a:rPr lang="en-US" sz="3200" dirty="0" err="1" smtClean="0"/>
              <a:t>spinlock.h</a:t>
            </a:r>
            <a:endParaRPr lang="en-US" sz="3200" dirty="0" smtClean="0"/>
          </a:p>
          <a:p>
            <a:pPr>
              <a:buNone/>
              <a:defRPr/>
            </a:pPr>
            <a:r>
              <a:rPr lang="en-US" sz="3200" dirty="0" smtClean="0"/>
              <a:t>void </a:t>
            </a:r>
            <a:r>
              <a:rPr lang="en-US" sz="3200" b="1" dirty="0" err="1" smtClean="0"/>
              <a:t>spin_lock</a:t>
            </a:r>
            <a:r>
              <a:rPr lang="en-US" sz="3200" dirty="0" smtClean="0"/>
              <a:t>(</a:t>
            </a:r>
            <a:r>
              <a:rPr lang="en-US" sz="3200" dirty="0" err="1" smtClean="0"/>
              <a:t>spinlock_t</a:t>
            </a:r>
            <a:r>
              <a:rPr lang="en-US" sz="3200" dirty="0" smtClean="0"/>
              <a:t> *lock);</a:t>
            </a:r>
          </a:p>
          <a:p>
            <a:pPr>
              <a:buNone/>
              <a:defRPr/>
            </a:pPr>
            <a:r>
              <a:rPr lang="en-US" sz="2400" dirty="0" smtClean="0"/>
              <a:t>grab the lock. Use it if you are sure that respective spinlock is not used in interrupts. </a:t>
            </a:r>
          </a:p>
          <a:p>
            <a:pPr>
              <a:buNone/>
              <a:defRPr/>
            </a:pPr>
            <a:endParaRPr lang="en-US" sz="2400" dirty="0" smtClean="0"/>
          </a:p>
          <a:p>
            <a:pPr>
              <a:buNone/>
              <a:defRPr/>
            </a:pPr>
            <a:r>
              <a:rPr lang="en-US" sz="3200" dirty="0" smtClean="0"/>
              <a:t>void </a:t>
            </a:r>
            <a:r>
              <a:rPr lang="en-US" sz="3200" b="1" dirty="0" err="1" smtClean="0"/>
              <a:t>spin_unlock</a:t>
            </a:r>
            <a:r>
              <a:rPr lang="en-US" sz="3200" dirty="0" smtClean="0"/>
              <a:t>(</a:t>
            </a:r>
            <a:r>
              <a:rPr lang="en-US" sz="3200" dirty="0" err="1" smtClean="0"/>
              <a:t>spinlock_t</a:t>
            </a:r>
            <a:r>
              <a:rPr lang="en-US" sz="3200" dirty="0" smtClean="0"/>
              <a:t> *lock);</a:t>
            </a:r>
          </a:p>
          <a:p>
            <a:pPr>
              <a:buNone/>
              <a:defRPr/>
            </a:pPr>
            <a:r>
              <a:rPr lang="en-US" sz="2400" dirty="0" smtClean="0"/>
              <a:t>does the reverse.</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Spinlock Functions</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544512" y="1646237"/>
            <a:ext cx="8458200" cy="5100007"/>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sz="3200" dirty="0" smtClean="0"/>
              <a:t>void </a:t>
            </a:r>
            <a:r>
              <a:rPr lang="en-US" sz="3200" b="1" dirty="0" err="1" smtClean="0"/>
              <a:t>spin_lock_irq</a:t>
            </a:r>
            <a:r>
              <a:rPr lang="en-US" sz="3200" dirty="0" smtClean="0"/>
              <a:t>(</a:t>
            </a:r>
            <a:r>
              <a:rPr lang="en-US" sz="3200" dirty="0" err="1" smtClean="0"/>
              <a:t>spinlock_t</a:t>
            </a:r>
            <a:r>
              <a:rPr lang="en-US" sz="3200" dirty="0" smtClean="0"/>
              <a:t> *lock);</a:t>
            </a:r>
          </a:p>
          <a:p>
            <a:pPr>
              <a:buNone/>
              <a:defRPr/>
            </a:pPr>
            <a:r>
              <a:rPr lang="en-US" sz="2400" dirty="0" smtClean="0"/>
              <a:t>disable interrupts on that </a:t>
            </a:r>
            <a:r>
              <a:rPr lang="en-US" sz="2400" dirty="0" err="1" smtClean="0"/>
              <a:t>cpu</a:t>
            </a:r>
            <a:r>
              <a:rPr lang="en-US" sz="2400" dirty="0" smtClean="0"/>
              <a:t>, then grab the lock. </a:t>
            </a:r>
            <a:r>
              <a:rPr lang="en-US" sz="2400" b="1" dirty="0" err="1" smtClean="0"/>
              <a:t>spin_unlock_irq</a:t>
            </a:r>
            <a:r>
              <a:rPr lang="en-US" sz="2400" dirty="0" smtClean="0"/>
              <a:t>() does the reverse. </a:t>
            </a:r>
            <a:r>
              <a:rPr lang="en-US" sz="2400" dirty="0" smtClean="0">
                <a:solidFill>
                  <a:srgbClr val="FF0000"/>
                </a:solidFill>
              </a:rPr>
              <a:t>This works perfectly for UP as well: the spin lock vanishes, and this macro simply becomes </a:t>
            </a:r>
            <a:r>
              <a:rPr lang="en-US" sz="2400" b="1" dirty="0" err="1" smtClean="0">
                <a:solidFill>
                  <a:srgbClr val="FF0000"/>
                </a:solidFill>
              </a:rPr>
              <a:t>local_irq_disable</a:t>
            </a:r>
            <a:r>
              <a:rPr lang="en-US" sz="2400" dirty="0" smtClean="0">
                <a:solidFill>
                  <a:srgbClr val="FF0000"/>
                </a:solidFill>
              </a:rPr>
              <a:t>() (include/</a:t>
            </a:r>
            <a:r>
              <a:rPr lang="en-US" sz="2400" dirty="0" err="1" smtClean="0">
                <a:solidFill>
                  <a:srgbClr val="FF0000"/>
                </a:solidFill>
              </a:rPr>
              <a:t>asm</a:t>
            </a:r>
            <a:r>
              <a:rPr lang="en-US" sz="2400" dirty="0" smtClean="0">
                <a:solidFill>
                  <a:srgbClr val="FF0000"/>
                </a:solidFill>
              </a:rPr>
              <a:t>/</a:t>
            </a:r>
            <a:r>
              <a:rPr lang="en-US" sz="2400" dirty="0" err="1" smtClean="0">
                <a:solidFill>
                  <a:srgbClr val="FF0000"/>
                </a:solidFill>
              </a:rPr>
              <a:t>smp.h</a:t>
            </a:r>
            <a:r>
              <a:rPr lang="en-US" sz="2400" dirty="0" smtClean="0">
                <a:solidFill>
                  <a:srgbClr val="FF0000"/>
                </a:solidFill>
              </a:rPr>
              <a:t>), </a:t>
            </a:r>
            <a:r>
              <a:rPr lang="en-US" sz="2400" dirty="0" smtClean="0"/>
              <a:t>which protects you from the </a:t>
            </a:r>
            <a:r>
              <a:rPr lang="en-US" sz="2400" dirty="0" err="1" smtClean="0"/>
              <a:t>softirq</a:t>
            </a:r>
            <a:r>
              <a:rPr lang="en-US" sz="2400" dirty="0" smtClean="0"/>
              <a:t>/</a:t>
            </a:r>
            <a:r>
              <a:rPr lang="en-US" sz="2400" dirty="0" err="1" smtClean="0"/>
              <a:t>tasklet</a:t>
            </a:r>
            <a:r>
              <a:rPr lang="en-US" sz="2400" dirty="0" smtClean="0"/>
              <a:t>/BH being run.</a:t>
            </a:r>
          </a:p>
          <a:p>
            <a:pPr>
              <a:buNone/>
              <a:defRPr/>
            </a:pPr>
            <a:endParaRPr lang="en-US" sz="2400" dirty="0" smtClean="0"/>
          </a:p>
          <a:p>
            <a:pPr>
              <a:buNone/>
              <a:defRPr/>
            </a:pPr>
            <a:r>
              <a:rPr lang="en-US" sz="2400" b="1" dirty="0" err="1" smtClean="0"/>
              <a:t>spin_lock_irqsave</a:t>
            </a:r>
            <a:r>
              <a:rPr lang="en-US" sz="2400" dirty="0" smtClean="0"/>
              <a:t>(</a:t>
            </a:r>
            <a:r>
              <a:rPr lang="en-US" sz="2400" dirty="0" err="1" smtClean="0"/>
              <a:t>spinlock_t</a:t>
            </a:r>
            <a:r>
              <a:rPr lang="en-US" sz="2400" dirty="0" smtClean="0"/>
              <a:t> *lock, unsigned long flags)</a:t>
            </a:r>
          </a:p>
          <a:p>
            <a:pPr>
              <a:buNone/>
              <a:defRPr/>
            </a:pPr>
            <a:r>
              <a:rPr lang="en-US" sz="2400" dirty="0" smtClean="0"/>
              <a:t>A variant which saves whether interrupts were on or off in a flags word, which is passed to </a:t>
            </a:r>
            <a:r>
              <a:rPr lang="en-US" sz="2400" b="1" dirty="0" err="1" smtClean="0"/>
              <a:t>spin_lock_irqrestore</a:t>
            </a:r>
            <a:r>
              <a:rPr lang="en-US" sz="2400" b="1" dirty="0" smtClean="0"/>
              <a:t>()</a:t>
            </a:r>
            <a:r>
              <a:rPr lang="en-US" sz="2400" dirty="0" smtClean="0"/>
              <a:t>. This means that the same code can be used inside an hard </a:t>
            </a:r>
            <a:r>
              <a:rPr lang="en-US" sz="2400" dirty="0" err="1" smtClean="0"/>
              <a:t>irq</a:t>
            </a:r>
            <a:r>
              <a:rPr lang="en-US" sz="2400" dirty="0" smtClean="0"/>
              <a:t> handler (where interrupts are already off) and in </a:t>
            </a:r>
            <a:r>
              <a:rPr lang="en-US" sz="2400" dirty="0" err="1" smtClean="0"/>
              <a:t>softirqs</a:t>
            </a:r>
            <a:r>
              <a:rPr lang="en-US" sz="2400" dirty="0" smtClean="0"/>
              <a:t> (where the </a:t>
            </a:r>
            <a:r>
              <a:rPr lang="en-US" sz="2400" dirty="0" err="1" smtClean="0"/>
              <a:t>irq</a:t>
            </a:r>
            <a:r>
              <a:rPr lang="en-US" sz="2400" dirty="0" smtClean="0"/>
              <a:t> disabling is required).</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Spinlock Functions</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544512" y="1646237"/>
            <a:ext cx="8458200" cy="4474130"/>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sz="2800" dirty="0" smtClean="0"/>
              <a:t>If a bottom half shares data with user context, you have two problems. Firstly, the current user context can be interrupted by a bottom half, and secondly, the critical region could be entered from another CPU. This is where </a:t>
            </a:r>
            <a:r>
              <a:rPr lang="en-US" sz="2800" b="1" dirty="0" err="1" smtClean="0"/>
              <a:t>spin_lock_bh</a:t>
            </a:r>
            <a:r>
              <a:rPr lang="en-US" sz="2800" dirty="0" smtClean="0"/>
              <a:t>() is used. It disables bottom halves on that CPU, then grabs the lock. </a:t>
            </a:r>
            <a:r>
              <a:rPr lang="en-US" sz="2800" b="1" dirty="0" err="1" smtClean="0"/>
              <a:t>spin_unlock_bh</a:t>
            </a:r>
            <a:r>
              <a:rPr lang="en-US" sz="2800" dirty="0" smtClean="0"/>
              <a:t>() does the reverse. This works perfectly for UP as well: the spin lock vanishes, and this macro simply becomes </a:t>
            </a:r>
            <a:r>
              <a:rPr lang="en-US" sz="2800" b="1" dirty="0" err="1" smtClean="0"/>
              <a:t>local_bh_disable</a:t>
            </a:r>
            <a:r>
              <a:rPr lang="en-US" sz="2800" dirty="0" smtClean="0"/>
              <a:t>(), which protects you from the bottom half being run. </a:t>
            </a:r>
            <a:endParaRPr lang="en-US" sz="2000"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Reader/Writer Spinlocks</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468312" y="2027237"/>
            <a:ext cx="8458200" cy="3597673"/>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sz="3200" dirty="0" smtClean="0"/>
              <a:t>The kernel provides a reader/writer form of spinlocks that is directly analogous to</a:t>
            </a:r>
          </a:p>
          <a:p>
            <a:pPr>
              <a:buNone/>
              <a:defRPr/>
            </a:pPr>
            <a:r>
              <a:rPr lang="en-US" sz="3200" dirty="0" smtClean="0"/>
              <a:t>the reader/writer </a:t>
            </a:r>
            <a:r>
              <a:rPr lang="en-US" sz="3200" dirty="0" smtClean="0"/>
              <a:t>semaphores. </a:t>
            </a:r>
            <a:r>
              <a:rPr lang="en-US" sz="3200" dirty="0" smtClean="0"/>
              <a:t>These locks allow </a:t>
            </a:r>
            <a:r>
              <a:rPr lang="en-US" sz="3200" b="1" dirty="0" smtClean="0"/>
              <a:t>any number </a:t>
            </a:r>
            <a:r>
              <a:rPr lang="en-US" sz="3200" b="1" dirty="0" smtClean="0"/>
              <a:t>of readers </a:t>
            </a:r>
            <a:r>
              <a:rPr lang="en-US" sz="3200" dirty="0" smtClean="0"/>
              <a:t>into a critical section simultaneously, but </a:t>
            </a:r>
            <a:r>
              <a:rPr lang="en-US" sz="3200" b="1" dirty="0" smtClean="0"/>
              <a:t>writers have exclusive</a:t>
            </a:r>
          </a:p>
          <a:p>
            <a:pPr>
              <a:buNone/>
              <a:defRPr/>
            </a:pPr>
            <a:r>
              <a:rPr lang="en-US" sz="3200" b="1" dirty="0" smtClean="0"/>
              <a:t>access</a:t>
            </a:r>
            <a:r>
              <a:rPr lang="en-US" sz="3200" dirty="0" smtClean="0"/>
              <a:t>. Reader/writer locks have a type of </a:t>
            </a:r>
            <a:r>
              <a:rPr lang="en-US" sz="3200" dirty="0" err="1" smtClean="0"/>
              <a:t>rwlock_t</a:t>
            </a:r>
            <a:r>
              <a:rPr lang="en-US" sz="3200" dirty="0" smtClean="0"/>
              <a:t>, defined in &lt;</a:t>
            </a:r>
            <a:r>
              <a:rPr lang="en-US" sz="3200" dirty="0" err="1" smtClean="0"/>
              <a:t>linux</a:t>
            </a:r>
            <a:r>
              <a:rPr lang="en-US" sz="3200" dirty="0" smtClean="0"/>
              <a:t>/</a:t>
            </a:r>
            <a:r>
              <a:rPr lang="en-US" sz="3200" dirty="0" err="1" smtClean="0"/>
              <a:t>spinlock.h</a:t>
            </a:r>
            <a:r>
              <a:rPr lang="en-US" sz="3200" dirty="0" smtClean="0"/>
              <a:t>&gt;.</a:t>
            </a:r>
            <a:endParaRPr lang="en-US" dirty="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Reader/Writer Spinlocks</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468312" y="2027237"/>
            <a:ext cx="8458200" cy="4724327"/>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sz="3200" dirty="0" smtClean="0"/>
              <a:t>For readers:</a:t>
            </a:r>
          </a:p>
          <a:p>
            <a:pPr>
              <a:buNone/>
              <a:defRPr/>
            </a:pPr>
            <a:r>
              <a:rPr lang="en-US" sz="2400" dirty="0" smtClean="0"/>
              <a:t>void </a:t>
            </a:r>
            <a:r>
              <a:rPr lang="en-US" sz="2400" b="1" dirty="0" err="1" smtClean="0"/>
              <a:t>read_lock</a:t>
            </a:r>
            <a:r>
              <a:rPr lang="en-US" sz="2400" dirty="0" smtClean="0"/>
              <a:t>(</a:t>
            </a:r>
            <a:r>
              <a:rPr lang="en-US" sz="2400" dirty="0" err="1" smtClean="0"/>
              <a:t>rwlock_t</a:t>
            </a:r>
            <a:r>
              <a:rPr lang="en-US" sz="2400" dirty="0" smtClean="0"/>
              <a:t> *lock);</a:t>
            </a:r>
          </a:p>
          <a:p>
            <a:pPr>
              <a:buNone/>
              <a:defRPr/>
            </a:pPr>
            <a:r>
              <a:rPr lang="en-US" sz="2400" dirty="0" smtClean="0"/>
              <a:t>void </a:t>
            </a:r>
            <a:r>
              <a:rPr lang="en-US" sz="2400" b="1" dirty="0" err="1" smtClean="0"/>
              <a:t>read_lock_irqsave</a:t>
            </a:r>
            <a:r>
              <a:rPr lang="en-US" sz="2400" dirty="0" smtClean="0"/>
              <a:t>(</a:t>
            </a:r>
            <a:r>
              <a:rPr lang="en-US" sz="2400" dirty="0" err="1" smtClean="0"/>
              <a:t>rwlock_t</a:t>
            </a:r>
            <a:r>
              <a:rPr lang="en-US" sz="2400" dirty="0" smtClean="0"/>
              <a:t> *lock, unsigned long flags);</a:t>
            </a:r>
          </a:p>
          <a:p>
            <a:pPr>
              <a:buNone/>
              <a:defRPr/>
            </a:pPr>
            <a:r>
              <a:rPr lang="en-US" sz="2400" dirty="0" smtClean="0"/>
              <a:t>void </a:t>
            </a:r>
            <a:r>
              <a:rPr lang="en-US" sz="2400" b="1" dirty="0" err="1" smtClean="0"/>
              <a:t>read_lock_irq</a:t>
            </a:r>
            <a:r>
              <a:rPr lang="en-US" sz="2400" dirty="0" smtClean="0"/>
              <a:t>(</a:t>
            </a:r>
            <a:r>
              <a:rPr lang="en-US" sz="2400" dirty="0" err="1" smtClean="0"/>
              <a:t>rwlock_t</a:t>
            </a:r>
            <a:r>
              <a:rPr lang="en-US" sz="2400" dirty="0" smtClean="0"/>
              <a:t> *lock);</a:t>
            </a:r>
          </a:p>
          <a:p>
            <a:pPr>
              <a:buNone/>
              <a:defRPr/>
            </a:pPr>
            <a:r>
              <a:rPr lang="en-US" sz="2400" dirty="0" smtClean="0"/>
              <a:t>void </a:t>
            </a:r>
            <a:r>
              <a:rPr lang="en-US" sz="2400" b="1" dirty="0" err="1" smtClean="0"/>
              <a:t>read_lock_bh</a:t>
            </a:r>
            <a:r>
              <a:rPr lang="en-US" sz="2400" dirty="0" smtClean="0"/>
              <a:t>(</a:t>
            </a:r>
            <a:r>
              <a:rPr lang="en-US" sz="2400" dirty="0" err="1" smtClean="0"/>
              <a:t>rwlock_t</a:t>
            </a:r>
            <a:r>
              <a:rPr lang="en-US" sz="2400" dirty="0" smtClean="0"/>
              <a:t> *lock);</a:t>
            </a:r>
          </a:p>
          <a:p>
            <a:pPr>
              <a:buNone/>
              <a:defRPr/>
            </a:pPr>
            <a:endParaRPr lang="en-US" sz="2400" dirty="0" smtClean="0"/>
          </a:p>
          <a:p>
            <a:pPr>
              <a:buNone/>
              <a:defRPr/>
            </a:pPr>
            <a:r>
              <a:rPr lang="en-US" sz="2400" dirty="0" smtClean="0"/>
              <a:t>void </a:t>
            </a:r>
            <a:r>
              <a:rPr lang="en-US" sz="2400" b="1" dirty="0" err="1" smtClean="0"/>
              <a:t>read_unlock</a:t>
            </a:r>
            <a:r>
              <a:rPr lang="en-US" sz="2400" dirty="0" smtClean="0"/>
              <a:t>(</a:t>
            </a:r>
            <a:r>
              <a:rPr lang="en-US" sz="2400" dirty="0" err="1" smtClean="0"/>
              <a:t>rwlock_t</a:t>
            </a:r>
            <a:r>
              <a:rPr lang="en-US" sz="2400" dirty="0" smtClean="0"/>
              <a:t> *lock);</a:t>
            </a:r>
          </a:p>
          <a:p>
            <a:pPr>
              <a:buNone/>
              <a:defRPr/>
            </a:pPr>
            <a:r>
              <a:rPr lang="en-US" sz="2400" dirty="0" smtClean="0"/>
              <a:t>void </a:t>
            </a:r>
            <a:r>
              <a:rPr lang="en-US" sz="2400" b="1" dirty="0" err="1" smtClean="0"/>
              <a:t>read_unlock_irqrestore</a:t>
            </a:r>
            <a:r>
              <a:rPr lang="en-US" sz="2400" dirty="0" smtClean="0"/>
              <a:t>(</a:t>
            </a:r>
            <a:r>
              <a:rPr lang="en-US" sz="2400" dirty="0" err="1" smtClean="0"/>
              <a:t>rwlock_t</a:t>
            </a:r>
            <a:r>
              <a:rPr lang="en-US" sz="2400" dirty="0" smtClean="0"/>
              <a:t> *lock, unsigned long flags);</a:t>
            </a:r>
          </a:p>
          <a:p>
            <a:pPr>
              <a:buNone/>
              <a:defRPr/>
            </a:pPr>
            <a:r>
              <a:rPr lang="en-US" sz="2400" dirty="0" smtClean="0"/>
              <a:t>void </a:t>
            </a:r>
            <a:r>
              <a:rPr lang="en-US" sz="2400" b="1" dirty="0" err="1" smtClean="0"/>
              <a:t>read_unlock_irq</a:t>
            </a:r>
            <a:r>
              <a:rPr lang="en-US" sz="2400" dirty="0" smtClean="0"/>
              <a:t>(</a:t>
            </a:r>
            <a:r>
              <a:rPr lang="en-US" sz="2400" dirty="0" err="1" smtClean="0"/>
              <a:t>rwlock_t</a:t>
            </a:r>
            <a:r>
              <a:rPr lang="en-US" sz="2400" dirty="0" smtClean="0"/>
              <a:t> *lock);</a:t>
            </a:r>
          </a:p>
          <a:p>
            <a:pPr>
              <a:buNone/>
              <a:defRPr/>
            </a:pPr>
            <a:r>
              <a:rPr lang="en-US" sz="2400" dirty="0" smtClean="0"/>
              <a:t>void </a:t>
            </a:r>
            <a:r>
              <a:rPr lang="en-US" sz="2400" b="1" dirty="0" err="1" smtClean="0"/>
              <a:t>read_unlock_bh</a:t>
            </a:r>
            <a:r>
              <a:rPr lang="en-US" sz="2400" dirty="0" smtClean="0"/>
              <a:t>(</a:t>
            </a:r>
            <a:r>
              <a:rPr lang="en-US" sz="2400" dirty="0" err="1" smtClean="0"/>
              <a:t>rwlock_t</a:t>
            </a:r>
            <a:r>
              <a:rPr lang="en-US" sz="2400" dirty="0" smtClean="0"/>
              <a:t> *lock);</a:t>
            </a:r>
          </a:p>
          <a:p>
            <a:pPr>
              <a:buNone/>
              <a:defRPr/>
            </a:pPr>
            <a:endParaRPr lang="en-US" sz="2400" dirty="0" smtClean="0"/>
          </a:p>
          <a:p>
            <a:pPr>
              <a:buNone/>
              <a:defRPr/>
            </a:pPr>
            <a:r>
              <a:rPr lang="en-US" sz="2400" dirty="0" smtClean="0">
                <a:solidFill>
                  <a:srgbClr val="FF0000"/>
                </a:solidFill>
              </a:rPr>
              <a:t>there is no </a:t>
            </a:r>
            <a:r>
              <a:rPr lang="en-US" sz="2400" b="1" dirty="0" err="1" smtClean="0">
                <a:solidFill>
                  <a:srgbClr val="FF0000"/>
                </a:solidFill>
              </a:rPr>
              <a:t>read_trylock</a:t>
            </a:r>
            <a:r>
              <a:rPr lang="en-US" sz="2400" dirty="0" smtClean="0">
                <a:solidFill>
                  <a:srgbClr val="FF0000"/>
                </a:solidFill>
              </a:rPr>
              <a: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Reader/Writer Spinlocks</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468312" y="2027237"/>
            <a:ext cx="8458200" cy="4348648"/>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sz="3200" dirty="0" smtClean="0"/>
              <a:t>For writers:</a:t>
            </a:r>
          </a:p>
          <a:p>
            <a:pPr>
              <a:buNone/>
              <a:defRPr/>
            </a:pPr>
            <a:r>
              <a:rPr lang="en-US" sz="2400" dirty="0" smtClean="0"/>
              <a:t>void </a:t>
            </a:r>
            <a:r>
              <a:rPr lang="en-US" sz="2400" b="1" dirty="0" err="1" smtClean="0"/>
              <a:t>write_lock</a:t>
            </a:r>
            <a:r>
              <a:rPr lang="en-US" sz="2400" dirty="0" smtClean="0"/>
              <a:t>(</a:t>
            </a:r>
            <a:r>
              <a:rPr lang="en-US" sz="2400" dirty="0" err="1" smtClean="0"/>
              <a:t>rwlock_t</a:t>
            </a:r>
            <a:r>
              <a:rPr lang="en-US" sz="2400" dirty="0" smtClean="0"/>
              <a:t> *lock);</a:t>
            </a:r>
          </a:p>
          <a:p>
            <a:pPr>
              <a:buNone/>
              <a:defRPr/>
            </a:pPr>
            <a:r>
              <a:rPr lang="en-US" sz="2400" dirty="0" smtClean="0"/>
              <a:t>void </a:t>
            </a:r>
            <a:r>
              <a:rPr lang="en-US" sz="2400" b="1" dirty="0" err="1" smtClean="0"/>
              <a:t>write_lock_irqsave</a:t>
            </a:r>
            <a:r>
              <a:rPr lang="en-US" sz="2400" dirty="0" smtClean="0"/>
              <a:t>(</a:t>
            </a:r>
            <a:r>
              <a:rPr lang="en-US" sz="2400" dirty="0" err="1" smtClean="0"/>
              <a:t>rwlock_t</a:t>
            </a:r>
            <a:r>
              <a:rPr lang="en-US" sz="2400" dirty="0" smtClean="0"/>
              <a:t> *lock, unsigned long flags);</a:t>
            </a:r>
          </a:p>
          <a:p>
            <a:pPr>
              <a:buNone/>
              <a:defRPr/>
            </a:pPr>
            <a:r>
              <a:rPr lang="en-US" sz="2400" dirty="0" smtClean="0"/>
              <a:t>void </a:t>
            </a:r>
            <a:r>
              <a:rPr lang="en-US" sz="2400" b="1" dirty="0" err="1" smtClean="0"/>
              <a:t>write_lock_irq</a:t>
            </a:r>
            <a:r>
              <a:rPr lang="en-US" sz="2400" dirty="0" smtClean="0"/>
              <a:t>(</a:t>
            </a:r>
            <a:r>
              <a:rPr lang="en-US" sz="2400" dirty="0" err="1" smtClean="0"/>
              <a:t>rwlock_t</a:t>
            </a:r>
            <a:r>
              <a:rPr lang="en-US" sz="2400" dirty="0" smtClean="0"/>
              <a:t> *lock);</a:t>
            </a:r>
          </a:p>
          <a:p>
            <a:pPr>
              <a:buNone/>
              <a:defRPr/>
            </a:pPr>
            <a:r>
              <a:rPr lang="en-US" sz="2400" dirty="0" smtClean="0"/>
              <a:t>void </a:t>
            </a:r>
            <a:r>
              <a:rPr lang="en-US" sz="2400" b="1" dirty="0" err="1" smtClean="0"/>
              <a:t>write_lock_bh</a:t>
            </a:r>
            <a:r>
              <a:rPr lang="en-US" sz="2400" dirty="0" smtClean="0"/>
              <a:t>(</a:t>
            </a:r>
            <a:r>
              <a:rPr lang="en-US" sz="2400" dirty="0" err="1" smtClean="0"/>
              <a:t>rwlock_t</a:t>
            </a:r>
            <a:r>
              <a:rPr lang="en-US" sz="2400" dirty="0" smtClean="0"/>
              <a:t> *lock);</a:t>
            </a:r>
          </a:p>
          <a:p>
            <a:pPr>
              <a:buNone/>
              <a:defRPr/>
            </a:pPr>
            <a:r>
              <a:rPr lang="en-US" sz="2400" dirty="0" err="1" smtClean="0"/>
              <a:t>int</a:t>
            </a:r>
            <a:r>
              <a:rPr lang="en-US" sz="2400" dirty="0" smtClean="0"/>
              <a:t> </a:t>
            </a:r>
            <a:r>
              <a:rPr lang="en-US" sz="2400" b="1" dirty="0" err="1" smtClean="0"/>
              <a:t>write_trylock</a:t>
            </a:r>
            <a:r>
              <a:rPr lang="en-US" sz="2400" dirty="0" smtClean="0"/>
              <a:t>(</a:t>
            </a:r>
            <a:r>
              <a:rPr lang="en-US" sz="2400" dirty="0" err="1" smtClean="0"/>
              <a:t>rwlock_t</a:t>
            </a:r>
            <a:r>
              <a:rPr lang="en-US" sz="2400" dirty="0" smtClean="0"/>
              <a:t> *lock);</a:t>
            </a:r>
          </a:p>
          <a:p>
            <a:pPr>
              <a:buNone/>
              <a:defRPr/>
            </a:pPr>
            <a:endParaRPr lang="en-US" sz="2400" dirty="0" smtClean="0"/>
          </a:p>
          <a:p>
            <a:pPr>
              <a:buNone/>
              <a:defRPr/>
            </a:pPr>
            <a:r>
              <a:rPr lang="en-US" sz="2400" dirty="0" smtClean="0"/>
              <a:t>void </a:t>
            </a:r>
            <a:r>
              <a:rPr lang="en-US" sz="2400" b="1" dirty="0" err="1" smtClean="0"/>
              <a:t>write_unlock</a:t>
            </a:r>
            <a:r>
              <a:rPr lang="en-US" sz="2400" dirty="0" smtClean="0"/>
              <a:t>(</a:t>
            </a:r>
            <a:r>
              <a:rPr lang="en-US" sz="2400" dirty="0" err="1" smtClean="0"/>
              <a:t>rwlock_t</a:t>
            </a:r>
            <a:r>
              <a:rPr lang="en-US" sz="2400" dirty="0" smtClean="0"/>
              <a:t> *lock);</a:t>
            </a:r>
          </a:p>
          <a:p>
            <a:pPr>
              <a:buNone/>
              <a:defRPr/>
            </a:pPr>
            <a:r>
              <a:rPr lang="en-US" sz="2400" dirty="0" smtClean="0"/>
              <a:t>void </a:t>
            </a:r>
            <a:r>
              <a:rPr lang="en-US" sz="2400" b="1" dirty="0" err="1" smtClean="0"/>
              <a:t>write_unlock_irqrestore</a:t>
            </a:r>
            <a:r>
              <a:rPr lang="en-US" sz="2400" dirty="0" smtClean="0"/>
              <a:t>(</a:t>
            </a:r>
            <a:r>
              <a:rPr lang="en-US" sz="2400" dirty="0" err="1" smtClean="0"/>
              <a:t>rwlock_t</a:t>
            </a:r>
            <a:r>
              <a:rPr lang="en-US" sz="2400" dirty="0" smtClean="0"/>
              <a:t> *lock, unsigned long flags);</a:t>
            </a:r>
          </a:p>
          <a:p>
            <a:pPr>
              <a:buNone/>
              <a:defRPr/>
            </a:pPr>
            <a:r>
              <a:rPr lang="en-US" sz="2400" dirty="0" smtClean="0"/>
              <a:t>void </a:t>
            </a:r>
            <a:r>
              <a:rPr lang="en-US" sz="2400" b="1" dirty="0" err="1" smtClean="0"/>
              <a:t>write_unlock_irq</a:t>
            </a:r>
            <a:r>
              <a:rPr lang="en-US" sz="2400" dirty="0" smtClean="0"/>
              <a:t>(</a:t>
            </a:r>
            <a:r>
              <a:rPr lang="en-US" sz="2400" dirty="0" err="1" smtClean="0"/>
              <a:t>rwlock_t</a:t>
            </a:r>
            <a:r>
              <a:rPr lang="en-US" sz="2400" dirty="0" smtClean="0"/>
              <a:t> *lock);</a:t>
            </a:r>
          </a:p>
          <a:p>
            <a:pPr>
              <a:buNone/>
              <a:defRPr/>
            </a:pPr>
            <a:r>
              <a:rPr lang="en-US" sz="2400" dirty="0" smtClean="0"/>
              <a:t>void </a:t>
            </a:r>
            <a:r>
              <a:rPr lang="en-US" sz="2400" b="1" dirty="0" err="1" smtClean="0"/>
              <a:t>write_unlock_bh</a:t>
            </a:r>
            <a:r>
              <a:rPr lang="en-US" sz="2400" dirty="0" smtClean="0"/>
              <a:t>(</a:t>
            </a:r>
            <a:r>
              <a:rPr lang="en-US" sz="2400" dirty="0" err="1" smtClean="0"/>
              <a:t>rwlock_t</a:t>
            </a:r>
            <a:r>
              <a:rPr lang="en-US" sz="2400" dirty="0" smtClean="0"/>
              <a:t> *lock);</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dirty="0" smtClean="0"/>
              <a:t>Alternatives to locking.</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468312" y="6446837"/>
            <a:ext cx="9296400" cy="591850"/>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sz="3200" dirty="0" smtClean="0"/>
              <a:t>Lockless producer/consumer tasks is the circular buffer</a:t>
            </a:r>
          </a:p>
        </p:txBody>
      </p:sp>
      <p:pic>
        <p:nvPicPr>
          <p:cNvPr id="6" name="Picture 4" descr="http://luaview.tm-solutions.eu/dl_pics/circular_buffer.png"/>
          <p:cNvPicPr>
            <a:picLocks noChangeAspect="1" noChangeArrowheads="1"/>
          </p:cNvPicPr>
          <p:nvPr/>
        </p:nvPicPr>
        <p:blipFill>
          <a:blip r:embed="rId3" cstate="print"/>
          <a:srcRect/>
          <a:stretch>
            <a:fillRect/>
          </a:stretch>
        </p:blipFill>
        <p:spPr bwMode="auto">
          <a:xfrm>
            <a:off x="2144712" y="1646237"/>
            <a:ext cx="4762500" cy="4505325"/>
          </a:xfrm>
          <a:prstGeom prst="rect">
            <a:avLst/>
          </a:prstGeom>
          <a:noFill/>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dirty="0" smtClean="0"/>
              <a:t>Alternatives to locking. Atomic Vars.</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392112" y="1570037"/>
            <a:ext cx="9296400" cy="5601555"/>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sz="3200" b="1" dirty="0" smtClean="0"/>
              <a:t>Atomic Variables</a:t>
            </a:r>
          </a:p>
          <a:p>
            <a:pPr>
              <a:buNone/>
            </a:pPr>
            <a:r>
              <a:rPr lang="en-US" sz="3200" dirty="0" smtClean="0"/>
              <a:t>Utilize processor capabilities for performing simple operations atomically.</a:t>
            </a:r>
          </a:p>
          <a:p>
            <a:pPr>
              <a:buNone/>
            </a:pPr>
            <a:endParaRPr lang="en-US" sz="3200" dirty="0" smtClean="0"/>
          </a:p>
          <a:p>
            <a:pPr>
              <a:buNone/>
            </a:pPr>
            <a:r>
              <a:rPr lang="en-US" sz="3200" dirty="0" smtClean="0"/>
              <a:t>void </a:t>
            </a:r>
            <a:r>
              <a:rPr lang="en-US" sz="3200" b="1" dirty="0" err="1" smtClean="0"/>
              <a:t>atomic_set</a:t>
            </a:r>
            <a:r>
              <a:rPr lang="en-US" sz="3200" dirty="0" smtClean="0"/>
              <a:t>(</a:t>
            </a:r>
            <a:r>
              <a:rPr lang="en-US" sz="3200" dirty="0" err="1" smtClean="0"/>
              <a:t>atomic_t</a:t>
            </a:r>
            <a:r>
              <a:rPr lang="en-US" sz="3200" dirty="0" smtClean="0"/>
              <a:t> *v, </a:t>
            </a:r>
            <a:r>
              <a:rPr lang="en-US" sz="3200" dirty="0" err="1" smtClean="0"/>
              <a:t>int</a:t>
            </a:r>
            <a:r>
              <a:rPr lang="en-US" sz="3200" dirty="0" smtClean="0"/>
              <a:t> </a:t>
            </a:r>
            <a:r>
              <a:rPr lang="en-US" sz="3200" dirty="0" err="1" smtClean="0"/>
              <a:t>i</a:t>
            </a:r>
            <a:r>
              <a:rPr lang="en-US" sz="3200" dirty="0" smtClean="0"/>
              <a:t>);</a:t>
            </a:r>
          </a:p>
          <a:p>
            <a:pPr>
              <a:buNone/>
            </a:pPr>
            <a:r>
              <a:rPr lang="en-US" sz="3200" b="1" dirty="0" err="1" smtClean="0"/>
              <a:t>atomic_t</a:t>
            </a:r>
            <a:r>
              <a:rPr lang="en-US" sz="3200" dirty="0" smtClean="0"/>
              <a:t> v = </a:t>
            </a:r>
            <a:r>
              <a:rPr lang="en-US" sz="3200" b="1" dirty="0" smtClean="0"/>
              <a:t>ATOMIC_INIT</a:t>
            </a:r>
            <a:r>
              <a:rPr lang="en-US" sz="3200" dirty="0" smtClean="0"/>
              <a:t>(0);</a:t>
            </a:r>
          </a:p>
          <a:p>
            <a:pPr>
              <a:buNone/>
            </a:pPr>
            <a:endParaRPr lang="en-US" sz="3200" dirty="0" smtClean="0"/>
          </a:p>
          <a:p>
            <a:pPr>
              <a:buNone/>
            </a:pPr>
            <a:r>
              <a:rPr lang="en-US" sz="3200" dirty="0" smtClean="0"/>
              <a:t>Set the atomic variable v to the integer value </a:t>
            </a:r>
            <a:r>
              <a:rPr lang="en-US" sz="3200" dirty="0" err="1" smtClean="0"/>
              <a:t>i</a:t>
            </a:r>
            <a:r>
              <a:rPr lang="en-US" sz="3200" dirty="0" smtClean="0"/>
              <a:t>. You can also initialize atomic values at compile time with the </a:t>
            </a:r>
            <a:r>
              <a:rPr lang="en-US" sz="3200" b="1" dirty="0" smtClean="0"/>
              <a:t>ATOMIC_INIT</a:t>
            </a:r>
            <a:r>
              <a:rPr lang="en-US" sz="3200" dirty="0" smtClean="0"/>
              <a:t> macro.</a:t>
            </a:r>
          </a:p>
          <a:p>
            <a:pPr>
              <a:buNone/>
            </a:pPr>
            <a:endParaRPr lang="en-US" sz="3200" dirty="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dirty="0" smtClean="0"/>
              <a:t>Alternatives to locking. Atomic Vars.</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392112" y="1189037"/>
            <a:ext cx="9296400" cy="6227431"/>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sz="2800" dirty="0" err="1" smtClean="0"/>
              <a:t>int</a:t>
            </a:r>
            <a:r>
              <a:rPr lang="en-US" sz="2800" dirty="0" smtClean="0"/>
              <a:t> </a:t>
            </a:r>
            <a:r>
              <a:rPr lang="en-US" sz="2800" b="1" dirty="0" err="1" smtClean="0"/>
              <a:t>atomic_read</a:t>
            </a:r>
            <a:r>
              <a:rPr lang="en-US" sz="2800" dirty="0" smtClean="0"/>
              <a:t> (</a:t>
            </a:r>
            <a:r>
              <a:rPr lang="en-US" sz="2800" dirty="0" err="1" smtClean="0"/>
              <a:t>atomic_t</a:t>
            </a:r>
            <a:r>
              <a:rPr lang="en-US" sz="2800" dirty="0" smtClean="0"/>
              <a:t> *v);</a:t>
            </a:r>
          </a:p>
          <a:p>
            <a:pPr>
              <a:buNone/>
            </a:pPr>
            <a:r>
              <a:rPr lang="en-US" sz="2800" dirty="0" smtClean="0"/>
              <a:t>Return the current value of v.</a:t>
            </a:r>
          </a:p>
          <a:p>
            <a:pPr>
              <a:buNone/>
            </a:pPr>
            <a:endParaRPr lang="en-US" sz="2800" dirty="0" smtClean="0"/>
          </a:p>
          <a:p>
            <a:pPr>
              <a:buNone/>
            </a:pPr>
            <a:r>
              <a:rPr lang="en-US" sz="2800" dirty="0" smtClean="0"/>
              <a:t>void </a:t>
            </a:r>
            <a:r>
              <a:rPr lang="en-US" sz="2800" b="1" dirty="0" err="1" smtClean="0"/>
              <a:t>atomic_add</a:t>
            </a:r>
            <a:r>
              <a:rPr lang="en-US" sz="2800" dirty="0" smtClean="0"/>
              <a:t> (</a:t>
            </a:r>
            <a:r>
              <a:rPr lang="en-US" sz="2800" dirty="0" err="1" smtClean="0"/>
              <a:t>int</a:t>
            </a:r>
            <a:r>
              <a:rPr lang="en-US" sz="2800" dirty="0" smtClean="0"/>
              <a:t> </a:t>
            </a:r>
            <a:r>
              <a:rPr lang="en-US" sz="2800" dirty="0" err="1" smtClean="0"/>
              <a:t>i</a:t>
            </a:r>
            <a:r>
              <a:rPr lang="en-US" sz="2800" dirty="0" smtClean="0"/>
              <a:t>, </a:t>
            </a:r>
            <a:r>
              <a:rPr lang="en-US" sz="2800" dirty="0" err="1" smtClean="0"/>
              <a:t>atomic_t</a:t>
            </a:r>
            <a:r>
              <a:rPr lang="en-US" sz="2800" dirty="0" smtClean="0"/>
              <a:t> *v);</a:t>
            </a:r>
          </a:p>
          <a:p>
            <a:pPr>
              <a:buNone/>
            </a:pPr>
            <a:r>
              <a:rPr lang="en-US" sz="2800" dirty="0" smtClean="0"/>
              <a:t>Add </a:t>
            </a:r>
            <a:r>
              <a:rPr lang="en-US" sz="2800" dirty="0" err="1" smtClean="0"/>
              <a:t>i</a:t>
            </a:r>
            <a:r>
              <a:rPr lang="en-US" sz="2800" dirty="0" smtClean="0"/>
              <a:t> to the atomic variable pointed to by v. The return value is void, because there is an extra cost to returning the new value, and most of the time there’s no need to know it.</a:t>
            </a:r>
          </a:p>
          <a:p>
            <a:pPr>
              <a:buNone/>
            </a:pPr>
            <a:endParaRPr lang="en-US" sz="2800" dirty="0" smtClean="0"/>
          </a:p>
          <a:p>
            <a:pPr>
              <a:buNone/>
            </a:pPr>
            <a:r>
              <a:rPr lang="en-US" sz="2800" dirty="0" smtClean="0"/>
              <a:t>void </a:t>
            </a:r>
            <a:r>
              <a:rPr lang="en-US" sz="2800" b="1" dirty="0" err="1" smtClean="0"/>
              <a:t>atomic_sub</a:t>
            </a:r>
            <a:r>
              <a:rPr lang="en-US" sz="2800" dirty="0" smtClean="0"/>
              <a:t> (</a:t>
            </a:r>
            <a:r>
              <a:rPr lang="en-US" sz="2800" dirty="0" err="1" smtClean="0"/>
              <a:t>int</a:t>
            </a:r>
            <a:r>
              <a:rPr lang="en-US" sz="2800" dirty="0" smtClean="0"/>
              <a:t> </a:t>
            </a:r>
            <a:r>
              <a:rPr lang="en-US" sz="2800" dirty="0" err="1" smtClean="0"/>
              <a:t>i</a:t>
            </a:r>
            <a:r>
              <a:rPr lang="en-US" sz="2800" dirty="0" smtClean="0"/>
              <a:t>, </a:t>
            </a:r>
            <a:r>
              <a:rPr lang="en-US" sz="2800" dirty="0" err="1" smtClean="0"/>
              <a:t>atomic_t</a:t>
            </a:r>
            <a:r>
              <a:rPr lang="en-US" sz="2800" dirty="0" smtClean="0"/>
              <a:t> *v);</a:t>
            </a:r>
          </a:p>
          <a:p>
            <a:pPr>
              <a:buNone/>
            </a:pPr>
            <a:r>
              <a:rPr lang="en-US" sz="2800" dirty="0" smtClean="0"/>
              <a:t>Subtract </a:t>
            </a:r>
            <a:r>
              <a:rPr lang="en-US" sz="2800" dirty="0" err="1" smtClean="0"/>
              <a:t>i</a:t>
            </a:r>
            <a:r>
              <a:rPr lang="en-US" sz="2800" dirty="0" smtClean="0"/>
              <a:t> from *v.</a:t>
            </a:r>
          </a:p>
          <a:p>
            <a:pPr>
              <a:buNone/>
            </a:pPr>
            <a:endParaRPr lang="en-US" sz="2800" dirty="0" smtClean="0"/>
          </a:p>
          <a:p>
            <a:pPr>
              <a:buNone/>
            </a:pPr>
            <a:r>
              <a:rPr lang="en-US" sz="2800" dirty="0" smtClean="0"/>
              <a:t>void </a:t>
            </a:r>
            <a:r>
              <a:rPr lang="en-US" sz="2800" b="1" dirty="0" err="1" smtClean="0"/>
              <a:t>atomic_inc</a:t>
            </a:r>
            <a:r>
              <a:rPr lang="en-US" sz="2800" dirty="0" smtClean="0"/>
              <a:t> (</a:t>
            </a:r>
            <a:r>
              <a:rPr lang="en-US" sz="2800" dirty="0" err="1" smtClean="0"/>
              <a:t>atomic_t</a:t>
            </a:r>
            <a:r>
              <a:rPr lang="en-US" sz="2800" dirty="0" smtClean="0"/>
              <a:t> *v);</a:t>
            </a:r>
          </a:p>
          <a:p>
            <a:pPr>
              <a:buNone/>
            </a:pPr>
            <a:r>
              <a:rPr lang="en-US" sz="2800" dirty="0" smtClean="0"/>
              <a:t>void </a:t>
            </a:r>
            <a:r>
              <a:rPr lang="en-US" sz="2800" b="1" dirty="0" err="1" smtClean="0"/>
              <a:t>atomic_dec</a:t>
            </a:r>
            <a:r>
              <a:rPr lang="en-US" sz="2800" dirty="0" smtClean="0"/>
              <a:t> (</a:t>
            </a:r>
            <a:r>
              <a:rPr lang="en-US" sz="2800" dirty="0" err="1" smtClean="0"/>
              <a:t>atomic_t</a:t>
            </a:r>
            <a:r>
              <a:rPr lang="en-US" sz="2800" dirty="0" smtClean="0"/>
              <a:t> *v);</a:t>
            </a:r>
          </a:p>
          <a:p>
            <a:pPr>
              <a:buNone/>
            </a:pPr>
            <a:r>
              <a:rPr lang="en-US" sz="2800" dirty="0" smtClean="0"/>
              <a:t>Increment or decrement an atomic variable</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Spinlocks</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239712" y="5456237"/>
            <a:ext cx="9448800" cy="1875598"/>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a:buNone/>
              <a:defRPr/>
            </a:pPr>
            <a:r>
              <a:rPr lang="en-US" sz="3200" dirty="0" smtClean="0"/>
              <a:t>Use on multiprocessor system</a:t>
            </a:r>
          </a:p>
          <a:p>
            <a:pPr algn="ctr">
              <a:buNone/>
              <a:defRPr/>
            </a:pPr>
            <a:r>
              <a:rPr lang="en-US" sz="3200" dirty="0" smtClean="0"/>
              <a:t>For kernels compiled without CONFIG_SMP, spinlocks do not exist at all.</a:t>
            </a:r>
          </a:p>
          <a:p>
            <a:pPr>
              <a:buNone/>
              <a:defRPr/>
            </a:pPr>
            <a:endParaRPr lang="en-US" dirty="0" smtClean="0"/>
          </a:p>
        </p:txBody>
      </p:sp>
      <p:pic>
        <p:nvPicPr>
          <p:cNvPr id="6" name="Picture 2" descr="figure 4-3 using a spin lock to guard a shared resource."/>
          <p:cNvPicPr>
            <a:picLocks noChangeAspect="1" noChangeArrowheads="1"/>
          </p:cNvPicPr>
          <p:nvPr/>
        </p:nvPicPr>
        <p:blipFill>
          <a:blip r:embed="rId3" cstate="print"/>
          <a:srcRect/>
          <a:stretch>
            <a:fillRect/>
          </a:stretch>
        </p:blipFill>
        <p:spPr bwMode="auto">
          <a:xfrm>
            <a:off x="1535111" y="1646237"/>
            <a:ext cx="5906143" cy="3124200"/>
          </a:xfrm>
          <a:prstGeom prst="rect">
            <a:avLst/>
          </a:prstGeom>
          <a:noFill/>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dirty="0" smtClean="0"/>
              <a:t>Alternatives to locking. Atomic Vars.</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315912" y="1341437"/>
            <a:ext cx="9296400" cy="5100455"/>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sz="2000" dirty="0" err="1" smtClean="0"/>
              <a:t>int</a:t>
            </a:r>
            <a:r>
              <a:rPr lang="en-US" sz="2000" dirty="0" smtClean="0"/>
              <a:t> </a:t>
            </a:r>
            <a:r>
              <a:rPr lang="en-US" sz="2000" b="1" dirty="0" err="1" smtClean="0"/>
              <a:t>atomic_inc_and_test</a:t>
            </a:r>
            <a:r>
              <a:rPr lang="en-US" sz="2000" dirty="0" smtClean="0"/>
              <a:t> (</a:t>
            </a:r>
            <a:r>
              <a:rPr lang="en-US" sz="2000" dirty="0" err="1" smtClean="0"/>
              <a:t>atomic_t</a:t>
            </a:r>
            <a:r>
              <a:rPr lang="en-US" sz="2000" dirty="0" smtClean="0"/>
              <a:t> *v);</a:t>
            </a:r>
          </a:p>
          <a:p>
            <a:pPr>
              <a:buNone/>
            </a:pPr>
            <a:r>
              <a:rPr lang="en-US" sz="2000" dirty="0" err="1" smtClean="0"/>
              <a:t>int</a:t>
            </a:r>
            <a:r>
              <a:rPr lang="en-US" sz="2000" dirty="0" smtClean="0"/>
              <a:t> </a:t>
            </a:r>
            <a:r>
              <a:rPr lang="en-US" sz="2000" b="1" dirty="0" err="1" smtClean="0"/>
              <a:t>atomic_dec_and_test</a:t>
            </a:r>
            <a:r>
              <a:rPr lang="en-US" sz="2000" dirty="0" smtClean="0"/>
              <a:t> (</a:t>
            </a:r>
            <a:r>
              <a:rPr lang="en-US" sz="2000" dirty="0" err="1" smtClean="0"/>
              <a:t>atomic_t</a:t>
            </a:r>
            <a:r>
              <a:rPr lang="en-US" sz="2000" dirty="0" smtClean="0"/>
              <a:t> *v);</a:t>
            </a:r>
          </a:p>
          <a:p>
            <a:pPr>
              <a:buNone/>
            </a:pPr>
            <a:r>
              <a:rPr lang="en-US" sz="2000" dirty="0" err="1" smtClean="0"/>
              <a:t>int</a:t>
            </a:r>
            <a:r>
              <a:rPr lang="en-US" sz="2000" dirty="0" smtClean="0"/>
              <a:t> </a:t>
            </a:r>
            <a:r>
              <a:rPr lang="en-US" sz="2000" b="1" dirty="0" err="1" smtClean="0"/>
              <a:t>atomic_sub_and_test</a:t>
            </a:r>
            <a:r>
              <a:rPr lang="en-US" sz="2000" dirty="0" smtClean="0"/>
              <a:t> (</a:t>
            </a:r>
            <a:r>
              <a:rPr lang="en-US" sz="2000" dirty="0" err="1" smtClean="0"/>
              <a:t>int</a:t>
            </a:r>
            <a:r>
              <a:rPr lang="en-US" sz="2000" dirty="0" smtClean="0"/>
              <a:t> </a:t>
            </a:r>
            <a:r>
              <a:rPr lang="en-US" sz="2000" dirty="0" err="1" smtClean="0"/>
              <a:t>i</a:t>
            </a:r>
            <a:r>
              <a:rPr lang="en-US" sz="2000" dirty="0" smtClean="0"/>
              <a:t>, </a:t>
            </a:r>
            <a:r>
              <a:rPr lang="en-US" sz="2000" dirty="0" err="1" smtClean="0"/>
              <a:t>atomic_t</a:t>
            </a:r>
            <a:r>
              <a:rPr lang="en-US" sz="2000" dirty="0" smtClean="0"/>
              <a:t> *v);</a:t>
            </a:r>
          </a:p>
          <a:p>
            <a:pPr>
              <a:buNone/>
            </a:pPr>
            <a:r>
              <a:rPr lang="en-US" sz="2000" dirty="0" smtClean="0"/>
              <a:t>Perform the specified operation and test the result; if, after the operation, the atomic value is 0, then the return value is true; otherwise, it is false.</a:t>
            </a:r>
          </a:p>
          <a:p>
            <a:pPr>
              <a:buNone/>
            </a:pPr>
            <a:endParaRPr lang="en-US" sz="2000" dirty="0" smtClean="0"/>
          </a:p>
          <a:p>
            <a:pPr>
              <a:buNone/>
            </a:pPr>
            <a:r>
              <a:rPr lang="en-US" sz="2000" dirty="0" err="1" smtClean="0"/>
              <a:t>int</a:t>
            </a:r>
            <a:r>
              <a:rPr lang="en-US" sz="2000" dirty="0" smtClean="0"/>
              <a:t> </a:t>
            </a:r>
            <a:r>
              <a:rPr lang="en-US" sz="2000" b="1" dirty="0" err="1" smtClean="0"/>
              <a:t>atomic_add_negative</a:t>
            </a:r>
            <a:r>
              <a:rPr lang="en-US" sz="2000" dirty="0" smtClean="0"/>
              <a:t> (</a:t>
            </a:r>
            <a:r>
              <a:rPr lang="en-US" sz="2000" dirty="0" err="1" smtClean="0"/>
              <a:t>int</a:t>
            </a:r>
            <a:r>
              <a:rPr lang="en-US" sz="2000" dirty="0" smtClean="0"/>
              <a:t> </a:t>
            </a:r>
            <a:r>
              <a:rPr lang="en-US" sz="2000" dirty="0" err="1" smtClean="0"/>
              <a:t>i</a:t>
            </a:r>
            <a:r>
              <a:rPr lang="en-US" sz="2000" dirty="0" smtClean="0"/>
              <a:t>, </a:t>
            </a:r>
            <a:r>
              <a:rPr lang="en-US" sz="2000" dirty="0" err="1" smtClean="0"/>
              <a:t>atomic_t</a:t>
            </a:r>
            <a:r>
              <a:rPr lang="en-US" sz="2000" dirty="0" smtClean="0"/>
              <a:t> *v);</a:t>
            </a:r>
          </a:p>
          <a:p>
            <a:pPr>
              <a:buNone/>
            </a:pPr>
            <a:r>
              <a:rPr lang="en-US" sz="2000" dirty="0" smtClean="0"/>
              <a:t>Add the integer variable </a:t>
            </a:r>
            <a:r>
              <a:rPr lang="en-US" sz="2000" dirty="0" err="1" smtClean="0"/>
              <a:t>i</a:t>
            </a:r>
            <a:r>
              <a:rPr lang="en-US" sz="2000" dirty="0" smtClean="0"/>
              <a:t> to v. The return value is true if the result is negative, false otherwise.</a:t>
            </a:r>
          </a:p>
          <a:p>
            <a:pPr>
              <a:buNone/>
            </a:pPr>
            <a:endParaRPr lang="en-US" sz="2000" dirty="0" smtClean="0"/>
          </a:p>
          <a:p>
            <a:pPr>
              <a:buNone/>
            </a:pPr>
            <a:r>
              <a:rPr lang="en-US" sz="2000" dirty="0" err="1" smtClean="0"/>
              <a:t>int</a:t>
            </a:r>
            <a:r>
              <a:rPr lang="en-US" sz="2000" dirty="0" smtClean="0"/>
              <a:t> </a:t>
            </a:r>
            <a:r>
              <a:rPr lang="en-US" sz="2000" b="1" dirty="0" err="1" smtClean="0"/>
              <a:t>atomic_add_return</a:t>
            </a:r>
            <a:r>
              <a:rPr lang="en-US" sz="2000" dirty="0" smtClean="0"/>
              <a:t> (</a:t>
            </a:r>
            <a:r>
              <a:rPr lang="en-US" sz="2000" dirty="0" err="1" smtClean="0"/>
              <a:t>int</a:t>
            </a:r>
            <a:r>
              <a:rPr lang="en-US" sz="2000" dirty="0" smtClean="0"/>
              <a:t> </a:t>
            </a:r>
            <a:r>
              <a:rPr lang="en-US" sz="2000" dirty="0" err="1" smtClean="0"/>
              <a:t>i</a:t>
            </a:r>
            <a:r>
              <a:rPr lang="en-US" sz="2000" dirty="0" smtClean="0"/>
              <a:t>, </a:t>
            </a:r>
            <a:r>
              <a:rPr lang="en-US" sz="2000" dirty="0" err="1" smtClean="0"/>
              <a:t>atomic_t</a:t>
            </a:r>
            <a:r>
              <a:rPr lang="en-US" sz="2000" dirty="0" smtClean="0"/>
              <a:t> *v);</a:t>
            </a:r>
          </a:p>
          <a:p>
            <a:pPr>
              <a:buNone/>
            </a:pPr>
            <a:r>
              <a:rPr lang="en-US" sz="2000" dirty="0" err="1" smtClean="0"/>
              <a:t>int</a:t>
            </a:r>
            <a:r>
              <a:rPr lang="en-US" sz="2000" dirty="0" smtClean="0"/>
              <a:t> </a:t>
            </a:r>
            <a:r>
              <a:rPr lang="en-US" sz="2000" b="1" dirty="0" err="1" smtClean="0"/>
              <a:t>atomic_sub_return</a:t>
            </a:r>
            <a:r>
              <a:rPr lang="en-US" sz="2000" dirty="0" smtClean="0"/>
              <a:t> (</a:t>
            </a:r>
            <a:r>
              <a:rPr lang="en-US" sz="2000" dirty="0" err="1" smtClean="0"/>
              <a:t>int</a:t>
            </a:r>
            <a:r>
              <a:rPr lang="en-US" sz="2000" dirty="0" smtClean="0"/>
              <a:t> </a:t>
            </a:r>
            <a:r>
              <a:rPr lang="en-US" sz="2000" dirty="0" err="1" smtClean="0"/>
              <a:t>i</a:t>
            </a:r>
            <a:r>
              <a:rPr lang="en-US" sz="2000" dirty="0" smtClean="0"/>
              <a:t>, </a:t>
            </a:r>
            <a:r>
              <a:rPr lang="en-US" sz="2000" dirty="0" err="1" smtClean="0"/>
              <a:t>atomic_t</a:t>
            </a:r>
            <a:r>
              <a:rPr lang="en-US" sz="2000" dirty="0" smtClean="0"/>
              <a:t> *v);</a:t>
            </a:r>
          </a:p>
          <a:p>
            <a:pPr>
              <a:buNone/>
            </a:pPr>
            <a:r>
              <a:rPr lang="en-US" sz="2000" dirty="0" err="1" smtClean="0"/>
              <a:t>int</a:t>
            </a:r>
            <a:r>
              <a:rPr lang="en-US" sz="2000" dirty="0" smtClean="0"/>
              <a:t> </a:t>
            </a:r>
            <a:r>
              <a:rPr lang="en-US" sz="2000" b="1" dirty="0" err="1" smtClean="0"/>
              <a:t>atomic_inc_return</a:t>
            </a:r>
            <a:r>
              <a:rPr lang="en-US" sz="2000" dirty="0" smtClean="0"/>
              <a:t> (</a:t>
            </a:r>
            <a:r>
              <a:rPr lang="en-US" sz="2000" dirty="0" err="1" smtClean="0"/>
              <a:t>atomic_t</a:t>
            </a:r>
            <a:r>
              <a:rPr lang="en-US" sz="2000" dirty="0" smtClean="0"/>
              <a:t> *v);</a:t>
            </a:r>
          </a:p>
          <a:p>
            <a:pPr>
              <a:buNone/>
            </a:pPr>
            <a:r>
              <a:rPr lang="en-US" sz="2000" dirty="0" err="1" smtClean="0"/>
              <a:t>int</a:t>
            </a:r>
            <a:r>
              <a:rPr lang="en-US" sz="2000" dirty="0" smtClean="0"/>
              <a:t> </a:t>
            </a:r>
            <a:r>
              <a:rPr lang="en-US" sz="2000" b="1" dirty="0" err="1" smtClean="0"/>
              <a:t>atomic_dec_return</a:t>
            </a:r>
            <a:r>
              <a:rPr lang="en-US" sz="2000" dirty="0" smtClean="0"/>
              <a:t> (</a:t>
            </a:r>
            <a:r>
              <a:rPr lang="en-US" sz="2000" dirty="0" err="1" smtClean="0"/>
              <a:t>atomic_t</a:t>
            </a:r>
            <a:r>
              <a:rPr lang="en-US" sz="2000" dirty="0" smtClean="0"/>
              <a:t> *v);</a:t>
            </a:r>
          </a:p>
          <a:p>
            <a:pPr>
              <a:buNone/>
            </a:pPr>
            <a:r>
              <a:rPr lang="en-US" sz="2000" dirty="0" smtClean="0"/>
              <a:t>Behave just like </a:t>
            </a:r>
            <a:r>
              <a:rPr lang="en-US" sz="2000" dirty="0" err="1" smtClean="0"/>
              <a:t>atomic_add</a:t>
            </a:r>
            <a:r>
              <a:rPr lang="en-US" sz="2000" dirty="0" smtClean="0"/>
              <a:t> and friends, with the exception that they return the new value of the atomic variable to the caller.</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dirty="0" smtClean="0"/>
              <a:t>Alternatives to locking. Atomic Vars.</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315912" y="1341437"/>
            <a:ext cx="9296400" cy="5100455"/>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sz="2000" dirty="0" err="1" smtClean="0"/>
              <a:t>int</a:t>
            </a:r>
            <a:r>
              <a:rPr lang="en-US" sz="2000" dirty="0" smtClean="0"/>
              <a:t> </a:t>
            </a:r>
            <a:r>
              <a:rPr lang="en-US" sz="2000" b="1" dirty="0" err="1" smtClean="0"/>
              <a:t>atomic_inc_and_test</a:t>
            </a:r>
            <a:r>
              <a:rPr lang="en-US" sz="2000" dirty="0" smtClean="0"/>
              <a:t> (</a:t>
            </a:r>
            <a:r>
              <a:rPr lang="en-US" sz="2000" dirty="0" err="1" smtClean="0"/>
              <a:t>atomic_t</a:t>
            </a:r>
            <a:r>
              <a:rPr lang="en-US" sz="2000" dirty="0" smtClean="0"/>
              <a:t> *v);</a:t>
            </a:r>
          </a:p>
          <a:p>
            <a:pPr>
              <a:buNone/>
            </a:pPr>
            <a:r>
              <a:rPr lang="en-US" sz="2000" dirty="0" err="1" smtClean="0"/>
              <a:t>int</a:t>
            </a:r>
            <a:r>
              <a:rPr lang="en-US" sz="2000" dirty="0" smtClean="0"/>
              <a:t> </a:t>
            </a:r>
            <a:r>
              <a:rPr lang="en-US" sz="2000" b="1" dirty="0" err="1" smtClean="0"/>
              <a:t>atomic_dec_and_test</a:t>
            </a:r>
            <a:r>
              <a:rPr lang="en-US" sz="2000" dirty="0" smtClean="0"/>
              <a:t> (</a:t>
            </a:r>
            <a:r>
              <a:rPr lang="en-US" sz="2000" dirty="0" err="1" smtClean="0"/>
              <a:t>atomic_t</a:t>
            </a:r>
            <a:r>
              <a:rPr lang="en-US" sz="2000" dirty="0" smtClean="0"/>
              <a:t> *v);</a:t>
            </a:r>
          </a:p>
          <a:p>
            <a:pPr>
              <a:buNone/>
            </a:pPr>
            <a:r>
              <a:rPr lang="en-US" sz="2000" dirty="0" err="1" smtClean="0"/>
              <a:t>int</a:t>
            </a:r>
            <a:r>
              <a:rPr lang="en-US" sz="2000" dirty="0" smtClean="0"/>
              <a:t> </a:t>
            </a:r>
            <a:r>
              <a:rPr lang="en-US" sz="2000" b="1" dirty="0" err="1" smtClean="0"/>
              <a:t>atomic_sub_and_test</a:t>
            </a:r>
            <a:r>
              <a:rPr lang="en-US" sz="2000" dirty="0" smtClean="0"/>
              <a:t> (</a:t>
            </a:r>
            <a:r>
              <a:rPr lang="en-US" sz="2000" dirty="0" err="1" smtClean="0"/>
              <a:t>int</a:t>
            </a:r>
            <a:r>
              <a:rPr lang="en-US" sz="2000" dirty="0" smtClean="0"/>
              <a:t> </a:t>
            </a:r>
            <a:r>
              <a:rPr lang="en-US" sz="2000" dirty="0" err="1" smtClean="0"/>
              <a:t>i</a:t>
            </a:r>
            <a:r>
              <a:rPr lang="en-US" sz="2000" dirty="0" smtClean="0"/>
              <a:t>, </a:t>
            </a:r>
            <a:r>
              <a:rPr lang="en-US" sz="2000" dirty="0" err="1" smtClean="0"/>
              <a:t>atomic_t</a:t>
            </a:r>
            <a:r>
              <a:rPr lang="en-US" sz="2000" dirty="0" smtClean="0"/>
              <a:t> *v);</a:t>
            </a:r>
          </a:p>
          <a:p>
            <a:pPr>
              <a:buNone/>
            </a:pPr>
            <a:r>
              <a:rPr lang="en-US" sz="2000" dirty="0" smtClean="0"/>
              <a:t>Perform the specified operation and test the result; if, after the operation, the atomic value is 0, then the return value is true; otherwise, it is false.</a:t>
            </a:r>
          </a:p>
          <a:p>
            <a:pPr>
              <a:buNone/>
            </a:pPr>
            <a:endParaRPr lang="en-US" sz="2000" dirty="0" smtClean="0"/>
          </a:p>
          <a:p>
            <a:pPr>
              <a:buNone/>
            </a:pPr>
            <a:r>
              <a:rPr lang="en-US" sz="2000" dirty="0" err="1" smtClean="0"/>
              <a:t>int</a:t>
            </a:r>
            <a:r>
              <a:rPr lang="en-US" sz="2000" dirty="0" smtClean="0"/>
              <a:t> </a:t>
            </a:r>
            <a:r>
              <a:rPr lang="en-US" sz="2000" b="1" dirty="0" err="1" smtClean="0"/>
              <a:t>atomic_add_negative</a:t>
            </a:r>
            <a:r>
              <a:rPr lang="en-US" sz="2000" dirty="0" smtClean="0"/>
              <a:t> (</a:t>
            </a:r>
            <a:r>
              <a:rPr lang="en-US" sz="2000" dirty="0" err="1" smtClean="0"/>
              <a:t>int</a:t>
            </a:r>
            <a:r>
              <a:rPr lang="en-US" sz="2000" dirty="0" smtClean="0"/>
              <a:t> </a:t>
            </a:r>
            <a:r>
              <a:rPr lang="en-US" sz="2000" dirty="0" err="1" smtClean="0"/>
              <a:t>i</a:t>
            </a:r>
            <a:r>
              <a:rPr lang="en-US" sz="2000" dirty="0" smtClean="0"/>
              <a:t>, </a:t>
            </a:r>
            <a:r>
              <a:rPr lang="en-US" sz="2000" dirty="0" err="1" smtClean="0"/>
              <a:t>atomic_t</a:t>
            </a:r>
            <a:r>
              <a:rPr lang="en-US" sz="2000" dirty="0" smtClean="0"/>
              <a:t> *v);</a:t>
            </a:r>
          </a:p>
          <a:p>
            <a:pPr>
              <a:buNone/>
            </a:pPr>
            <a:r>
              <a:rPr lang="en-US" sz="2000" dirty="0" smtClean="0"/>
              <a:t>Add the integer variable </a:t>
            </a:r>
            <a:r>
              <a:rPr lang="en-US" sz="2000" dirty="0" err="1" smtClean="0"/>
              <a:t>i</a:t>
            </a:r>
            <a:r>
              <a:rPr lang="en-US" sz="2000" dirty="0" smtClean="0"/>
              <a:t> to v. The return value is true if the result is negative, false otherwise.</a:t>
            </a:r>
          </a:p>
          <a:p>
            <a:pPr>
              <a:buNone/>
            </a:pPr>
            <a:endParaRPr lang="en-US" sz="2000" dirty="0" smtClean="0"/>
          </a:p>
          <a:p>
            <a:pPr>
              <a:buNone/>
            </a:pPr>
            <a:r>
              <a:rPr lang="en-US" sz="2000" dirty="0" err="1" smtClean="0"/>
              <a:t>int</a:t>
            </a:r>
            <a:r>
              <a:rPr lang="en-US" sz="2000" dirty="0" smtClean="0"/>
              <a:t> </a:t>
            </a:r>
            <a:r>
              <a:rPr lang="en-US" sz="2000" b="1" dirty="0" err="1" smtClean="0"/>
              <a:t>atomic_add_return</a:t>
            </a:r>
            <a:r>
              <a:rPr lang="en-US" sz="2000" dirty="0" smtClean="0"/>
              <a:t> (</a:t>
            </a:r>
            <a:r>
              <a:rPr lang="en-US" sz="2000" dirty="0" err="1" smtClean="0"/>
              <a:t>int</a:t>
            </a:r>
            <a:r>
              <a:rPr lang="en-US" sz="2000" dirty="0" smtClean="0"/>
              <a:t> </a:t>
            </a:r>
            <a:r>
              <a:rPr lang="en-US" sz="2000" dirty="0" err="1" smtClean="0"/>
              <a:t>i</a:t>
            </a:r>
            <a:r>
              <a:rPr lang="en-US" sz="2000" dirty="0" smtClean="0"/>
              <a:t>, </a:t>
            </a:r>
            <a:r>
              <a:rPr lang="en-US" sz="2000" dirty="0" err="1" smtClean="0"/>
              <a:t>atomic_t</a:t>
            </a:r>
            <a:r>
              <a:rPr lang="en-US" sz="2000" dirty="0" smtClean="0"/>
              <a:t> *v);</a:t>
            </a:r>
          </a:p>
          <a:p>
            <a:pPr>
              <a:buNone/>
            </a:pPr>
            <a:r>
              <a:rPr lang="en-US" sz="2000" dirty="0" err="1" smtClean="0"/>
              <a:t>int</a:t>
            </a:r>
            <a:r>
              <a:rPr lang="en-US" sz="2000" dirty="0" smtClean="0"/>
              <a:t> </a:t>
            </a:r>
            <a:r>
              <a:rPr lang="en-US" sz="2000" b="1" dirty="0" err="1" smtClean="0"/>
              <a:t>atomic_sub_return</a:t>
            </a:r>
            <a:r>
              <a:rPr lang="en-US" sz="2000" dirty="0" smtClean="0"/>
              <a:t> (</a:t>
            </a:r>
            <a:r>
              <a:rPr lang="en-US" sz="2000" dirty="0" err="1" smtClean="0"/>
              <a:t>int</a:t>
            </a:r>
            <a:r>
              <a:rPr lang="en-US" sz="2000" dirty="0" smtClean="0"/>
              <a:t> </a:t>
            </a:r>
            <a:r>
              <a:rPr lang="en-US" sz="2000" dirty="0" err="1" smtClean="0"/>
              <a:t>i</a:t>
            </a:r>
            <a:r>
              <a:rPr lang="en-US" sz="2000" dirty="0" smtClean="0"/>
              <a:t>, </a:t>
            </a:r>
            <a:r>
              <a:rPr lang="en-US" sz="2000" dirty="0" err="1" smtClean="0"/>
              <a:t>atomic_t</a:t>
            </a:r>
            <a:r>
              <a:rPr lang="en-US" sz="2000" dirty="0" smtClean="0"/>
              <a:t> *v);</a:t>
            </a:r>
          </a:p>
          <a:p>
            <a:pPr>
              <a:buNone/>
            </a:pPr>
            <a:r>
              <a:rPr lang="en-US" sz="2000" dirty="0" err="1" smtClean="0"/>
              <a:t>int</a:t>
            </a:r>
            <a:r>
              <a:rPr lang="en-US" sz="2000" dirty="0" smtClean="0"/>
              <a:t> </a:t>
            </a:r>
            <a:r>
              <a:rPr lang="en-US" sz="2000" b="1" dirty="0" err="1" smtClean="0"/>
              <a:t>atomic_inc_return</a:t>
            </a:r>
            <a:r>
              <a:rPr lang="en-US" sz="2000" dirty="0" smtClean="0"/>
              <a:t> (</a:t>
            </a:r>
            <a:r>
              <a:rPr lang="en-US" sz="2000" dirty="0" err="1" smtClean="0"/>
              <a:t>atomic_t</a:t>
            </a:r>
            <a:r>
              <a:rPr lang="en-US" sz="2000" dirty="0" smtClean="0"/>
              <a:t> *v);</a:t>
            </a:r>
          </a:p>
          <a:p>
            <a:pPr>
              <a:buNone/>
            </a:pPr>
            <a:r>
              <a:rPr lang="en-US" sz="2000" dirty="0" err="1" smtClean="0"/>
              <a:t>int</a:t>
            </a:r>
            <a:r>
              <a:rPr lang="en-US" sz="2000" dirty="0" smtClean="0"/>
              <a:t> </a:t>
            </a:r>
            <a:r>
              <a:rPr lang="en-US" sz="2000" b="1" dirty="0" err="1" smtClean="0"/>
              <a:t>atomic_dec_return</a:t>
            </a:r>
            <a:r>
              <a:rPr lang="en-US" sz="2000" dirty="0" smtClean="0"/>
              <a:t> (</a:t>
            </a:r>
            <a:r>
              <a:rPr lang="en-US" sz="2000" dirty="0" err="1" smtClean="0"/>
              <a:t>atomic_t</a:t>
            </a:r>
            <a:r>
              <a:rPr lang="en-US" sz="2000" dirty="0" smtClean="0"/>
              <a:t> *v);</a:t>
            </a:r>
          </a:p>
          <a:p>
            <a:pPr>
              <a:buNone/>
            </a:pPr>
            <a:r>
              <a:rPr lang="en-US" sz="2000" dirty="0" smtClean="0"/>
              <a:t>Behave just like </a:t>
            </a:r>
            <a:r>
              <a:rPr lang="en-US" sz="2000" dirty="0" err="1" smtClean="0"/>
              <a:t>atomic_add</a:t>
            </a:r>
            <a:r>
              <a:rPr lang="en-US" sz="2000" dirty="0" smtClean="0"/>
              <a:t> and friends, with the exception that they return the new value of the atomic variable to the caller.</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dirty="0" smtClean="0"/>
              <a:t>Alternatives to locking. Bit Operations</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239712" y="1341437"/>
            <a:ext cx="9296400" cy="6039752"/>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sz="2000" dirty="0" smtClean="0"/>
              <a:t>void </a:t>
            </a:r>
            <a:r>
              <a:rPr lang="en-US" sz="2000" b="1" dirty="0" err="1" smtClean="0"/>
              <a:t>set_bit</a:t>
            </a:r>
            <a:r>
              <a:rPr lang="en-US" sz="2000" dirty="0" smtClean="0"/>
              <a:t> (nr, void *</a:t>
            </a:r>
            <a:r>
              <a:rPr lang="en-US" sz="2000" dirty="0" err="1" smtClean="0"/>
              <a:t>addr</a:t>
            </a:r>
            <a:r>
              <a:rPr lang="en-US" sz="2000" dirty="0" smtClean="0"/>
              <a:t>);</a:t>
            </a:r>
          </a:p>
          <a:p>
            <a:pPr>
              <a:buNone/>
            </a:pPr>
            <a:r>
              <a:rPr lang="en-US" sz="2000" dirty="0" smtClean="0"/>
              <a:t>Sets bit number nr in the data item pointed to by </a:t>
            </a:r>
            <a:r>
              <a:rPr lang="en-US" sz="2000" dirty="0" err="1" smtClean="0"/>
              <a:t>addr</a:t>
            </a:r>
            <a:r>
              <a:rPr lang="en-US" sz="2000" dirty="0" smtClean="0"/>
              <a:t>.</a:t>
            </a:r>
          </a:p>
          <a:p>
            <a:pPr>
              <a:buNone/>
            </a:pPr>
            <a:endParaRPr lang="en-US" sz="2000" dirty="0" smtClean="0"/>
          </a:p>
          <a:p>
            <a:pPr>
              <a:buNone/>
            </a:pPr>
            <a:r>
              <a:rPr lang="en-US" sz="2000" dirty="0" smtClean="0"/>
              <a:t>void </a:t>
            </a:r>
            <a:r>
              <a:rPr lang="en-US" sz="2000" b="1" dirty="0" err="1" smtClean="0"/>
              <a:t>clear_bit</a:t>
            </a:r>
            <a:r>
              <a:rPr lang="en-US" sz="2000" dirty="0" smtClean="0"/>
              <a:t> (nr, void *</a:t>
            </a:r>
            <a:r>
              <a:rPr lang="en-US" sz="2000" dirty="0" err="1" smtClean="0"/>
              <a:t>addr</a:t>
            </a:r>
            <a:r>
              <a:rPr lang="en-US" sz="2000" dirty="0" smtClean="0"/>
              <a:t>);</a:t>
            </a:r>
          </a:p>
          <a:p>
            <a:pPr>
              <a:buNone/>
            </a:pPr>
            <a:r>
              <a:rPr lang="en-US" sz="2000" dirty="0" smtClean="0"/>
              <a:t>Clears the specified bit in the unsigned long datum that lives at </a:t>
            </a:r>
            <a:r>
              <a:rPr lang="en-US" sz="2000" dirty="0" err="1" smtClean="0"/>
              <a:t>addr</a:t>
            </a:r>
            <a:r>
              <a:rPr lang="en-US" sz="2000" dirty="0" smtClean="0"/>
              <a:t>. Its semantics are otherwise the same as </a:t>
            </a:r>
            <a:r>
              <a:rPr lang="en-US" sz="2000" dirty="0" err="1" smtClean="0"/>
              <a:t>set_bit</a:t>
            </a:r>
            <a:r>
              <a:rPr lang="en-US" sz="2000" dirty="0" smtClean="0"/>
              <a:t>.</a:t>
            </a:r>
          </a:p>
          <a:p>
            <a:pPr>
              <a:buNone/>
            </a:pPr>
            <a:endParaRPr lang="en-US" sz="2000" dirty="0" smtClean="0"/>
          </a:p>
          <a:p>
            <a:pPr>
              <a:buNone/>
            </a:pPr>
            <a:r>
              <a:rPr lang="en-US" sz="2000" dirty="0" smtClean="0"/>
              <a:t>void </a:t>
            </a:r>
            <a:r>
              <a:rPr lang="en-US" sz="2000" b="1" dirty="0" err="1" smtClean="0"/>
              <a:t>change_bit</a:t>
            </a:r>
            <a:r>
              <a:rPr lang="en-US" sz="2000" dirty="0" smtClean="0"/>
              <a:t> (nr, void *</a:t>
            </a:r>
            <a:r>
              <a:rPr lang="en-US" sz="2000" dirty="0" err="1" smtClean="0"/>
              <a:t>addr</a:t>
            </a:r>
            <a:r>
              <a:rPr lang="en-US" sz="2000" dirty="0" smtClean="0"/>
              <a:t>);</a:t>
            </a:r>
          </a:p>
          <a:p>
            <a:pPr>
              <a:buNone/>
            </a:pPr>
            <a:r>
              <a:rPr lang="en-US" sz="2000" dirty="0" smtClean="0"/>
              <a:t>Toggles the bit.</a:t>
            </a:r>
          </a:p>
          <a:p>
            <a:pPr>
              <a:buNone/>
            </a:pPr>
            <a:endParaRPr lang="en-US" sz="2000" dirty="0" smtClean="0"/>
          </a:p>
          <a:p>
            <a:pPr>
              <a:buNone/>
            </a:pPr>
            <a:r>
              <a:rPr lang="en-US" sz="2000" b="1" dirty="0" err="1" smtClean="0"/>
              <a:t>test_bit</a:t>
            </a:r>
            <a:r>
              <a:rPr lang="en-US" sz="2000" dirty="0" smtClean="0"/>
              <a:t> (nr, void *</a:t>
            </a:r>
            <a:r>
              <a:rPr lang="en-US" sz="2000" dirty="0" err="1" smtClean="0"/>
              <a:t>addr</a:t>
            </a:r>
            <a:r>
              <a:rPr lang="en-US" sz="2000" dirty="0" smtClean="0"/>
              <a:t>);</a:t>
            </a:r>
          </a:p>
          <a:p>
            <a:pPr>
              <a:buNone/>
            </a:pPr>
            <a:r>
              <a:rPr lang="en-US" sz="2000" dirty="0" smtClean="0"/>
              <a:t>This function is the only bit operation that doesn’t need to be atomic; it simply</a:t>
            </a:r>
          </a:p>
          <a:p>
            <a:pPr>
              <a:buNone/>
            </a:pPr>
            <a:r>
              <a:rPr lang="en-US" sz="2000" dirty="0" smtClean="0"/>
              <a:t>returns the current value of the bit.</a:t>
            </a:r>
          </a:p>
          <a:p>
            <a:pPr>
              <a:buNone/>
            </a:pPr>
            <a:endParaRPr lang="en-US" sz="2000" dirty="0" smtClean="0"/>
          </a:p>
          <a:p>
            <a:pPr>
              <a:buNone/>
            </a:pPr>
            <a:r>
              <a:rPr lang="en-US" sz="2000" dirty="0" err="1" smtClean="0"/>
              <a:t>int</a:t>
            </a:r>
            <a:r>
              <a:rPr lang="en-US" sz="2000" dirty="0" smtClean="0"/>
              <a:t> </a:t>
            </a:r>
            <a:r>
              <a:rPr lang="en-US" sz="2000" b="1" dirty="0" err="1" smtClean="0"/>
              <a:t>test_and_set_bit</a:t>
            </a:r>
            <a:r>
              <a:rPr lang="en-US" sz="2000" dirty="0" smtClean="0"/>
              <a:t> (nr, void *</a:t>
            </a:r>
            <a:r>
              <a:rPr lang="en-US" sz="2000" dirty="0" err="1" smtClean="0"/>
              <a:t>addr</a:t>
            </a:r>
            <a:r>
              <a:rPr lang="en-US" sz="2000" dirty="0" smtClean="0"/>
              <a:t>);</a:t>
            </a:r>
          </a:p>
          <a:p>
            <a:pPr>
              <a:buNone/>
            </a:pPr>
            <a:r>
              <a:rPr lang="en-US" sz="2000" dirty="0" err="1" smtClean="0"/>
              <a:t>int</a:t>
            </a:r>
            <a:r>
              <a:rPr lang="en-US" sz="2000" dirty="0" smtClean="0"/>
              <a:t> </a:t>
            </a:r>
            <a:r>
              <a:rPr lang="en-US" sz="2000" b="1" dirty="0" err="1" smtClean="0"/>
              <a:t>test_and_clear_bit</a:t>
            </a:r>
            <a:r>
              <a:rPr lang="en-US" sz="2000" dirty="0" smtClean="0"/>
              <a:t> (nr, void *</a:t>
            </a:r>
            <a:r>
              <a:rPr lang="en-US" sz="2000" dirty="0" err="1" smtClean="0"/>
              <a:t>addr</a:t>
            </a:r>
            <a:r>
              <a:rPr lang="en-US" sz="2000" dirty="0" smtClean="0"/>
              <a:t>);</a:t>
            </a:r>
          </a:p>
          <a:p>
            <a:pPr>
              <a:buNone/>
            </a:pPr>
            <a:r>
              <a:rPr lang="en-US" sz="2000" dirty="0" err="1" smtClean="0"/>
              <a:t>int</a:t>
            </a:r>
            <a:r>
              <a:rPr lang="en-US" sz="2000" dirty="0" smtClean="0"/>
              <a:t> </a:t>
            </a:r>
            <a:r>
              <a:rPr lang="en-US" sz="2000" b="1" dirty="0" err="1" smtClean="0"/>
              <a:t>test_and_change_bit</a:t>
            </a:r>
            <a:r>
              <a:rPr lang="en-US" sz="2000" dirty="0" smtClean="0"/>
              <a:t> (nr, void *</a:t>
            </a:r>
            <a:r>
              <a:rPr lang="en-US" sz="2000" dirty="0" err="1" smtClean="0"/>
              <a:t>addr</a:t>
            </a:r>
            <a:r>
              <a:rPr lang="en-US" sz="2000" dirty="0" smtClean="0"/>
              <a:t>);</a:t>
            </a:r>
          </a:p>
          <a:p>
            <a:pPr>
              <a:buNone/>
            </a:pPr>
            <a:r>
              <a:rPr lang="en-US" sz="2000" dirty="0" smtClean="0"/>
              <a:t>Behave atomically like those listed previously, except that they also return the</a:t>
            </a:r>
          </a:p>
          <a:p>
            <a:pPr>
              <a:buNone/>
            </a:pPr>
            <a:r>
              <a:rPr lang="en-US" sz="2000" dirty="0" smtClean="0"/>
              <a:t>previous value of the bit.</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dirty="0" smtClean="0"/>
              <a:t>Reference Count Example</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1026" name="Picture 2"/>
          <p:cNvPicPr>
            <a:picLocks noChangeAspect="1" noChangeArrowheads="1"/>
          </p:cNvPicPr>
          <p:nvPr/>
        </p:nvPicPr>
        <p:blipFill>
          <a:blip r:embed="rId3" cstate="print"/>
          <a:srcRect/>
          <a:stretch>
            <a:fillRect/>
          </a:stretch>
        </p:blipFill>
        <p:spPr bwMode="auto">
          <a:xfrm>
            <a:off x="544512" y="1341437"/>
            <a:ext cx="7734300" cy="60293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b="1" dirty="0" smtClean="0"/>
              <a:t>Sequential lock</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392112" y="1968151"/>
            <a:ext cx="9296400" cy="2345086"/>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sz="3600" dirty="0" err="1" smtClean="0"/>
              <a:t>Seqlocks</a:t>
            </a:r>
            <a:r>
              <a:rPr lang="en-US" sz="3600" dirty="0" smtClean="0"/>
              <a:t> work in situations where the resource to be protected is small, simple, and frequently accessed, and where </a:t>
            </a:r>
            <a:r>
              <a:rPr lang="en-US" sz="3600" b="1" dirty="0" smtClean="0"/>
              <a:t>write access is rare but can not be delayed</a:t>
            </a:r>
            <a:r>
              <a:rPr lang="en-US" sz="3600" dirty="0" smtClean="0"/>
              <a:t>.</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b="1" dirty="0" smtClean="0"/>
              <a:t>Sequential lock</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392112" y="1493837"/>
            <a:ext cx="9296400" cy="7417052"/>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sz="3600" dirty="0" smtClean="0"/>
              <a:t>#include &lt;</a:t>
            </a:r>
            <a:r>
              <a:rPr lang="en-US" sz="3600" dirty="0" err="1" smtClean="0"/>
              <a:t>linux</a:t>
            </a:r>
            <a:r>
              <a:rPr lang="en-US" sz="3600" dirty="0" smtClean="0"/>
              <a:t>/</a:t>
            </a:r>
            <a:r>
              <a:rPr lang="en-US" sz="3600" dirty="0" err="1" smtClean="0"/>
              <a:t>seqlock.h</a:t>
            </a:r>
            <a:r>
              <a:rPr lang="en-US" sz="3600" dirty="0" smtClean="0"/>
              <a:t>&gt;</a:t>
            </a:r>
          </a:p>
          <a:p>
            <a:pPr>
              <a:buNone/>
            </a:pPr>
            <a:r>
              <a:rPr lang="sv-SE" sz="3600" b="1" dirty="0" smtClean="0"/>
              <a:t>seqlock_t</a:t>
            </a:r>
            <a:r>
              <a:rPr lang="sv-SE" sz="3600" dirty="0" smtClean="0"/>
              <a:t> lock1 = </a:t>
            </a:r>
            <a:r>
              <a:rPr lang="sv-SE" sz="3600" b="1" dirty="0" smtClean="0"/>
              <a:t>SEQLOCK_UNLOCKED</a:t>
            </a:r>
            <a:r>
              <a:rPr lang="sv-SE" sz="3600" dirty="0" smtClean="0"/>
              <a:t>; </a:t>
            </a:r>
            <a:r>
              <a:rPr lang="sv-SE" sz="3600" b="1" dirty="0" smtClean="0"/>
              <a:t>seqlock_t</a:t>
            </a:r>
            <a:r>
              <a:rPr lang="sv-SE" sz="3600" dirty="0" smtClean="0"/>
              <a:t> lock2; </a:t>
            </a:r>
            <a:r>
              <a:rPr lang="sv-SE" sz="3600" b="1" dirty="0" smtClean="0"/>
              <a:t>seqlock_init</a:t>
            </a:r>
            <a:r>
              <a:rPr lang="sv-SE" sz="3600" dirty="0" smtClean="0"/>
              <a:t> (&amp;lock2);</a:t>
            </a:r>
          </a:p>
          <a:p>
            <a:pPr>
              <a:buNone/>
            </a:pPr>
            <a:endParaRPr lang="en-US" sz="3600" dirty="0" smtClean="0"/>
          </a:p>
          <a:p>
            <a:pPr>
              <a:buNone/>
            </a:pPr>
            <a:r>
              <a:rPr lang="en-US" sz="3600" dirty="0" smtClean="0"/>
              <a:t>unsigned </a:t>
            </a:r>
            <a:r>
              <a:rPr lang="en-US" sz="3600" dirty="0" err="1" smtClean="0"/>
              <a:t>int</a:t>
            </a:r>
            <a:r>
              <a:rPr lang="en-US" sz="3600" dirty="0" smtClean="0"/>
              <a:t> </a:t>
            </a:r>
            <a:r>
              <a:rPr lang="en-US" sz="3600" dirty="0" err="1" smtClean="0"/>
              <a:t>seq</a:t>
            </a:r>
            <a:r>
              <a:rPr lang="en-US" sz="3600" dirty="0" smtClean="0"/>
              <a:t>;</a:t>
            </a:r>
          </a:p>
          <a:p>
            <a:pPr>
              <a:buNone/>
            </a:pPr>
            <a:r>
              <a:rPr lang="en-US" sz="3600" dirty="0" smtClean="0"/>
              <a:t>do {</a:t>
            </a:r>
          </a:p>
          <a:p>
            <a:pPr>
              <a:buNone/>
            </a:pPr>
            <a:r>
              <a:rPr lang="en-US" sz="3600" dirty="0" smtClean="0"/>
              <a:t>	 </a:t>
            </a:r>
            <a:r>
              <a:rPr lang="en-US" sz="3600" dirty="0" err="1" smtClean="0"/>
              <a:t>seq</a:t>
            </a:r>
            <a:r>
              <a:rPr lang="en-US" sz="3600" dirty="0" smtClean="0"/>
              <a:t> = </a:t>
            </a:r>
            <a:r>
              <a:rPr lang="en-US" sz="3600" b="1" dirty="0" err="1" smtClean="0"/>
              <a:t>read_seqbegin</a:t>
            </a:r>
            <a:r>
              <a:rPr lang="en-US" sz="3600" dirty="0" smtClean="0"/>
              <a:t> (&amp;lock1);</a:t>
            </a:r>
          </a:p>
          <a:p>
            <a:pPr>
              <a:buNone/>
            </a:pPr>
            <a:r>
              <a:rPr lang="en-US" sz="3600" dirty="0" smtClean="0"/>
              <a:t>	 /* Do what you need to do */</a:t>
            </a:r>
          </a:p>
          <a:p>
            <a:pPr>
              <a:buNone/>
            </a:pPr>
            <a:r>
              <a:rPr lang="en-US" sz="3600" dirty="0" smtClean="0"/>
              <a:t>} while </a:t>
            </a:r>
            <a:r>
              <a:rPr lang="en-US" sz="3600" b="1" dirty="0" err="1" smtClean="0"/>
              <a:t>read_seqretry</a:t>
            </a:r>
            <a:r>
              <a:rPr lang="en-US" sz="3600" dirty="0" smtClean="0"/>
              <a:t> (&amp;lock1, </a:t>
            </a:r>
            <a:r>
              <a:rPr lang="en-US" sz="3600" dirty="0" err="1" smtClean="0"/>
              <a:t>seq</a:t>
            </a:r>
            <a:r>
              <a:rPr lang="en-US" sz="3600" dirty="0" smtClean="0"/>
              <a:t>);</a:t>
            </a:r>
            <a:endParaRPr lang="sv-SE" sz="3600" dirty="0" smtClean="0"/>
          </a:p>
          <a:p>
            <a:pPr>
              <a:buNone/>
            </a:pPr>
            <a:endParaRPr lang="sv-SE" sz="3600" dirty="0" smtClean="0"/>
          </a:p>
          <a:p>
            <a:pPr>
              <a:buNone/>
            </a:pPr>
            <a:r>
              <a:rPr lang="sv-SE" sz="3600" dirty="0" smtClean="0"/>
              <a:t>	</a:t>
            </a:r>
          </a:p>
          <a:p>
            <a:pPr>
              <a:buNone/>
            </a:pPr>
            <a:endParaRPr lang="sv-SE" sz="3600" dirty="0" smtClean="0"/>
          </a:p>
          <a:p>
            <a:pPr>
              <a:buNone/>
            </a:pPr>
            <a:endParaRPr lang="en-US" sz="3600" dirty="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b="1" dirty="0" smtClean="0"/>
              <a:t>Sequential lock</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392112" y="1493837"/>
            <a:ext cx="9296400" cy="5162845"/>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sz="3600" dirty="0" smtClean="0"/>
              <a:t>Writers must obtain an exclusive lock to enter the critical section protected by a </a:t>
            </a:r>
            <a:r>
              <a:rPr lang="en-US" sz="3600" b="1" dirty="0" err="1" smtClean="0"/>
              <a:t>seqlock</a:t>
            </a:r>
            <a:r>
              <a:rPr lang="en-US" sz="3600" dirty="0" smtClean="0"/>
              <a:t>. To do so, call:</a:t>
            </a:r>
          </a:p>
          <a:p>
            <a:pPr>
              <a:buNone/>
            </a:pPr>
            <a:r>
              <a:rPr lang="en-US" sz="3600" dirty="0" smtClean="0"/>
              <a:t>void </a:t>
            </a:r>
            <a:r>
              <a:rPr lang="en-US" sz="3600" b="1" dirty="0" err="1" smtClean="0"/>
              <a:t>write_seqlock</a:t>
            </a:r>
            <a:r>
              <a:rPr lang="en-US" sz="3600" dirty="0" smtClean="0"/>
              <a:t> (</a:t>
            </a:r>
            <a:r>
              <a:rPr lang="en-US" sz="3600" dirty="0" err="1" smtClean="0"/>
              <a:t>seqlock_t</a:t>
            </a:r>
            <a:r>
              <a:rPr lang="en-US" sz="3600" dirty="0" smtClean="0"/>
              <a:t> *lock);</a:t>
            </a:r>
          </a:p>
          <a:p>
            <a:pPr>
              <a:buNone/>
            </a:pPr>
            <a:r>
              <a:rPr lang="en-US" sz="3600" dirty="0" smtClean="0"/>
              <a:t>The write lock is implemented with a spinlock, so all the usual constraints apply.</a:t>
            </a:r>
          </a:p>
          <a:p>
            <a:pPr>
              <a:buNone/>
            </a:pPr>
            <a:r>
              <a:rPr lang="en-US" sz="3600" dirty="0" smtClean="0"/>
              <a:t>Make a call to:</a:t>
            </a:r>
          </a:p>
          <a:p>
            <a:pPr>
              <a:buNone/>
            </a:pPr>
            <a:r>
              <a:rPr lang="en-US" sz="3600" dirty="0" smtClean="0"/>
              <a:t>void </a:t>
            </a:r>
            <a:r>
              <a:rPr lang="en-US" sz="3600" b="1" dirty="0" err="1" smtClean="0"/>
              <a:t>write_sequnlock</a:t>
            </a:r>
            <a:r>
              <a:rPr lang="en-US" sz="3600" dirty="0" smtClean="0"/>
              <a:t> (</a:t>
            </a:r>
            <a:r>
              <a:rPr lang="en-US" sz="3600" dirty="0" err="1" smtClean="0"/>
              <a:t>seqlock_t</a:t>
            </a:r>
            <a:r>
              <a:rPr lang="en-US" sz="3600" dirty="0" smtClean="0"/>
              <a:t> *lock);</a:t>
            </a:r>
          </a:p>
          <a:p>
            <a:pPr>
              <a:buNone/>
            </a:pPr>
            <a:r>
              <a:rPr lang="en-US" sz="3600" dirty="0" smtClean="0"/>
              <a:t>to release the lock.</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b="1" dirty="0" smtClean="0"/>
              <a:t>Sequential lock</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392112" y="1493837"/>
            <a:ext cx="9296400" cy="2344958"/>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sz="2400" dirty="0" smtClean="0"/>
              <a:t>static inline unsigned </a:t>
            </a:r>
            <a:r>
              <a:rPr lang="en-US" sz="2400" b="1" dirty="0" err="1" smtClean="0"/>
              <a:t>read_seqbegin</a:t>
            </a:r>
            <a:r>
              <a:rPr lang="en-US" sz="2400" dirty="0" smtClean="0"/>
              <a:t> (const </a:t>
            </a:r>
            <a:r>
              <a:rPr lang="en-US" sz="2400" dirty="0" err="1" smtClean="0"/>
              <a:t>seqlock_t</a:t>
            </a:r>
            <a:r>
              <a:rPr lang="en-US" sz="2400" dirty="0" smtClean="0"/>
              <a:t> *</a:t>
            </a:r>
            <a:r>
              <a:rPr lang="en-US" sz="2400" dirty="0" err="1" smtClean="0"/>
              <a:t>sl</a:t>
            </a:r>
            <a:r>
              <a:rPr lang="en-US" sz="2400" dirty="0" smtClean="0"/>
              <a:t>);</a:t>
            </a:r>
          </a:p>
          <a:p>
            <a:pPr>
              <a:buNone/>
            </a:pPr>
            <a:r>
              <a:rPr lang="en-US" sz="2400" dirty="0" smtClean="0"/>
              <a:t>static inline unsigned </a:t>
            </a:r>
            <a:r>
              <a:rPr lang="en-US" sz="2400" b="1" dirty="0" err="1" smtClean="0"/>
              <a:t>read_seqretry</a:t>
            </a:r>
            <a:r>
              <a:rPr lang="en-US" sz="2400" dirty="0" smtClean="0"/>
              <a:t> (const </a:t>
            </a:r>
            <a:r>
              <a:rPr lang="en-US" sz="2400" dirty="0" err="1" smtClean="0"/>
              <a:t>seqlock_t</a:t>
            </a:r>
            <a:r>
              <a:rPr lang="en-US" sz="2400" dirty="0" smtClean="0"/>
              <a:t> *</a:t>
            </a:r>
            <a:r>
              <a:rPr lang="en-US" sz="2400" dirty="0" err="1" smtClean="0"/>
              <a:t>sl</a:t>
            </a:r>
            <a:r>
              <a:rPr lang="en-US" sz="2400" dirty="0" smtClean="0"/>
              <a:t>, unsigned start);</a:t>
            </a:r>
          </a:p>
          <a:p>
            <a:pPr>
              <a:buNone/>
            </a:pPr>
            <a:r>
              <a:rPr lang="en-US" sz="2400" dirty="0" smtClean="0"/>
              <a:t>static inline void </a:t>
            </a:r>
            <a:r>
              <a:rPr lang="en-US" sz="2400" b="1" dirty="0" err="1" smtClean="0"/>
              <a:t>write_seqlock</a:t>
            </a:r>
            <a:r>
              <a:rPr lang="en-US" sz="2400" dirty="0" smtClean="0"/>
              <a:t> (</a:t>
            </a:r>
            <a:r>
              <a:rPr lang="en-US" sz="2400" dirty="0" err="1" smtClean="0"/>
              <a:t>seqlock_t</a:t>
            </a:r>
            <a:r>
              <a:rPr lang="en-US" sz="2400" dirty="0" smtClean="0"/>
              <a:t> *</a:t>
            </a:r>
            <a:r>
              <a:rPr lang="en-US" sz="2400" dirty="0" err="1" smtClean="0"/>
              <a:t>sl</a:t>
            </a:r>
            <a:r>
              <a:rPr lang="en-US" sz="2400" dirty="0" smtClean="0"/>
              <a:t>);</a:t>
            </a:r>
          </a:p>
          <a:p>
            <a:pPr>
              <a:buNone/>
            </a:pPr>
            <a:r>
              <a:rPr lang="en-US" sz="2400" dirty="0" smtClean="0"/>
              <a:t>static inline void </a:t>
            </a:r>
            <a:r>
              <a:rPr lang="en-US" sz="2400" b="1" dirty="0" err="1" smtClean="0"/>
              <a:t>write_sequnlock</a:t>
            </a:r>
            <a:r>
              <a:rPr lang="en-US" sz="2400" dirty="0" smtClean="0"/>
              <a:t> (</a:t>
            </a:r>
            <a:r>
              <a:rPr lang="en-US" sz="2400" dirty="0" err="1" smtClean="0"/>
              <a:t>seqlock_t</a:t>
            </a:r>
            <a:r>
              <a:rPr lang="en-US" sz="2400" dirty="0" smtClean="0"/>
              <a:t> *</a:t>
            </a:r>
            <a:r>
              <a:rPr lang="en-US" sz="2400" dirty="0" err="1" smtClean="0"/>
              <a:t>sl</a:t>
            </a:r>
            <a:r>
              <a:rPr lang="en-US" sz="2400" dirty="0" smtClean="0"/>
              <a:t>);</a:t>
            </a:r>
          </a:p>
          <a:p>
            <a:pPr>
              <a:buNone/>
            </a:pPr>
            <a:r>
              <a:rPr lang="en-US" sz="2400" dirty="0" smtClean="0"/>
              <a:t>static inline void </a:t>
            </a:r>
            <a:r>
              <a:rPr lang="en-US" sz="2400" b="1" dirty="0" err="1" smtClean="0"/>
              <a:t>write_seqlock_irq</a:t>
            </a:r>
            <a:r>
              <a:rPr lang="en-US" sz="2400" dirty="0" smtClean="0"/>
              <a:t> (</a:t>
            </a:r>
            <a:r>
              <a:rPr lang="en-US" sz="2400" dirty="0" err="1" smtClean="0"/>
              <a:t>seqlock_t</a:t>
            </a:r>
            <a:r>
              <a:rPr lang="en-US" sz="2400" dirty="0" smtClean="0"/>
              <a:t> *</a:t>
            </a:r>
            <a:r>
              <a:rPr lang="en-US" sz="2400" dirty="0" err="1" smtClean="0"/>
              <a:t>sl</a:t>
            </a:r>
            <a:r>
              <a:rPr lang="en-US" sz="2400" dirty="0" smtClean="0"/>
              <a:t>);</a:t>
            </a:r>
          </a:p>
          <a:p>
            <a:pPr>
              <a:buNone/>
            </a:pPr>
            <a:r>
              <a:rPr lang="en-US" sz="2400" dirty="0" smtClean="0"/>
              <a:t>static inline void </a:t>
            </a:r>
            <a:r>
              <a:rPr lang="en-US" sz="2400" b="1" dirty="0" err="1" smtClean="0"/>
              <a:t>write_sequnlock_irq</a:t>
            </a:r>
            <a:r>
              <a:rPr lang="en-US" sz="2400" dirty="0" smtClean="0"/>
              <a:t> (</a:t>
            </a:r>
            <a:r>
              <a:rPr lang="en-US" sz="2400" dirty="0" err="1" smtClean="0"/>
              <a:t>seqlock_t</a:t>
            </a:r>
            <a:r>
              <a:rPr lang="en-US" sz="2400" dirty="0" smtClean="0"/>
              <a:t> *</a:t>
            </a:r>
            <a:r>
              <a:rPr lang="en-US" sz="2400" dirty="0" err="1" smtClean="0"/>
              <a:t>sl</a:t>
            </a:r>
            <a:r>
              <a:rPr lang="en-US" sz="2400" dirty="0" smtClean="0"/>
              <a:t>);</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b="1" dirty="0" smtClean="0"/>
              <a:t>Sequential lock</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392112" y="6675437"/>
            <a:ext cx="9296400" cy="403978"/>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sz="2000" dirty="0" smtClean="0"/>
              <a:t>The sequential lock is used to obtain value of </a:t>
            </a:r>
            <a:r>
              <a:rPr lang="en-US" sz="2000" b="1" dirty="0" smtClean="0"/>
              <a:t>jiffies</a:t>
            </a:r>
            <a:r>
              <a:rPr lang="en-US" sz="2000" dirty="0" smtClean="0"/>
              <a:t> at x86_64 architecture</a:t>
            </a:r>
          </a:p>
        </p:txBody>
      </p:sp>
      <p:pic>
        <p:nvPicPr>
          <p:cNvPr id="1026" name="Picture 2"/>
          <p:cNvPicPr>
            <a:picLocks noChangeAspect="1" noChangeArrowheads="1"/>
          </p:cNvPicPr>
          <p:nvPr/>
        </p:nvPicPr>
        <p:blipFill>
          <a:blip r:embed="rId3" cstate="print"/>
          <a:srcRect/>
          <a:stretch>
            <a:fillRect/>
          </a:stretch>
        </p:blipFill>
        <p:spPr bwMode="auto">
          <a:xfrm>
            <a:off x="620712" y="1417637"/>
            <a:ext cx="6400800" cy="511617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b="1" dirty="0" smtClean="0"/>
              <a:t>Read-Copy-Update</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392112" y="1493837"/>
            <a:ext cx="9296400" cy="2188504"/>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sz="2400" dirty="0" smtClean="0"/>
              <a:t>Read-copy-update (RCU) is an advanced mutual exclusion scheme that can yield high performance in the right conditions. Its use in drivers is rare. Those who are interested in the full details of the RCU algorithm can find them in the white paper published by its creator </a:t>
            </a:r>
          </a:p>
          <a:p>
            <a:pPr>
              <a:buNone/>
            </a:pPr>
            <a:r>
              <a:rPr lang="en-US" sz="2000" dirty="0" smtClean="0">
                <a:hlinkClick r:id="rId3"/>
              </a:rPr>
              <a:t>http://www.rdrop.com/users/paulmck/rclock/intro/rclock_intro.html</a:t>
            </a:r>
            <a:endParaRPr lang="en-US" sz="2000" dirty="0" smtClean="0"/>
          </a:p>
          <a:p>
            <a:pPr>
              <a:buNone/>
            </a:pPr>
            <a:endParaRPr lang="en-US"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Spinlocks</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239712" y="6686018"/>
            <a:ext cx="9448800" cy="873657"/>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a:buNone/>
              <a:defRPr/>
            </a:pPr>
            <a:r>
              <a:rPr lang="en-US" sz="3200" dirty="0" smtClean="0"/>
              <a:t>Use on multiprocessor system</a:t>
            </a:r>
          </a:p>
          <a:p>
            <a:pPr>
              <a:buNone/>
              <a:defRPr/>
            </a:pPr>
            <a:endParaRPr lang="en-US" dirty="0" smtClean="0"/>
          </a:p>
        </p:txBody>
      </p:sp>
      <p:pic>
        <p:nvPicPr>
          <p:cNvPr id="6" name="Picture 2" descr="figure 4-3 using a spin lock to guard a shared resource."/>
          <p:cNvPicPr>
            <a:picLocks noChangeAspect="1" noChangeArrowheads="1"/>
          </p:cNvPicPr>
          <p:nvPr/>
        </p:nvPicPr>
        <p:blipFill>
          <a:blip r:embed="rId3" cstate="print"/>
          <a:srcRect/>
          <a:stretch>
            <a:fillRect/>
          </a:stretch>
        </p:blipFill>
        <p:spPr bwMode="auto">
          <a:xfrm>
            <a:off x="1535111" y="1646237"/>
            <a:ext cx="5906143" cy="3124200"/>
          </a:xfrm>
          <a:prstGeom prst="rect">
            <a:avLst/>
          </a:prstGeom>
          <a:noFill/>
        </p:spPr>
      </p:pic>
      <p:sp>
        <p:nvSpPr>
          <p:cNvPr id="8" name="Rectangular Callout 7"/>
          <p:cNvSpPr/>
          <p:nvPr/>
        </p:nvSpPr>
        <p:spPr>
          <a:xfrm>
            <a:off x="2754312" y="4999037"/>
            <a:ext cx="2438400" cy="1524000"/>
          </a:xfrm>
          <a:prstGeom prst="wedgeRectCallout">
            <a:avLst>
              <a:gd name="adj1" fmla="val -10704"/>
              <a:gd name="adj2" fmla="val -89782"/>
            </a:avLst>
          </a:prstGeom>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pPr algn="ctr"/>
            <a:r>
              <a:rPr lang="en-US" dirty="0" smtClean="0"/>
              <a:t>Test set, loop</a:t>
            </a:r>
          </a:p>
          <a:p>
            <a:pPr algn="ctr"/>
            <a:r>
              <a:rPr lang="en-US" dirty="0" smtClean="0"/>
              <a:t>Test set, loop</a:t>
            </a:r>
          </a:p>
          <a:p>
            <a:pPr algn="ctr"/>
            <a:r>
              <a:rPr lang="en-US" dirty="0" smtClean="0"/>
              <a:t>Test set, loop</a:t>
            </a:r>
          </a:p>
          <a:p>
            <a:pPr algn="ctr"/>
            <a:r>
              <a:rPr lang="en-US" dirty="0" smtClean="0"/>
              <a:t>Test set, loop</a:t>
            </a:r>
          </a:p>
          <a:p>
            <a:pPr algn="ctr"/>
            <a:r>
              <a:rPr lang="en-US" dirty="0" smtClean="0"/>
              <a:t>…</a:t>
            </a:r>
          </a:p>
          <a:p>
            <a:pPr algn="ct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dirty="0" smtClean="0">
                <a:latin typeface="Calibri" pitchFamily="34" charset="0"/>
              </a:rPr>
              <a:t>Homework</a:t>
            </a:r>
            <a:endParaRPr lang="en-US" b="1" dirty="0">
              <a:latin typeface="Calibri" pitchFamily="34" charset="0"/>
            </a:endParaRP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5" name="TextBox 4"/>
          <p:cNvSpPr txBox="1"/>
          <p:nvPr/>
        </p:nvSpPr>
        <p:spPr>
          <a:xfrm>
            <a:off x="392112" y="1798637"/>
            <a:ext cx="9067800" cy="5632311"/>
          </a:xfrm>
          <a:prstGeom prst="rect">
            <a:avLst/>
          </a:prstGeom>
          <a:noFill/>
        </p:spPr>
        <p:txBody>
          <a:bodyPr wrap="square" rtlCol="0">
            <a:spAutoFit/>
          </a:bodyPr>
          <a:lstStyle/>
          <a:p>
            <a:pPr>
              <a:buFont typeface="Arial" charset="0"/>
              <a:buChar char="•"/>
            </a:pPr>
            <a:r>
              <a:rPr lang="en-US" sz="2000" dirty="0" smtClean="0"/>
              <a:t>Add </a:t>
            </a:r>
            <a:r>
              <a:rPr lang="en-US" sz="2000" dirty="0" err="1" smtClean="0"/>
              <a:t>mutex</a:t>
            </a:r>
            <a:r>
              <a:rPr lang="en-US" sz="2000" dirty="0" smtClean="0"/>
              <a:t> in </a:t>
            </a:r>
            <a:r>
              <a:rPr lang="en-US" sz="2000" dirty="0" err="1" smtClean="0"/>
              <a:t>chardev</a:t>
            </a:r>
            <a:r>
              <a:rPr lang="en-US" sz="2000" dirty="0" smtClean="0"/>
              <a:t> driver on </a:t>
            </a:r>
            <a:r>
              <a:rPr lang="en-US" sz="2000" dirty="0" smtClean="0"/>
              <a:t>per-device </a:t>
            </a:r>
            <a:r>
              <a:rPr lang="en-US" sz="2000" dirty="0" smtClean="0"/>
              <a:t>node basis. Use scull driver as an example of creating and using file-specific custom data.</a:t>
            </a:r>
          </a:p>
          <a:p>
            <a:pPr>
              <a:buFont typeface="Arial" charset="0"/>
              <a:buChar char="•"/>
            </a:pPr>
            <a:endParaRPr lang="en-US" sz="2000" dirty="0" smtClean="0"/>
          </a:p>
          <a:p>
            <a:r>
              <a:rPr lang="en-US" sz="1600" dirty="0" err="1" smtClean="0"/>
              <a:t>int</a:t>
            </a:r>
            <a:r>
              <a:rPr lang="en-US" sz="1600" dirty="0" smtClean="0"/>
              <a:t> </a:t>
            </a:r>
            <a:r>
              <a:rPr lang="en-US" sz="1600" dirty="0" err="1" smtClean="0"/>
              <a:t>scull_open</a:t>
            </a:r>
            <a:r>
              <a:rPr lang="en-US" sz="1600" dirty="0" smtClean="0"/>
              <a:t>(</a:t>
            </a:r>
            <a:r>
              <a:rPr lang="en-US" sz="1600" dirty="0" err="1" smtClean="0"/>
              <a:t>struct</a:t>
            </a:r>
            <a:r>
              <a:rPr lang="en-US" sz="1600" dirty="0" smtClean="0"/>
              <a:t> </a:t>
            </a:r>
            <a:r>
              <a:rPr lang="en-US" sz="1600" dirty="0" err="1" smtClean="0"/>
              <a:t>inode</a:t>
            </a:r>
            <a:r>
              <a:rPr lang="en-US" sz="1600" dirty="0" smtClean="0"/>
              <a:t> *</a:t>
            </a:r>
            <a:r>
              <a:rPr lang="en-US" sz="1600" dirty="0" err="1" smtClean="0"/>
              <a:t>inode</a:t>
            </a:r>
            <a:r>
              <a:rPr lang="en-US" sz="1600" dirty="0" smtClean="0"/>
              <a:t>, </a:t>
            </a:r>
            <a:r>
              <a:rPr lang="en-US" sz="1600" dirty="0" err="1" smtClean="0"/>
              <a:t>struct</a:t>
            </a:r>
            <a:r>
              <a:rPr lang="en-US" sz="1600" dirty="0" smtClean="0"/>
              <a:t> file *</a:t>
            </a:r>
            <a:r>
              <a:rPr lang="en-US" sz="1600" dirty="0" err="1" smtClean="0"/>
              <a:t>filp</a:t>
            </a:r>
            <a:r>
              <a:rPr lang="en-US" sz="1600" dirty="0" smtClean="0"/>
              <a:t>)</a:t>
            </a:r>
          </a:p>
          <a:p>
            <a:r>
              <a:rPr lang="en-US" sz="1600" dirty="0" smtClean="0"/>
              <a:t>{</a:t>
            </a:r>
          </a:p>
          <a:p>
            <a:r>
              <a:rPr lang="en-US" sz="1600" dirty="0" smtClean="0"/>
              <a:t>    </a:t>
            </a:r>
            <a:r>
              <a:rPr lang="en-US" sz="1600" dirty="0" err="1" smtClean="0"/>
              <a:t>struct</a:t>
            </a:r>
            <a:r>
              <a:rPr lang="en-US" sz="1600" dirty="0" smtClean="0"/>
              <a:t> </a:t>
            </a:r>
            <a:r>
              <a:rPr lang="en-US" sz="1600" dirty="0" err="1" smtClean="0"/>
              <a:t>scull_dev</a:t>
            </a:r>
            <a:r>
              <a:rPr lang="en-US" sz="1600" dirty="0" smtClean="0"/>
              <a:t> *dev;</a:t>
            </a:r>
          </a:p>
          <a:p>
            <a:r>
              <a:rPr lang="en-US" sz="1600" dirty="0" smtClean="0"/>
              <a:t>    dev = </a:t>
            </a:r>
            <a:r>
              <a:rPr lang="en-US" sz="1600" dirty="0" err="1" smtClean="0"/>
              <a:t>container_of</a:t>
            </a:r>
            <a:r>
              <a:rPr lang="en-US" sz="1600" dirty="0" smtClean="0"/>
              <a:t>(</a:t>
            </a:r>
            <a:r>
              <a:rPr lang="en-US" sz="1600" dirty="0" err="1" smtClean="0"/>
              <a:t>inode</a:t>
            </a:r>
            <a:r>
              <a:rPr lang="en-US" sz="1600" dirty="0" smtClean="0"/>
              <a:t>-&gt;</a:t>
            </a:r>
            <a:r>
              <a:rPr lang="en-US" sz="1600" dirty="0" err="1" smtClean="0"/>
              <a:t>i_cdev</a:t>
            </a:r>
            <a:r>
              <a:rPr lang="en-US" sz="1600" dirty="0" smtClean="0"/>
              <a:t>, </a:t>
            </a:r>
            <a:r>
              <a:rPr lang="en-US" sz="1600" dirty="0" err="1" smtClean="0"/>
              <a:t>struct</a:t>
            </a:r>
            <a:r>
              <a:rPr lang="en-US" sz="1600" dirty="0" smtClean="0"/>
              <a:t> </a:t>
            </a:r>
            <a:r>
              <a:rPr lang="en-US" sz="1600" dirty="0" err="1" smtClean="0"/>
              <a:t>scull_dev</a:t>
            </a:r>
            <a:r>
              <a:rPr lang="en-US" sz="1600" dirty="0" smtClean="0"/>
              <a:t>, </a:t>
            </a:r>
            <a:r>
              <a:rPr lang="en-US" sz="1600" dirty="0" err="1" smtClean="0"/>
              <a:t>cdev</a:t>
            </a:r>
            <a:r>
              <a:rPr lang="en-US" sz="1600" dirty="0" smtClean="0"/>
              <a:t>);</a:t>
            </a:r>
          </a:p>
          <a:p>
            <a:r>
              <a:rPr lang="en-US" sz="1600" dirty="0" smtClean="0"/>
              <a:t>    </a:t>
            </a:r>
            <a:r>
              <a:rPr lang="en-US" sz="1600" dirty="0" err="1" smtClean="0"/>
              <a:t>filp</a:t>
            </a:r>
            <a:r>
              <a:rPr lang="en-US" sz="1600" dirty="0" smtClean="0"/>
              <a:t>-&gt;</a:t>
            </a:r>
            <a:r>
              <a:rPr lang="en-US" sz="1600" dirty="0" err="1" smtClean="0"/>
              <a:t>private_data</a:t>
            </a:r>
            <a:r>
              <a:rPr lang="en-US" sz="1600" dirty="0" smtClean="0"/>
              <a:t> = dev; /* for other methods */</a:t>
            </a:r>
          </a:p>
          <a:p>
            <a:r>
              <a:rPr lang="en-US" sz="1600" dirty="0" smtClean="0"/>
              <a:t>    }</a:t>
            </a:r>
          </a:p>
          <a:p>
            <a:r>
              <a:rPr lang="en-US" sz="1600" dirty="0" smtClean="0"/>
              <a:t>    return 0;          </a:t>
            </a:r>
          </a:p>
          <a:p>
            <a:r>
              <a:rPr lang="en-US" sz="1600" dirty="0" smtClean="0"/>
              <a:t>}</a:t>
            </a:r>
          </a:p>
          <a:p>
            <a:r>
              <a:rPr lang="en-US" sz="1600" dirty="0" smtClean="0"/>
              <a:t>While the device is opened, the </a:t>
            </a:r>
            <a:r>
              <a:rPr lang="en-US" sz="1600" dirty="0" err="1" smtClean="0"/>
              <a:t>struct</a:t>
            </a:r>
            <a:r>
              <a:rPr lang="en-US" sz="1600" dirty="0" smtClean="0"/>
              <a:t> </a:t>
            </a:r>
            <a:r>
              <a:rPr lang="en-US" sz="1600" dirty="0" err="1" smtClean="0"/>
              <a:t>inode</a:t>
            </a:r>
            <a:r>
              <a:rPr lang="en-US" sz="1600" dirty="0" smtClean="0"/>
              <a:t> *</a:t>
            </a:r>
            <a:r>
              <a:rPr lang="en-US" sz="1600" dirty="0" err="1" smtClean="0"/>
              <a:t>inode</a:t>
            </a:r>
            <a:r>
              <a:rPr lang="en-US" sz="1600" dirty="0" smtClean="0"/>
              <a:t> representing the device is passed to </a:t>
            </a:r>
            <a:r>
              <a:rPr lang="en-US" sz="1600" dirty="0" err="1" smtClean="0"/>
              <a:t>scull_open</a:t>
            </a:r>
            <a:r>
              <a:rPr lang="en-US" sz="1600" dirty="0" smtClean="0"/>
              <a:t>. Then, the custom structure dev is extracted and passed to </a:t>
            </a:r>
            <a:r>
              <a:rPr lang="en-US" sz="1600" dirty="0" err="1" smtClean="0"/>
              <a:t>filp</a:t>
            </a:r>
            <a:r>
              <a:rPr lang="en-US" sz="1600" dirty="0" smtClean="0"/>
              <a:t>-&gt;</a:t>
            </a:r>
            <a:r>
              <a:rPr lang="en-US" sz="1600" dirty="0" err="1" smtClean="0"/>
              <a:t>private_data</a:t>
            </a:r>
            <a:r>
              <a:rPr lang="en-US" sz="1600" dirty="0" smtClean="0"/>
              <a:t> so that other methods such as </a:t>
            </a:r>
            <a:r>
              <a:rPr lang="en-US" sz="1600" dirty="0" err="1" smtClean="0"/>
              <a:t>scull_read</a:t>
            </a:r>
            <a:r>
              <a:rPr lang="en-US" sz="1600" dirty="0" smtClean="0"/>
              <a:t> can use it:</a:t>
            </a:r>
          </a:p>
          <a:p>
            <a:pPr>
              <a:buFont typeface="Arial" charset="0"/>
              <a:buChar char="•"/>
            </a:pPr>
            <a:endParaRPr lang="en-US" sz="1600" dirty="0" smtClean="0"/>
          </a:p>
          <a:p>
            <a:r>
              <a:rPr lang="en-US" sz="1600" dirty="0" err="1" smtClean="0"/>
              <a:t>ssize_t</a:t>
            </a:r>
            <a:r>
              <a:rPr lang="en-US" sz="1600" dirty="0" smtClean="0"/>
              <a:t> </a:t>
            </a:r>
            <a:r>
              <a:rPr lang="en-US" sz="1600" dirty="0" err="1" smtClean="0"/>
              <a:t>scull_read</a:t>
            </a:r>
            <a:r>
              <a:rPr lang="en-US" sz="1600" dirty="0" smtClean="0"/>
              <a:t>(</a:t>
            </a:r>
            <a:r>
              <a:rPr lang="en-US" sz="1600" dirty="0" err="1" smtClean="0"/>
              <a:t>struct</a:t>
            </a:r>
            <a:r>
              <a:rPr lang="en-US" sz="1600" dirty="0" smtClean="0"/>
              <a:t> file *</a:t>
            </a:r>
            <a:r>
              <a:rPr lang="en-US" sz="1600" dirty="0" err="1" smtClean="0"/>
              <a:t>filp</a:t>
            </a:r>
            <a:r>
              <a:rPr lang="en-US" sz="1600" dirty="0" smtClean="0"/>
              <a:t>, char _ _user *</a:t>
            </a:r>
            <a:r>
              <a:rPr lang="en-US" sz="1600" dirty="0" err="1" smtClean="0"/>
              <a:t>buf</a:t>
            </a:r>
            <a:r>
              <a:rPr lang="en-US" sz="1600" dirty="0" smtClean="0"/>
              <a:t>, </a:t>
            </a:r>
            <a:r>
              <a:rPr lang="en-US" sz="1600" dirty="0" err="1" smtClean="0"/>
              <a:t>size_t</a:t>
            </a:r>
            <a:r>
              <a:rPr lang="en-US" sz="1600" dirty="0" smtClean="0"/>
              <a:t> count,</a:t>
            </a:r>
          </a:p>
          <a:p>
            <a:r>
              <a:rPr lang="en-US" sz="1600" dirty="0" smtClean="0"/>
              <a:t>                </a:t>
            </a:r>
            <a:r>
              <a:rPr lang="en-US" sz="1600" dirty="0" err="1" smtClean="0"/>
              <a:t>loff_t</a:t>
            </a:r>
            <a:r>
              <a:rPr lang="en-US" sz="1600" dirty="0" smtClean="0"/>
              <a:t> *</a:t>
            </a:r>
            <a:r>
              <a:rPr lang="en-US" sz="1600" dirty="0" err="1" smtClean="0"/>
              <a:t>f_pos</a:t>
            </a:r>
            <a:r>
              <a:rPr lang="en-US" sz="1600" dirty="0" smtClean="0"/>
              <a:t>)</a:t>
            </a:r>
          </a:p>
          <a:p>
            <a:r>
              <a:rPr lang="en-US" sz="1600" dirty="0" smtClean="0"/>
              <a:t>{</a:t>
            </a:r>
          </a:p>
          <a:p>
            <a:r>
              <a:rPr lang="en-US" sz="1600" dirty="0" smtClean="0"/>
              <a:t>    </a:t>
            </a:r>
            <a:r>
              <a:rPr lang="en-US" sz="1600" dirty="0" err="1" smtClean="0"/>
              <a:t>struct</a:t>
            </a:r>
            <a:r>
              <a:rPr lang="en-US" sz="1600" dirty="0" smtClean="0"/>
              <a:t> </a:t>
            </a:r>
            <a:r>
              <a:rPr lang="en-US" sz="1600" dirty="0" err="1" smtClean="0"/>
              <a:t>scull_dev</a:t>
            </a:r>
            <a:r>
              <a:rPr lang="en-US" sz="1600" dirty="0" smtClean="0"/>
              <a:t> *dev = </a:t>
            </a:r>
            <a:r>
              <a:rPr lang="en-US" sz="1600" dirty="0" err="1" smtClean="0"/>
              <a:t>filp</a:t>
            </a:r>
            <a:r>
              <a:rPr lang="en-US" sz="1600" dirty="0" smtClean="0"/>
              <a:t>-&gt;</a:t>
            </a:r>
            <a:r>
              <a:rPr lang="en-US" sz="1600" dirty="0" err="1" smtClean="0"/>
              <a:t>private_data</a:t>
            </a:r>
            <a:r>
              <a:rPr lang="en-US" sz="1600" dirty="0" smtClean="0"/>
              <a:t>; </a:t>
            </a:r>
          </a:p>
          <a:p>
            <a:r>
              <a:rPr lang="en-US" sz="1600" dirty="0" smtClean="0"/>
              <a:t>    /* other codes that uses *dev   */</a:t>
            </a:r>
          </a:p>
          <a:p>
            <a:r>
              <a:rPr lang="en-US" sz="1600" dirty="0" smtClean="0"/>
              <a:t>}</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Box 2"/>
          <p:cNvSpPr txBox="1"/>
          <p:nvPr/>
        </p:nvSpPr>
        <p:spPr>
          <a:xfrm>
            <a:off x="822960" y="1958040"/>
            <a:ext cx="7223760" cy="4717080"/>
          </a:xfrm>
          <a:prstGeom prst="rect">
            <a:avLst/>
          </a:prstGeom>
          <a:noFill/>
          <a:ln>
            <a:noFill/>
          </a:ln>
        </p:spPr>
        <p:txBody>
          <a:bodyPr vert="horz" wrap="non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9600"/>
            </a:pPr>
            <a:r>
              <a:rPr lang="en-US" sz="9600" b="0" i="0" u="none" strike="noStrike" kern="1200">
                <a:ln>
                  <a:noFill/>
                </a:ln>
                <a:latin typeface="Arial" pitchFamily="18"/>
                <a:ea typeface="Droid Sans Fallback" pitchFamily="2"/>
                <a:cs typeface="Lohit Hindi" pitchFamily="2"/>
              </a:rPr>
              <a:t>Thank you!</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Spinlocks</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315912" y="1798637"/>
            <a:ext cx="9448800" cy="1092820"/>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sz="3200" dirty="0" smtClean="0"/>
              <a:t>Any time kernel code holds a spinlock,</a:t>
            </a:r>
          </a:p>
          <a:p>
            <a:pPr>
              <a:buNone/>
              <a:defRPr/>
            </a:pPr>
            <a:r>
              <a:rPr lang="en-US" sz="3200" b="1" dirty="0" smtClean="0"/>
              <a:t>preemption is disabled </a:t>
            </a:r>
            <a:r>
              <a:rPr lang="en-US" sz="3200" dirty="0" smtClean="0"/>
              <a:t>on the relevant processor.</a:t>
            </a:r>
            <a:endParaRPr lang="en-US" dirty="0" smtClean="0"/>
          </a:p>
        </p:txBody>
      </p:sp>
      <p:sp>
        <p:nvSpPr>
          <p:cNvPr id="9" name="Rectangle 8"/>
          <p:cNvSpPr/>
          <p:nvPr/>
        </p:nvSpPr>
        <p:spPr>
          <a:xfrm>
            <a:off x="2449512" y="4618037"/>
            <a:ext cx="1752600" cy="38100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Thread A</a:t>
            </a:r>
            <a:endParaRPr lang="en-US" dirty="0"/>
          </a:p>
        </p:txBody>
      </p:sp>
      <p:sp>
        <p:nvSpPr>
          <p:cNvPr id="10" name="Rectangle 9"/>
          <p:cNvSpPr/>
          <p:nvPr/>
        </p:nvSpPr>
        <p:spPr>
          <a:xfrm>
            <a:off x="4430712" y="4618037"/>
            <a:ext cx="3429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Thread B</a:t>
            </a:r>
            <a:endParaRPr lang="en-US" dirty="0"/>
          </a:p>
        </p:txBody>
      </p:sp>
      <p:sp>
        <p:nvSpPr>
          <p:cNvPr id="11" name="TextBox 10"/>
          <p:cNvSpPr txBox="1"/>
          <p:nvPr/>
        </p:nvSpPr>
        <p:spPr>
          <a:xfrm>
            <a:off x="315912" y="3322637"/>
            <a:ext cx="1219200" cy="591850"/>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sz="3200" b="1" dirty="0" smtClean="0"/>
              <a:t>CPU A</a:t>
            </a:r>
            <a:endParaRPr lang="en-US" b="1" dirty="0" smtClean="0"/>
          </a:p>
        </p:txBody>
      </p:sp>
      <p:sp>
        <p:nvSpPr>
          <p:cNvPr id="12" name="Rectangle 11"/>
          <p:cNvSpPr/>
          <p:nvPr/>
        </p:nvSpPr>
        <p:spPr>
          <a:xfrm>
            <a:off x="2678112" y="3246437"/>
            <a:ext cx="5181600" cy="381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spinlock</a:t>
            </a:r>
            <a:endParaRPr lang="en-US" dirty="0"/>
          </a:p>
        </p:txBody>
      </p:sp>
      <p:cxnSp>
        <p:nvCxnSpPr>
          <p:cNvPr id="14" name="Straight Arrow Connector 13"/>
          <p:cNvCxnSpPr/>
          <p:nvPr/>
        </p:nvCxnSpPr>
        <p:spPr>
          <a:xfrm flipV="1">
            <a:off x="2678112" y="3627437"/>
            <a:ext cx="0" cy="1371600"/>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687512" y="3856037"/>
            <a:ext cx="1066800" cy="654495"/>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dirty="0" smtClean="0"/>
              <a:t>Spinlock</a:t>
            </a:r>
          </a:p>
          <a:p>
            <a:pPr>
              <a:buNone/>
              <a:defRPr/>
            </a:pPr>
            <a:r>
              <a:rPr lang="en-US" dirty="0" smtClean="0"/>
              <a:t>acquired</a:t>
            </a:r>
            <a:endParaRPr lang="en-US" sz="1100" dirty="0" smtClean="0"/>
          </a:p>
        </p:txBody>
      </p:sp>
      <p:sp>
        <p:nvSpPr>
          <p:cNvPr id="21" name="Right Arrow 20"/>
          <p:cNvSpPr/>
          <p:nvPr/>
        </p:nvSpPr>
        <p:spPr>
          <a:xfrm>
            <a:off x="8012112" y="3094037"/>
            <a:ext cx="762000" cy="68580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8012112" y="4465637"/>
            <a:ext cx="7620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V="1">
            <a:off x="5268912" y="3627437"/>
            <a:ext cx="0" cy="137160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202112" y="4999037"/>
            <a:ext cx="0" cy="609600"/>
          </a:xfrm>
          <a:prstGeom prst="straightConnector1">
            <a:avLst/>
          </a:prstGeom>
          <a:ln w="508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82912" y="5380037"/>
            <a:ext cx="1143000" cy="654495"/>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a:buNone/>
              <a:defRPr/>
            </a:pPr>
            <a:r>
              <a:rPr lang="en-US" b="1" dirty="0" smtClean="0">
                <a:ln w="10541" cmpd="sng">
                  <a:solidFill>
                    <a:schemeClr val="accent1">
                      <a:shade val="88000"/>
                      <a:satMod val="110000"/>
                    </a:schemeClr>
                  </a:solidFill>
                  <a:prstDash val="solid"/>
                </a:ln>
                <a:solidFill>
                  <a:srgbClr val="FF0000"/>
                </a:solidFill>
              </a:rPr>
              <a:t>Thread A</a:t>
            </a:r>
          </a:p>
          <a:p>
            <a:pPr algn="ctr">
              <a:buNone/>
              <a:defRPr/>
            </a:pPr>
            <a:r>
              <a:rPr lang="en-US" b="1" dirty="0" smtClean="0">
                <a:ln w="10541" cmpd="sng">
                  <a:solidFill>
                    <a:schemeClr val="accent1">
                      <a:shade val="88000"/>
                      <a:satMod val="110000"/>
                    </a:schemeClr>
                  </a:solidFill>
                  <a:prstDash val="solid"/>
                </a:ln>
                <a:solidFill>
                  <a:srgbClr val="FF0000"/>
                </a:solidFill>
              </a:rPr>
              <a:t>has slept</a:t>
            </a:r>
            <a:endParaRPr lang="en-US" sz="1100" b="1" dirty="0" smtClean="0">
              <a:ln w="10541" cmpd="sng">
                <a:solidFill>
                  <a:schemeClr val="accent1">
                    <a:shade val="88000"/>
                    <a:satMod val="110000"/>
                  </a:schemeClr>
                </a:solidFill>
                <a:prstDash val="solid"/>
              </a:ln>
              <a:solidFill>
                <a:srgbClr val="FF0000"/>
              </a:solidFill>
            </a:endParaRPr>
          </a:p>
        </p:txBody>
      </p:sp>
      <p:cxnSp>
        <p:nvCxnSpPr>
          <p:cNvPr id="35" name="Straight Arrow Connector 34"/>
          <p:cNvCxnSpPr/>
          <p:nvPr/>
        </p:nvCxnSpPr>
        <p:spPr>
          <a:xfrm flipV="1">
            <a:off x="4430712" y="4999037"/>
            <a:ext cx="0" cy="609600"/>
          </a:xfrm>
          <a:prstGeom prst="straightConnector1">
            <a:avLst/>
          </a:prstGeom>
          <a:ln w="508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592512" y="3856037"/>
            <a:ext cx="1828800" cy="654495"/>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dirty="0" smtClean="0"/>
              <a:t>Thread B tries to acquire spinlock</a:t>
            </a:r>
            <a:endParaRPr lang="en-US" sz="1100" dirty="0" smtClean="0"/>
          </a:p>
        </p:txBody>
      </p:sp>
      <p:sp>
        <p:nvSpPr>
          <p:cNvPr id="40" name="Rectangle 39"/>
          <p:cNvSpPr/>
          <p:nvPr/>
        </p:nvSpPr>
        <p:spPr>
          <a:xfrm>
            <a:off x="315912" y="4618037"/>
            <a:ext cx="457200" cy="38100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a:t>
            </a:r>
            <a:endParaRPr lang="en-US" dirty="0"/>
          </a:p>
        </p:txBody>
      </p:sp>
      <p:sp>
        <p:nvSpPr>
          <p:cNvPr id="41" name="Rectangle 40"/>
          <p:cNvSpPr/>
          <p:nvPr/>
        </p:nvSpPr>
        <p:spPr>
          <a:xfrm>
            <a:off x="849312" y="4618037"/>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B</a:t>
            </a:r>
            <a:endParaRPr lang="en-US" dirty="0"/>
          </a:p>
        </p:txBody>
      </p:sp>
      <p:sp>
        <p:nvSpPr>
          <p:cNvPr id="42" name="Rectangle 41"/>
          <p:cNvSpPr/>
          <p:nvPr/>
        </p:nvSpPr>
        <p:spPr>
          <a:xfrm>
            <a:off x="1382712" y="4618037"/>
            <a:ext cx="457200" cy="38100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a:t>
            </a:r>
            <a:endParaRPr lang="en-US" dirty="0"/>
          </a:p>
        </p:txBody>
      </p:sp>
      <p:sp>
        <p:nvSpPr>
          <p:cNvPr id="43" name="Rectangle 42"/>
          <p:cNvSpPr/>
          <p:nvPr/>
        </p:nvSpPr>
        <p:spPr>
          <a:xfrm>
            <a:off x="1916112" y="4618037"/>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B</a:t>
            </a:r>
            <a:endParaRPr lang="en-US" dirty="0"/>
          </a:p>
        </p:txBody>
      </p:sp>
      <p:sp>
        <p:nvSpPr>
          <p:cNvPr id="44" name="Curved Down Arrow 43"/>
          <p:cNvSpPr/>
          <p:nvPr/>
        </p:nvSpPr>
        <p:spPr>
          <a:xfrm>
            <a:off x="5878512" y="3703637"/>
            <a:ext cx="1295400" cy="381000"/>
          </a:xfrm>
          <a:prstGeom prst="curved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Curved Down Arrow 44"/>
          <p:cNvSpPr/>
          <p:nvPr/>
        </p:nvSpPr>
        <p:spPr>
          <a:xfrm rot="10800000">
            <a:off x="5802312" y="4160837"/>
            <a:ext cx="1295400" cy="381000"/>
          </a:xfrm>
          <a:prstGeom prst="curved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Rectangle 49"/>
          <p:cNvSpPr/>
          <p:nvPr/>
        </p:nvSpPr>
        <p:spPr>
          <a:xfrm>
            <a:off x="4202112" y="5608637"/>
            <a:ext cx="228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1" name="TextBox 50"/>
          <p:cNvSpPr txBox="1"/>
          <p:nvPr/>
        </p:nvSpPr>
        <p:spPr>
          <a:xfrm>
            <a:off x="3744912" y="5989637"/>
            <a:ext cx="1219200" cy="372687"/>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dirty="0" smtClean="0"/>
              <a:t>scheduler</a:t>
            </a:r>
          </a:p>
        </p:txBody>
      </p:sp>
      <p:sp>
        <p:nvSpPr>
          <p:cNvPr id="52" name="TextBox 51"/>
          <p:cNvSpPr txBox="1"/>
          <p:nvPr/>
        </p:nvSpPr>
        <p:spPr>
          <a:xfrm>
            <a:off x="4583112" y="5380037"/>
            <a:ext cx="1143000" cy="654495"/>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a:buNone/>
              <a:defRPr/>
            </a:pPr>
            <a:r>
              <a:rPr lang="en-US" b="1" dirty="0" smtClean="0">
                <a:ln w="10541" cmpd="sng">
                  <a:solidFill>
                    <a:schemeClr val="accent1">
                      <a:shade val="88000"/>
                      <a:satMod val="110000"/>
                    </a:schemeClr>
                  </a:solidFill>
                  <a:prstDash val="solid"/>
                </a:ln>
                <a:solidFill>
                  <a:srgbClr val="FF0000"/>
                </a:solidFill>
              </a:rPr>
              <a:t>Thread B</a:t>
            </a:r>
          </a:p>
          <a:p>
            <a:pPr algn="ctr">
              <a:buNone/>
              <a:defRPr/>
            </a:pPr>
            <a:r>
              <a:rPr lang="en-US" b="1" dirty="0" smtClean="0">
                <a:ln w="10541" cmpd="sng">
                  <a:solidFill>
                    <a:schemeClr val="accent1">
                      <a:shade val="88000"/>
                      <a:satMod val="110000"/>
                    </a:schemeClr>
                  </a:solidFill>
                  <a:prstDash val="solid"/>
                </a:ln>
                <a:solidFill>
                  <a:srgbClr val="FF0000"/>
                </a:solidFill>
              </a:rPr>
              <a:t>started</a:t>
            </a:r>
            <a:endParaRPr lang="en-US" sz="1100" b="1" dirty="0" smtClean="0">
              <a:ln w="10541" cmpd="sng">
                <a:solidFill>
                  <a:schemeClr val="accent1">
                    <a:shade val="88000"/>
                    <a:satMod val="110000"/>
                  </a:schemeClr>
                </a:solidFill>
                <a:prstDash val="solid"/>
              </a:ln>
              <a:solidFill>
                <a:srgbClr val="FF0000"/>
              </a:solidFill>
            </a:endParaRPr>
          </a:p>
        </p:txBody>
      </p:sp>
      <p:sp>
        <p:nvSpPr>
          <p:cNvPr id="57" name="TextBox 56"/>
          <p:cNvSpPr txBox="1"/>
          <p:nvPr/>
        </p:nvSpPr>
        <p:spPr>
          <a:xfrm>
            <a:off x="7250112" y="3779837"/>
            <a:ext cx="1371600" cy="654495"/>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dirty="0" smtClean="0"/>
              <a:t>CPU A spins forever</a:t>
            </a:r>
            <a:endParaRPr lang="en-US" sz="1100"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Spinlocks</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315912" y="1798637"/>
            <a:ext cx="9448800" cy="1092820"/>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sz="3200" dirty="0" smtClean="0"/>
              <a:t>Any time kernel code holds a spinlock,</a:t>
            </a:r>
          </a:p>
          <a:p>
            <a:pPr>
              <a:buNone/>
              <a:defRPr/>
            </a:pPr>
            <a:r>
              <a:rPr lang="en-US" sz="3200" b="1" dirty="0" smtClean="0"/>
              <a:t>preemption is disabled </a:t>
            </a:r>
            <a:r>
              <a:rPr lang="en-US" sz="3200" dirty="0" smtClean="0"/>
              <a:t>on the relevant processor.</a:t>
            </a:r>
            <a:endParaRPr lang="en-US" dirty="0" smtClean="0"/>
          </a:p>
        </p:txBody>
      </p:sp>
      <p:sp>
        <p:nvSpPr>
          <p:cNvPr id="9" name="Rectangle 8"/>
          <p:cNvSpPr/>
          <p:nvPr/>
        </p:nvSpPr>
        <p:spPr>
          <a:xfrm>
            <a:off x="2449512" y="4618037"/>
            <a:ext cx="1752600" cy="38100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Thread A</a:t>
            </a:r>
            <a:endParaRPr lang="en-US" dirty="0"/>
          </a:p>
        </p:txBody>
      </p:sp>
      <p:sp>
        <p:nvSpPr>
          <p:cNvPr id="10" name="Rectangle 9"/>
          <p:cNvSpPr/>
          <p:nvPr/>
        </p:nvSpPr>
        <p:spPr>
          <a:xfrm>
            <a:off x="4430712" y="4618037"/>
            <a:ext cx="3429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Thread B</a:t>
            </a:r>
            <a:endParaRPr lang="en-US" dirty="0"/>
          </a:p>
        </p:txBody>
      </p:sp>
      <p:sp>
        <p:nvSpPr>
          <p:cNvPr id="11" name="TextBox 10"/>
          <p:cNvSpPr txBox="1"/>
          <p:nvPr/>
        </p:nvSpPr>
        <p:spPr>
          <a:xfrm>
            <a:off x="315912" y="3322637"/>
            <a:ext cx="1219200" cy="591850"/>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sz="3200" b="1" dirty="0" smtClean="0"/>
              <a:t>CPU A</a:t>
            </a:r>
            <a:endParaRPr lang="en-US" b="1" dirty="0" smtClean="0"/>
          </a:p>
        </p:txBody>
      </p:sp>
      <p:sp>
        <p:nvSpPr>
          <p:cNvPr id="12" name="Rectangle 11"/>
          <p:cNvSpPr/>
          <p:nvPr/>
        </p:nvSpPr>
        <p:spPr>
          <a:xfrm>
            <a:off x="2678112" y="3246437"/>
            <a:ext cx="5181600" cy="381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spinlock</a:t>
            </a:r>
            <a:endParaRPr lang="en-US" dirty="0"/>
          </a:p>
        </p:txBody>
      </p:sp>
      <p:cxnSp>
        <p:nvCxnSpPr>
          <p:cNvPr id="14" name="Straight Arrow Connector 13"/>
          <p:cNvCxnSpPr/>
          <p:nvPr/>
        </p:nvCxnSpPr>
        <p:spPr>
          <a:xfrm flipV="1">
            <a:off x="2678112" y="3627437"/>
            <a:ext cx="0" cy="1371600"/>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687512" y="3856037"/>
            <a:ext cx="1066800" cy="654495"/>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dirty="0" smtClean="0"/>
              <a:t>Spinlock</a:t>
            </a:r>
          </a:p>
          <a:p>
            <a:pPr>
              <a:buNone/>
              <a:defRPr/>
            </a:pPr>
            <a:r>
              <a:rPr lang="en-US" dirty="0" smtClean="0"/>
              <a:t>acquired</a:t>
            </a:r>
            <a:endParaRPr lang="en-US" sz="1100" dirty="0" smtClean="0"/>
          </a:p>
        </p:txBody>
      </p:sp>
      <p:sp>
        <p:nvSpPr>
          <p:cNvPr id="21" name="Right Arrow 20"/>
          <p:cNvSpPr/>
          <p:nvPr/>
        </p:nvSpPr>
        <p:spPr>
          <a:xfrm>
            <a:off x="8012112" y="3094037"/>
            <a:ext cx="762000" cy="68580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8012112" y="4465637"/>
            <a:ext cx="7620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V="1">
            <a:off x="5268912" y="3627437"/>
            <a:ext cx="0" cy="137160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202112" y="4999037"/>
            <a:ext cx="0" cy="609600"/>
          </a:xfrm>
          <a:prstGeom prst="straightConnector1">
            <a:avLst/>
          </a:prstGeom>
          <a:ln w="508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82912" y="5380037"/>
            <a:ext cx="1143000" cy="654495"/>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a:buNone/>
              <a:defRPr/>
            </a:pPr>
            <a:r>
              <a:rPr lang="en-US" b="1" dirty="0" smtClean="0">
                <a:ln w="10541" cmpd="sng">
                  <a:solidFill>
                    <a:schemeClr val="accent1">
                      <a:shade val="88000"/>
                      <a:satMod val="110000"/>
                    </a:schemeClr>
                  </a:solidFill>
                  <a:prstDash val="solid"/>
                </a:ln>
                <a:solidFill>
                  <a:srgbClr val="FF0000"/>
                </a:solidFill>
              </a:rPr>
              <a:t>Thread A</a:t>
            </a:r>
          </a:p>
          <a:p>
            <a:pPr algn="ctr">
              <a:buNone/>
              <a:defRPr/>
            </a:pPr>
            <a:r>
              <a:rPr lang="en-US" b="1" dirty="0" smtClean="0">
                <a:ln w="10541" cmpd="sng">
                  <a:solidFill>
                    <a:schemeClr val="accent1">
                      <a:shade val="88000"/>
                      <a:satMod val="110000"/>
                    </a:schemeClr>
                  </a:solidFill>
                  <a:prstDash val="solid"/>
                </a:ln>
                <a:solidFill>
                  <a:srgbClr val="FF0000"/>
                </a:solidFill>
              </a:rPr>
              <a:t>has slept</a:t>
            </a:r>
            <a:endParaRPr lang="en-US" sz="1100" b="1" dirty="0" smtClean="0">
              <a:ln w="10541" cmpd="sng">
                <a:solidFill>
                  <a:schemeClr val="accent1">
                    <a:shade val="88000"/>
                    <a:satMod val="110000"/>
                  </a:schemeClr>
                </a:solidFill>
                <a:prstDash val="solid"/>
              </a:ln>
              <a:solidFill>
                <a:srgbClr val="FF0000"/>
              </a:solidFill>
            </a:endParaRPr>
          </a:p>
        </p:txBody>
      </p:sp>
      <p:cxnSp>
        <p:nvCxnSpPr>
          <p:cNvPr id="35" name="Straight Arrow Connector 34"/>
          <p:cNvCxnSpPr/>
          <p:nvPr/>
        </p:nvCxnSpPr>
        <p:spPr>
          <a:xfrm flipV="1">
            <a:off x="4430712" y="4999037"/>
            <a:ext cx="0" cy="609600"/>
          </a:xfrm>
          <a:prstGeom prst="straightConnector1">
            <a:avLst/>
          </a:prstGeom>
          <a:ln w="508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592512" y="3856037"/>
            <a:ext cx="1828800" cy="654495"/>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dirty="0" smtClean="0"/>
              <a:t>Thread B tries to acquire spinlock</a:t>
            </a:r>
            <a:endParaRPr lang="en-US" sz="1100" dirty="0" smtClean="0"/>
          </a:p>
        </p:txBody>
      </p:sp>
      <p:sp>
        <p:nvSpPr>
          <p:cNvPr id="40" name="Rectangle 39"/>
          <p:cNvSpPr/>
          <p:nvPr/>
        </p:nvSpPr>
        <p:spPr>
          <a:xfrm>
            <a:off x="315912" y="4618037"/>
            <a:ext cx="457200" cy="38100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a:t>
            </a:r>
            <a:endParaRPr lang="en-US" dirty="0"/>
          </a:p>
        </p:txBody>
      </p:sp>
      <p:sp>
        <p:nvSpPr>
          <p:cNvPr id="41" name="Rectangle 40"/>
          <p:cNvSpPr/>
          <p:nvPr/>
        </p:nvSpPr>
        <p:spPr>
          <a:xfrm>
            <a:off x="849312" y="4618037"/>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B</a:t>
            </a:r>
            <a:endParaRPr lang="en-US" dirty="0"/>
          </a:p>
        </p:txBody>
      </p:sp>
      <p:sp>
        <p:nvSpPr>
          <p:cNvPr id="42" name="Rectangle 41"/>
          <p:cNvSpPr/>
          <p:nvPr/>
        </p:nvSpPr>
        <p:spPr>
          <a:xfrm>
            <a:off x="1382712" y="4618037"/>
            <a:ext cx="457200" cy="38100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a:t>
            </a:r>
            <a:endParaRPr lang="en-US" dirty="0"/>
          </a:p>
        </p:txBody>
      </p:sp>
      <p:sp>
        <p:nvSpPr>
          <p:cNvPr id="43" name="Rectangle 42"/>
          <p:cNvSpPr/>
          <p:nvPr/>
        </p:nvSpPr>
        <p:spPr>
          <a:xfrm>
            <a:off x="1916112" y="4618037"/>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B</a:t>
            </a:r>
            <a:endParaRPr lang="en-US" dirty="0"/>
          </a:p>
        </p:txBody>
      </p:sp>
      <p:sp>
        <p:nvSpPr>
          <p:cNvPr id="44" name="Curved Down Arrow 43"/>
          <p:cNvSpPr/>
          <p:nvPr/>
        </p:nvSpPr>
        <p:spPr>
          <a:xfrm>
            <a:off x="5878512" y="3703637"/>
            <a:ext cx="1295400" cy="381000"/>
          </a:xfrm>
          <a:prstGeom prst="curved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Curved Down Arrow 44"/>
          <p:cNvSpPr/>
          <p:nvPr/>
        </p:nvSpPr>
        <p:spPr>
          <a:xfrm rot="10800000">
            <a:off x="5802312" y="4160837"/>
            <a:ext cx="1295400" cy="381000"/>
          </a:xfrm>
          <a:prstGeom prst="curved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Rectangle 49"/>
          <p:cNvSpPr/>
          <p:nvPr/>
        </p:nvSpPr>
        <p:spPr>
          <a:xfrm>
            <a:off x="4202112" y="5608637"/>
            <a:ext cx="228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1" name="TextBox 50"/>
          <p:cNvSpPr txBox="1"/>
          <p:nvPr/>
        </p:nvSpPr>
        <p:spPr>
          <a:xfrm>
            <a:off x="3744912" y="5989637"/>
            <a:ext cx="1219200" cy="372687"/>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dirty="0" smtClean="0"/>
              <a:t>scheduler</a:t>
            </a:r>
          </a:p>
        </p:txBody>
      </p:sp>
      <p:sp>
        <p:nvSpPr>
          <p:cNvPr id="52" name="TextBox 51"/>
          <p:cNvSpPr txBox="1"/>
          <p:nvPr/>
        </p:nvSpPr>
        <p:spPr>
          <a:xfrm>
            <a:off x="4583112" y="5380037"/>
            <a:ext cx="1143000" cy="654495"/>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a:buNone/>
              <a:defRPr/>
            </a:pPr>
            <a:r>
              <a:rPr lang="en-US" b="1" dirty="0" smtClean="0">
                <a:ln w="10541" cmpd="sng">
                  <a:solidFill>
                    <a:schemeClr val="accent1">
                      <a:shade val="88000"/>
                      <a:satMod val="110000"/>
                    </a:schemeClr>
                  </a:solidFill>
                  <a:prstDash val="solid"/>
                </a:ln>
                <a:solidFill>
                  <a:srgbClr val="FF0000"/>
                </a:solidFill>
              </a:rPr>
              <a:t>Thread B</a:t>
            </a:r>
          </a:p>
          <a:p>
            <a:pPr algn="ctr">
              <a:buNone/>
              <a:defRPr/>
            </a:pPr>
            <a:r>
              <a:rPr lang="en-US" b="1" dirty="0" smtClean="0">
                <a:ln w="10541" cmpd="sng">
                  <a:solidFill>
                    <a:schemeClr val="accent1">
                      <a:shade val="88000"/>
                      <a:satMod val="110000"/>
                    </a:schemeClr>
                  </a:solidFill>
                  <a:prstDash val="solid"/>
                </a:ln>
                <a:solidFill>
                  <a:srgbClr val="FF0000"/>
                </a:solidFill>
              </a:rPr>
              <a:t>started</a:t>
            </a:r>
            <a:endParaRPr lang="en-US" sz="1100" b="1" dirty="0" smtClean="0">
              <a:ln w="10541" cmpd="sng">
                <a:solidFill>
                  <a:schemeClr val="accent1">
                    <a:shade val="88000"/>
                    <a:satMod val="110000"/>
                  </a:schemeClr>
                </a:solidFill>
                <a:prstDash val="solid"/>
              </a:ln>
              <a:solidFill>
                <a:srgbClr val="FF0000"/>
              </a:solidFill>
            </a:endParaRPr>
          </a:p>
        </p:txBody>
      </p:sp>
      <p:sp>
        <p:nvSpPr>
          <p:cNvPr id="27" name="TextBox 26"/>
          <p:cNvSpPr txBox="1"/>
          <p:nvPr/>
        </p:nvSpPr>
        <p:spPr>
          <a:xfrm>
            <a:off x="696912" y="6464587"/>
            <a:ext cx="8686800" cy="591850"/>
          </a:xfrm>
          <a:prstGeom prst="rect">
            <a:avLst/>
          </a:prstGeom>
          <a:solidFill>
            <a:srgbClr val="FF0000"/>
          </a:solid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a:buNone/>
              <a:defRPr/>
            </a:pPr>
            <a:r>
              <a:rPr lang="en-US" sz="3200" dirty="0" smtClean="0">
                <a:solidFill>
                  <a:schemeClr val="bg1"/>
                </a:solidFill>
              </a:rPr>
              <a:t>Do not sleep while holding spinlock!!!</a:t>
            </a:r>
            <a:endParaRPr lang="en-US" dirty="0" smtClean="0">
              <a:solidFill>
                <a:schemeClr val="bg1"/>
              </a:solidFill>
            </a:endParaRPr>
          </a:p>
        </p:txBody>
      </p:sp>
      <p:sp>
        <p:nvSpPr>
          <p:cNvPr id="28" name="TextBox 27"/>
          <p:cNvSpPr txBox="1"/>
          <p:nvPr/>
        </p:nvSpPr>
        <p:spPr>
          <a:xfrm>
            <a:off x="7250112" y="3779837"/>
            <a:ext cx="1371600" cy="654495"/>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dirty="0" smtClean="0"/>
              <a:t>CPU A spins forever</a:t>
            </a:r>
            <a:endParaRPr lang="en-US" sz="1100"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Spinlocks</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544512" y="1646237"/>
            <a:ext cx="8458200" cy="5100584"/>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sz="3200" b="1" dirty="0" smtClean="0"/>
              <a:t>Things Which Sleep</a:t>
            </a:r>
          </a:p>
          <a:p>
            <a:pPr>
              <a:buNone/>
              <a:defRPr/>
            </a:pPr>
            <a:r>
              <a:rPr lang="en-US" sz="3200" dirty="0" smtClean="0"/>
              <a:t>You can never call the following routines while holding a spinlock, as they may sleep:</a:t>
            </a:r>
          </a:p>
          <a:p>
            <a:pPr>
              <a:buNone/>
              <a:defRPr/>
            </a:pPr>
            <a:r>
              <a:rPr lang="en-US" sz="3200" dirty="0" smtClean="0"/>
              <a:t>• Accesses to </a:t>
            </a:r>
            <a:r>
              <a:rPr lang="en-US" sz="3200" dirty="0" err="1" smtClean="0"/>
              <a:t>userspace</a:t>
            </a:r>
            <a:r>
              <a:rPr lang="en-US" sz="3200" dirty="0" smtClean="0"/>
              <a:t>:</a:t>
            </a:r>
          </a:p>
          <a:p>
            <a:pPr>
              <a:buNone/>
              <a:defRPr/>
            </a:pPr>
            <a:r>
              <a:rPr lang="en-US" sz="3200" dirty="0" smtClean="0"/>
              <a:t>	• </a:t>
            </a:r>
            <a:r>
              <a:rPr lang="en-US" sz="3200" dirty="0" err="1" smtClean="0"/>
              <a:t>copy_from_user</a:t>
            </a:r>
            <a:r>
              <a:rPr lang="en-US" sz="3200" dirty="0" smtClean="0"/>
              <a:t>()</a:t>
            </a:r>
          </a:p>
          <a:p>
            <a:pPr>
              <a:buNone/>
              <a:defRPr/>
            </a:pPr>
            <a:r>
              <a:rPr lang="en-US" sz="3200" dirty="0" smtClean="0"/>
              <a:t>	• </a:t>
            </a:r>
            <a:r>
              <a:rPr lang="en-US" sz="3200" dirty="0" err="1" smtClean="0"/>
              <a:t>copy_to_user</a:t>
            </a:r>
            <a:r>
              <a:rPr lang="en-US" sz="3200" dirty="0" smtClean="0"/>
              <a:t>()</a:t>
            </a:r>
          </a:p>
          <a:p>
            <a:pPr>
              <a:buNone/>
              <a:defRPr/>
            </a:pPr>
            <a:r>
              <a:rPr lang="en-US" sz="3200" dirty="0" smtClean="0"/>
              <a:t>	• </a:t>
            </a:r>
            <a:r>
              <a:rPr lang="en-US" sz="3200" dirty="0" err="1" smtClean="0"/>
              <a:t>get_user</a:t>
            </a:r>
            <a:r>
              <a:rPr lang="en-US" sz="3200" dirty="0" smtClean="0"/>
              <a:t>()</a:t>
            </a:r>
          </a:p>
          <a:p>
            <a:pPr>
              <a:buNone/>
              <a:defRPr/>
            </a:pPr>
            <a:r>
              <a:rPr lang="en-US" sz="3200" dirty="0" smtClean="0"/>
              <a:t>	• </a:t>
            </a:r>
            <a:r>
              <a:rPr lang="en-US" sz="3200" dirty="0" err="1" smtClean="0"/>
              <a:t>put_user</a:t>
            </a:r>
            <a:r>
              <a:rPr lang="en-US" sz="3200" dirty="0" smtClean="0"/>
              <a:t>()</a:t>
            </a:r>
          </a:p>
          <a:p>
            <a:pPr>
              <a:buNone/>
              <a:defRPr/>
            </a:pPr>
            <a:r>
              <a:rPr lang="en-US" sz="3200" dirty="0" smtClean="0"/>
              <a:t>• </a:t>
            </a:r>
            <a:r>
              <a:rPr lang="en-US" sz="3200" dirty="0" err="1" smtClean="0"/>
              <a:t>kmalloc</a:t>
            </a:r>
            <a:r>
              <a:rPr lang="en-US" sz="3200" dirty="0" smtClean="0"/>
              <a:t>(GFP_KERNEL)</a:t>
            </a:r>
          </a:p>
          <a:p>
            <a:pPr>
              <a:buNone/>
              <a:defRPr/>
            </a:pPr>
            <a:r>
              <a:rPr lang="en-US" sz="3200" dirty="0" smtClean="0"/>
              <a:t>• </a:t>
            </a:r>
            <a:r>
              <a:rPr lang="en-US" sz="3200" dirty="0" err="1" smtClean="0"/>
              <a:t>printk</a:t>
            </a:r>
            <a:r>
              <a:rPr lang="en-US" sz="3200" dirty="0" smtClean="0"/>
              <a:t>()</a:t>
            </a:r>
            <a:endParaRPr lang="en-US"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Spinlocks</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315912" y="1798637"/>
            <a:ext cx="9448800" cy="591850"/>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sz="3200" dirty="0" smtClean="0"/>
              <a:t>Interrupt can acquire spinlock.</a:t>
            </a:r>
            <a:endParaRPr lang="en-US" dirty="0" smtClean="0"/>
          </a:p>
        </p:txBody>
      </p:sp>
      <p:sp>
        <p:nvSpPr>
          <p:cNvPr id="9" name="Rectangle 8"/>
          <p:cNvSpPr/>
          <p:nvPr/>
        </p:nvSpPr>
        <p:spPr>
          <a:xfrm>
            <a:off x="2449512" y="4618037"/>
            <a:ext cx="1752600" cy="38100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Thread A</a:t>
            </a:r>
            <a:endParaRPr lang="en-US" dirty="0"/>
          </a:p>
        </p:txBody>
      </p:sp>
      <p:sp>
        <p:nvSpPr>
          <p:cNvPr id="10" name="Rectangle 9"/>
          <p:cNvSpPr/>
          <p:nvPr/>
        </p:nvSpPr>
        <p:spPr>
          <a:xfrm>
            <a:off x="4202112" y="4618037"/>
            <a:ext cx="3657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Interrupt</a:t>
            </a:r>
            <a:endParaRPr lang="en-US" dirty="0"/>
          </a:p>
        </p:txBody>
      </p:sp>
      <p:sp>
        <p:nvSpPr>
          <p:cNvPr id="11" name="TextBox 10"/>
          <p:cNvSpPr txBox="1"/>
          <p:nvPr/>
        </p:nvSpPr>
        <p:spPr>
          <a:xfrm>
            <a:off x="315912" y="3322637"/>
            <a:ext cx="1219200" cy="591850"/>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sz="3200" b="1" dirty="0" smtClean="0"/>
              <a:t>CPU A</a:t>
            </a:r>
            <a:endParaRPr lang="en-US" b="1" dirty="0" smtClean="0"/>
          </a:p>
        </p:txBody>
      </p:sp>
      <p:sp>
        <p:nvSpPr>
          <p:cNvPr id="12" name="Rectangle 11"/>
          <p:cNvSpPr/>
          <p:nvPr/>
        </p:nvSpPr>
        <p:spPr>
          <a:xfrm>
            <a:off x="2678112" y="3246437"/>
            <a:ext cx="5181600" cy="381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spinlock</a:t>
            </a:r>
            <a:endParaRPr lang="en-US" dirty="0"/>
          </a:p>
        </p:txBody>
      </p:sp>
      <p:cxnSp>
        <p:nvCxnSpPr>
          <p:cNvPr id="14" name="Straight Arrow Connector 13"/>
          <p:cNvCxnSpPr/>
          <p:nvPr/>
        </p:nvCxnSpPr>
        <p:spPr>
          <a:xfrm flipV="1">
            <a:off x="2678112" y="3627437"/>
            <a:ext cx="0" cy="1371600"/>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687512" y="3856037"/>
            <a:ext cx="1066800" cy="654495"/>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dirty="0" smtClean="0"/>
              <a:t>Spinlock</a:t>
            </a:r>
          </a:p>
          <a:p>
            <a:pPr>
              <a:buNone/>
              <a:defRPr/>
            </a:pPr>
            <a:r>
              <a:rPr lang="en-US" dirty="0" smtClean="0"/>
              <a:t>acquired</a:t>
            </a:r>
            <a:endParaRPr lang="en-US" sz="1100" dirty="0" smtClean="0"/>
          </a:p>
        </p:txBody>
      </p:sp>
      <p:sp>
        <p:nvSpPr>
          <p:cNvPr id="21" name="Right Arrow 20"/>
          <p:cNvSpPr/>
          <p:nvPr/>
        </p:nvSpPr>
        <p:spPr>
          <a:xfrm>
            <a:off x="8012112" y="3094037"/>
            <a:ext cx="762000" cy="68580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8012112" y="4465637"/>
            <a:ext cx="7620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V="1">
            <a:off x="5268912" y="3627437"/>
            <a:ext cx="0" cy="137160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592512" y="3856037"/>
            <a:ext cx="1828800" cy="654495"/>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dirty="0" smtClean="0"/>
              <a:t>Interrupt tries to acquire spinlock</a:t>
            </a:r>
            <a:endParaRPr lang="en-US" sz="1100" dirty="0" smtClean="0"/>
          </a:p>
        </p:txBody>
      </p:sp>
      <p:sp>
        <p:nvSpPr>
          <p:cNvPr id="40" name="Rectangle 39"/>
          <p:cNvSpPr/>
          <p:nvPr/>
        </p:nvSpPr>
        <p:spPr>
          <a:xfrm>
            <a:off x="315912" y="4618037"/>
            <a:ext cx="457200" cy="38100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a:t>
            </a:r>
            <a:endParaRPr lang="en-US" dirty="0"/>
          </a:p>
        </p:txBody>
      </p:sp>
      <p:sp>
        <p:nvSpPr>
          <p:cNvPr id="41" name="Rectangle 40"/>
          <p:cNvSpPr/>
          <p:nvPr/>
        </p:nvSpPr>
        <p:spPr>
          <a:xfrm>
            <a:off x="849312" y="4618037"/>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B</a:t>
            </a:r>
            <a:endParaRPr lang="en-US" dirty="0"/>
          </a:p>
        </p:txBody>
      </p:sp>
      <p:sp>
        <p:nvSpPr>
          <p:cNvPr id="42" name="Rectangle 41"/>
          <p:cNvSpPr/>
          <p:nvPr/>
        </p:nvSpPr>
        <p:spPr>
          <a:xfrm>
            <a:off x="1382712" y="4618037"/>
            <a:ext cx="457200" cy="38100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a:t>
            </a:r>
            <a:endParaRPr lang="en-US" dirty="0"/>
          </a:p>
        </p:txBody>
      </p:sp>
      <p:sp>
        <p:nvSpPr>
          <p:cNvPr id="43" name="Rectangle 42"/>
          <p:cNvSpPr/>
          <p:nvPr/>
        </p:nvSpPr>
        <p:spPr>
          <a:xfrm>
            <a:off x="1916112" y="4618037"/>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B</a:t>
            </a:r>
            <a:endParaRPr lang="en-US" dirty="0"/>
          </a:p>
        </p:txBody>
      </p:sp>
      <p:sp>
        <p:nvSpPr>
          <p:cNvPr id="44" name="Curved Down Arrow 43"/>
          <p:cNvSpPr/>
          <p:nvPr/>
        </p:nvSpPr>
        <p:spPr>
          <a:xfrm>
            <a:off x="5878512" y="3703637"/>
            <a:ext cx="1295400" cy="381000"/>
          </a:xfrm>
          <a:prstGeom prst="curved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Curved Down Arrow 44"/>
          <p:cNvSpPr/>
          <p:nvPr/>
        </p:nvSpPr>
        <p:spPr>
          <a:xfrm rot="10800000">
            <a:off x="5802312" y="4160837"/>
            <a:ext cx="1295400" cy="381000"/>
          </a:xfrm>
          <a:prstGeom prst="curved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TextBox 26"/>
          <p:cNvSpPr txBox="1"/>
          <p:nvPr/>
        </p:nvSpPr>
        <p:spPr>
          <a:xfrm>
            <a:off x="7250112" y="3779837"/>
            <a:ext cx="1371600" cy="654495"/>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dirty="0" smtClean="0"/>
              <a:t>CPU A spins forever</a:t>
            </a:r>
            <a:endParaRPr lang="en-US" sz="1100"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Spinlocks</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315912" y="1798637"/>
            <a:ext cx="9448800" cy="591850"/>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sz="3200" dirty="0" smtClean="0"/>
              <a:t>Interrupt can acquire spinlock.</a:t>
            </a:r>
            <a:endParaRPr lang="en-US" dirty="0" smtClean="0"/>
          </a:p>
        </p:txBody>
      </p:sp>
      <p:sp>
        <p:nvSpPr>
          <p:cNvPr id="9" name="Rectangle 8"/>
          <p:cNvSpPr/>
          <p:nvPr/>
        </p:nvSpPr>
        <p:spPr>
          <a:xfrm>
            <a:off x="2449512" y="4618037"/>
            <a:ext cx="1752600" cy="38100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Thread A</a:t>
            </a:r>
            <a:endParaRPr lang="en-US" dirty="0"/>
          </a:p>
        </p:txBody>
      </p:sp>
      <p:sp>
        <p:nvSpPr>
          <p:cNvPr id="10" name="Rectangle 9"/>
          <p:cNvSpPr/>
          <p:nvPr/>
        </p:nvSpPr>
        <p:spPr>
          <a:xfrm>
            <a:off x="4202112" y="4618037"/>
            <a:ext cx="3657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Interrupt</a:t>
            </a:r>
            <a:endParaRPr lang="en-US" dirty="0"/>
          </a:p>
        </p:txBody>
      </p:sp>
      <p:sp>
        <p:nvSpPr>
          <p:cNvPr id="11" name="TextBox 10"/>
          <p:cNvSpPr txBox="1"/>
          <p:nvPr/>
        </p:nvSpPr>
        <p:spPr>
          <a:xfrm>
            <a:off x="315912" y="3322637"/>
            <a:ext cx="1219200" cy="591850"/>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sz="3200" b="1" dirty="0" smtClean="0"/>
              <a:t>CPU A</a:t>
            </a:r>
            <a:endParaRPr lang="en-US" b="1" dirty="0" smtClean="0"/>
          </a:p>
        </p:txBody>
      </p:sp>
      <p:sp>
        <p:nvSpPr>
          <p:cNvPr id="12" name="Rectangle 11"/>
          <p:cNvSpPr/>
          <p:nvPr/>
        </p:nvSpPr>
        <p:spPr>
          <a:xfrm>
            <a:off x="2678112" y="3246437"/>
            <a:ext cx="5181600" cy="381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spinlock</a:t>
            </a:r>
            <a:endParaRPr lang="en-US" dirty="0"/>
          </a:p>
        </p:txBody>
      </p:sp>
      <p:cxnSp>
        <p:nvCxnSpPr>
          <p:cNvPr id="14" name="Straight Arrow Connector 13"/>
          <p:cNvCxnSpPr/>
          <p:nvPr/>
        </p:nvCxnSpPr>
        <p:spPr>
          <a:xfrm flipV="1">
            <a:off x="2678112" y="3627437"/>
            <a:ext cx="0" cy="1371600"/>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687512" y="3856037"/>
            <a:ext cx="1066800" cy="654495"/>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dirty="0" smtClean="0"/>
              <a:t>Spinlock</a:t>
            </a:r>
          </a:p>
          <a:p>
            <a:pPr>
              <a:buNone/>
              <a:defRPr/>
            </a:pPr>
            <a:r>
              <a:rPr lang="en-US" dirty="0" smtClean="0"/>
              <a:t>acquired</a:t>
            </a:r>
            <a:endParaRPr lang="en-US" sz="1100" dirty="0" smtClean="0"/>
          </a:p>
        </p:txBody>
      </p:sp>
      <p:sp>
        <p:nvSpPr>
          <p:cNvPr id="21" name="Right Arrow 20"/>
          <p:cNvSpPr/>
          <p:nvPr/>
        </p:nvSpPr>
        <p:spPr>
          <a:xfrm>
            <a:off x="8012112" y="3094037"/>
            <a:ext cx="762000" cy="68580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8012112" y="4465637"/>
            <a:ext cx="7620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V="1">
            <a:off x="5268912" y="3627437"/>
            <a:ext cx="0" cy="137160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592512" y="3856037"/>
            <a:ext cx="1828800" cy="654495"/>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dirty="0" smtClean="0"/>
              <a:t>Interrupt tries to acquire spinlock</a:t>
            </a:r>
            <a:endParaRPr lang="en-US" sz="1100" dirty="0" smtClean="0"/>
          </a:p>
        </p:txBody>
      </p:sp>
      <p:sp>
        <p:nvSpPr>
          <p:cNvPr id="40" name="Rectangle 39"/>
          <p:cNvSpPr/>
          <p:nvPr/>
        </p:nvSpPr>
        <p:spPr>
          <a:xfrm>
            <a:off x="315912" y="4618037"/>
            <a:ext cx="457200" cy="38100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a:t>
            </a:r>
            <a:endParaRPr lang="en-US" dirty="0"/>
          </a:p>
        </p:txBody>
      </p:sp>
      <p:sp>
        <p:nvSpPr>
          <p:cNvPr id="41" name="Rectangle 40"/>
          <p:cNvSpPr/>
          <p:nvPr/>
        </p:nvSpPr>
        <p:spPr>
          <a:xfrm>
            <a:off x="849312" y="4618037"/>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B</a:t>
            </a:r>
            <a:endParaRPr lang="en-US" dirty="0"/>
          </a:p>
        </p:txBody>
      </p:sp>
      <p:sp>
        <p:nvSpPr>
          <p:cNvPr id="42" name="Rectangle 41"/>
          <p:cNvSpPr/>
          <p:nvPr/>
        </p:nvSpPr>
        <p:spPr>
          <a:xfrm>
            <a:off x="1382712" y="4618037"/>
            <a:ext cx="457200" cy="38100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a:t>
            </a:r>
            <a:endParaRPr lang="en-US" dirty="0"/>
          </a:p>
        </p:txBody>
      </p:sp>
      <p:sp>
        <p:nvSpPr>
          <p:cNvPr id="43" name="Rectangle 42"/>
          <p:cNvSpPr/>
          <p:nvPr/>
        </p:nvSpPr>
        <p:spPr>
          <a:xfrm>
            <a:off x="1916112" y="4618037"/>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B</a:t>
            </a:r>
            <a:endParaRPr lang="en-US" dirty="0"/>
          </a:p>
        </p:txBody>
      </p:sp>
      <p:sp>
        <p:nvSpPr>
          <p:cNvPr id="44" name="Curved Down Arrow 43"/>
          <p:cNvSpPr/>
          <p:nvPr/>
        </p:nvSpPr>
        <p:spPr>
          <a:xfrm>
            <a:off x="5878512" y="3703637"/>
            <a:ext cx="1295400" cy="381000"/>
          </a:xfrm>
          <a:prstGeom prst="curved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Curved Down Arrow 44"/>
          <p:cNvSpPr/>
          <p:nvPr/>
        </p:nvSpPr>
        <p:spPr>
          <a:xfrm rot="10800000">
            <a:off x="5802312" y="4160837"/>
            <a:ext cx="1295400" cy="381000"/>
          </a:xfrm>
          <a:prstGeom prst="curved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p:cNvSpPr txBox="1"/>
          <p:nvPr/>
        </p:nvSpPr>
        <p:spPr>
          <a:xfrm>
            <a:off x="696912" y="5989637"/>
            <a:ext cx="8686800" cy="1092820"/>
          </a:xfrm>
          <a:prstGeom prst="rect">
            <a:avLst/>
          </a:prstGeom>
          <a:solidFill>
            <a:srgbClr val="FF0000"/>
          </a:solid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a:buNone/>
              <a:defRPr/>
            </a:pPr>
            <a:r>
              <a:rPr lang="en-US" sz="3200" dirty="0" smtClean="0">
                <a:solidFill>
                  <a:schemeClr val="bg1"/>
                </a:solidFill>
              </a:rPr>
              <a:t>Disable interrupts before acquiring spinlock</a:t>
            </a:r>
          </a:p>
          <a:p>
            <a:pPr algn="ctr">
              <a:buNone/>
              <a:defRPr/>
            </a:pPr>
            <a:r>
              <a:rPr lang="en-US" sz="3200" dirty="0" smtClean="0">
                <a:solidFill>
                  <a:schemeClr val="bg1"/>
                </a:solidFill>
              </a:rPr>
              <a:t>if it can hold the same spinlock!!!</a:t>
            </a:r>
            <a:endParaRPr lang="en-US" dirty="0" smtClean="0">
              <a:solidFill>
                <a:schemeClr val="bg1"/>
              </a:solidFill>
            </a:endParaRPr>
          </a:p>
        </p:txBody>
      </p:sp>
      <p:sp>
        <p:nvSpPr>
          <p:cNvPr id="25" name="TextBox 24"/>
          <p:cNvSpPr txBox="1"/>
          <p:nvPr/>
        </p:nvSpPr>
        <p:spPr>
          <a:xfrm>
            <a:off x="7250112" y="3779837"/>
            <a:ext cx="1371600" cy="654495"/>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defRPr/>
            </a:pPr>
            <a:r>
              <a:rPr lang="en-US" dirty="0" smtClean="0"/>
              <a:t>CPU A spins forever</a:t>
            </a:r>
            <a:endParaRPr lang="en-US" sz="1100"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Spinlocks</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544512" y="1646237"/>
            <a:ext cx="8458200" cy="2877539"/>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a:buNone/>
              <a:defRPr/>
            </a:pPr>
            <a:r>
              <a:rPr lang="en-US" sz="3200" dirty="0" smtClean="0">
                <a:solidFill>
                  <a:srgbClr val="FF0000"/>
                </a:solidFill>
              </a:rPr>
              <a:t>Now a question:</a:t>
            </a:r>
          </a:p>
          <a:p>
            <a:pPr>
              <a:buNone/>
              <a:defRPr/>
            </a:pPr>
            <a:r>
              <a:rPr lang="en-US" sz="3200" dirty="0" smtClean="0"/>
              <a:t>Why do we need to acquire a spinlock in the interrupt if we </a:t>
            </a:r>
            <a:r>
              <a:rPr lang="en-US" sz="3200" b="1" dirty="0" smtClean="0"/>
              <a:t>always disable interrupts </a:t>
            </a:r>
            <a:r>
              <a:rPr lang="en-US" sz="3200" dirty="0" smtClean="0"/>
              <a:t>while acquiring the spinlock in the thread?</a:t>
            </a:r>
          </a:p>
          <a:p>
            <a:pPr>
              <a:buNone/>
              <a:defRPr/>
            </a:pPr>
            <a:endParaRPr lang="en-US" sz="3200" dirty="0" smtClean="0"/>
          </a:p>
          <a:p>
            <a:pPr>
              <a:buNone/>
              <a:defRPr/>
            </a:pPr>
            <a:endParaRPr lang="en-US"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Inspir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../../../../../usr/lib/libreoffice/share/template/common/layout/Inspiration.otp</Template>
  <TotalTime>3602</TotalTime>
  <Words>1817</Words>
  <Application>Microsoft Office PowerPoint</Application>
  <PresentationFormat>Custom</PresentationFormat>
  <Paragraphs>277</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Inspiration</vt:lpstr>
      <vt:lpstr>Concurrency and race conditions p.2</vt:lpstr>
      <vt:lpstr>Spinlocks</vt:lpstr>
      <vt:lpstr>Spinlocks</vt:lpstr>
      <vt:lpstr>Spinlocks</vt:lpstr>
      <vt:lpstr>Spinlocks</vt:lpstr>
      <vt:lpstr>Spinlocks</vt:lpstr>
      <vt:lpstr>Spinlocks</vt:lpstr>
      <vt:lpstr>Spinlocks</vt:lpstr>
      <vt:lpstr>Spinlocks</vt:lpstr>
      <vt:lpstr>Spinlocks</vt:lpstr>
      <vt:lpstr>Spinlock Functions</vt:lpstr>
      <vt:lpstr>Spinlock Functions</vt:lpstr>
      <vt:lpstr>Spinlock Functions</vt:lpstr>
      <vt:lpstr>Reader/Writer Spinlocks</vt:lpstr>
      <vt:lpstr>Reader/Writer Spinlocks</vt:lpstr>
      <vt:lpstr>Reader/Writer Spinlocks</vt:lpstr>
      <vt:lpstr>Alternatives to locking.</vt:lpstr>
      <vt:lpstr>Alternatives to locking. Atomic Vars.</vt:lpstr>
      <vt:lpstr>Alternatives to locking. Atomic Vars.</vt:lpstr>
      <vt:lpstr>Alternatives to locking. Atomic Vars.</vt:lpstr>
      <vt:lpstr>Alternatives to locking. Atomic Vars.</vt:lpstr>
      <vt:lpstr>Alternatives to locking. Bit Operations</vt:lpstr>
      <vt:lpstr>Reference Count Example</vt:lpstr>
      <vt:lpstr>Sequential lock</vt:lpstr>
      <vt:lpstr>Sequential lock</vt:lpstr>
      <vt:lpstr>Sequential lock</vt:lpstr>
      <vt:lpstr>Sequential lock</vt:lpstr>
      <vt:lpstr>Sequential lock</vt:lpstr>
      <vt:lpstr>Read-Copy-Update</vt:lpstr>
      <vt:lpstr>Homework</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Inspiration</dc:title>
  <dc:creator>Oleksandr Shevchenko</dc:creator>
  <cp:lastModifiedBy>Oleksandr Shevchenko</cp:lastModifiedBy>
  <cp:revision>327</cp:revision>
  <dcterms:created xsi:type="dcterms:W3CDTF">2015-11-08T19:23:48Z</dcterms:created>
  <dcterms:modified xsi:type="dcterms:W3CDTF">2017-02-24T16:50:37Z</dcterms:modified>
</cp:coreProperties>
</file>