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handoutMasterIdLst>
    <p:handoutMasterId r:id="rId30"/>
  </p:handoutMasterIdLst>
  <p:sldIdLst>
    <p:sldId id="256" r:id="rId2"/>
    <p:sldId id="284" r:id="rId3"/>
    <p:sldId id="364" r:id="rId4"/>
    <p:sldId id="367" r:id="rId5"/>
    <p:sldId id="366" r:id="rId6"/>
    <p:sldId id="368" r:id="rId7"/>
    <p:sldId id="369" r:id="rId8"/>
    <p:sldId id="387" r:id="rId9"/>
    <p:sldId id="370" r:id="rId10"/>
    <p:sldId id="371" r:id="rId11"/>
    <p:sldId id="388" r:id="rId12"/>
    <p:sldId id="373" r:id="rId13"/>
    <p:sldId id="374" r:id="rId14"/>
    <p:sldId id="375" r:id="rId15"/>
    <p:sldId id="372" r:id="rId16"/>
    <p:sldId id="376" r:id="rId17"/>
    <p:sldId id="377" r:id="rId18"/>
    <p:sldId id="378" r:id="rId19"/>
    <p:sldId id="379" r:id="rId20"/>
    <p:sldId id="380" r:id="rId21"/>
    <p:sldId id="381" r:id="rId22"/>
    <p:sldId id="382" r:id="rId23"/>
    <p:sldId id="383" r:id="rId24"/>
    <p:sldId id="384" r:id="rId25"/>
    <p:sldId id="385" r:id="rId26"/>
    <p:sldId id="386" r:id="rId27"/>
    <p:sldId id="282" r:id="rId28"/>
  </p:sldIdLst>
  <p:sldSz cx="100806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72" autoAdjust="0"/>
    <p:restoredTop sz="94660"/>
  </p:normalViewPr>
  <p:slideViewPr>
    <p:cSldViewPr>
      <p:cViewPr varScale="1">
        <p:scale>
          <a:sx n="104" d="100"/>
          <a:sy n="104" d="100"/>
        </p:scale>
        <p:origin x="-1500" y="-102"/>
      </p:cViewPr>
      <p:guideLst>
        <p:guide orient="horz" pos="2381"/>
        <p:guide pos="3175"/>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3280680" cy="53424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defRPr sz="1400"/>
            </a:pPr>
            <a:endParaRPr lang="en-US" sz="1400" b="0" i="0" u="none" strike="noStrike" kern="1200">
              <a:ln>
                <a:noFill/>
              </a:ln>
              <a:latin typeface="Arial" pitchFamily="18"/>
              <a:ea typeface="Droid Sans Fallback" pitchFamily="2"/>
              <a:cs typeface="Lohit Hindi" pitchFamily="2"/>
            </a:endParaRPr>
          </a:p>
        </p:txBody>
      </p:sp>
      <p:sp>
        <p:nvSpPr>
          <p:cNvPr id="3" name="Date Placeholder 2"/>
          <p:cNvSpPr txBox="1">
            <a:spLocks noGrp="1"/>
          </p:cNvSpPr>
          <p:nvPr>
            <p:ph type="dt" sz="quarter" idx="1"/>
          </p:nvPr>
        </p:nvSpPr>
        <p:spPr>
          <a:xfrm>
            <a:off x="4278960" y="0"/>
            <a:ext cx="3280680" cy="53424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r" rtl="0" hangingPunct="0">
              <a:lnSpc>
                <a:spcPct val="100000"/>
              </a:lnSpc>
              <a:spcBef>
                <a:spcPts val="0"/>
              </a:spcBef>
              <a:spcAft>
                <a:spcPts val="0"/>
              </a:spcAft>
              <a:buNone/>
              <a:tabLst/>
              <a:defRPr sz="1400"/>
            </a:pPr>
            <a:endParaRPr lang="en-US" sz="1400" b="0" i="0" u="none" strike="noStrike" kern="1200">
              <a:ln>
                <a:noFill/>
              </a:ln>
              <a:latin typeface="Arial" pitchFamily="18"/>
              <a:ea typeface="Droid Sans Fallback" pitchFamily="2"/>
              <a:cs typeface="Lohit Hindi" pitchFamily="2"/>
            </a:endParaRPr>
          </a:p>
        </p:txBody>
      </p:sp>
      <p:sp>
        <p:nvSpPr>
          <p:cNvPr id="4" name="Footer Placeholder 3"/>
          <p:cNvSpPr txBox="1">
            <a:spLocks noGrp="1"/>
          </p:cNvSpPr>
          <p:nvPr>
            <p:ph type="ftr" sz="quarter" idx="2"/>
          </p:nvPr>
        </p:nvSpPr>
        <p:spPr>
          <a:xfrm>
            <a:off x="0" y="10157400"/>
            <a:ext cx="3280680" cy="534240"/>
          </a:xfrm>
          <a:prstGeom prst="rect">
            <a:avLst/>
          </a:prstGeom>
          <a:noFill/>
          <a:ln>
            <a:noFill/>
          </a:ln>
        </p:spPr>
        <p:txBody>
          <a:bodyPr vert="horz" wrap="none" lIns="90000" tIns="45000" rIns="90000" bIns="45000" anchor="b"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defRPr sz="1400"/>
            </a:pPr>
            <a:endParaRPr lang="en-US" sz="1400" b="0" i="0" u="none" strike="noStrike" kern="1200">
              <a:ln>
                <a:noFill/>
              </a:ln>
              <a:latin typeface="Arial" pitchFamily="18"/>
              <a:ea typeface="Droid Sans Fallback" pitchFamily="2"/>
              <a:cs typeface="Lohit Hindi" pitchFamily="2"/>
            </a:endParaRPr>
          </a:p>
        </p:txBody>
      </p:sp>
      <p:sp>
        <p:nvSpPr>
          <p:cNvPr id="5" name="Slide Number Placeholder 4"/>
          <p:cNvSpPr txBox="1">
            <a:spLocks noGrp="1"/>
          </p:cNvSpPr>
          <p:nvPr>
            <p:ph type="sldNum" sz="quarter" idx="3"/>
          </p:nvPr>
        </p:nvSpPr>
        <p:spPr>
          <a:xfrm>
            <a:off x="4278960" y="10157400"/>
            <a:ext cx="3280680" cy="534240"/>
          </a:xfrm>
          <a:prstGeom prst="rect">
            <a:avLst/>
          </a:prstGeom>
          <a:noFill/>
          <a:ln>
            <a:noFill/>
          </a:ln>
        </p:spPr>
        <p:txBody>
          <a:bodyPr vert="horz" wrap="none" lIns="90000" tIns="45000" rIns="90000" bIns="45000" anchor="b"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r" rtl="0" hangingPunct="0">
              <a:lnSpc>
                <a:spcPct val="100000"/>
              </a:lnSpc>
              <a:spcBef>
                <a:spcPts val="0"/>
              </a:spcBef>
              <a:spcAft>
                <a:spcPts val="0"/>
              </a:spcAft>
              <a:buNone/>
              <a:tabLst/>
              <a:defRPr sz="1400"/>
            </a:pPr>
            <a:fld id="{2917B1C3-B0A8-40D2-A197-B50819C4DECC}" type="slidenum">
              <a:rPr/>
              <a:pPr marL="0" marR="0" lvl="0" indent="0" algn="r" rtl="0" hangingPunct="0">
                <a:lnSpc>
                  <a:spcPct val="100000"/>
                </a:lnSpc>
                <a:spcBef>
                  <a:spcPts val="0"/>
                </a:spcBef>
                <a:spcAft>
                  <a:spcPts val="0"/>
                </a:spcAft>
                <a:buNone/>
                <a:tabLst/>
                <a:defRPr sz="1400"/>
              </a:pPr>
              <a:t>‹#›</a:t>
            </a:fld>
            <a:endParaRPr lang="en-US" sz="1400" b="0" i="0" u="none" strike="noStrike" kern="1200">
              <a:ln>
                <a:noFill/>
              </a:ln>
              <a:latin typeface="Arial" pitchFamily="18"/>
              <a:ea typeface="Droid Sans Fallback" pitchFamily="2"/>
              <a:cs typeface="Lohit Hindi" pitchFamily="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0" y="812520"/>
            <a:ext cx="360" cy="360"/>
          </a:xfrm>
          <a:prstGeom prst="rect">
            <a:avLst/>
          </a:prstGeom>
          <a:noFill/>
          <a:ln>
            <a:noFill/>
            <a:prstDash val="solid"/>
          </a:ln>
        </p:spPr>
      </p:sp>
      <p:sp>
        <p:nvSpPr>
          <p:cNvPr id="3" name="Notes Placeholder 2"/>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en-US"/>
          </a:p>
        </p:txBody>
      </p:sp>
      <p:sp>
        <p:nvSpPr>
          <p:cNvPr id="4" name="Header Placeholder 3"/>
          <p:cNvSpPr txBox="1">
            <a:spLocks noGrp="1"/>
          </p:cNvSpPr>
          <p:nvPr>
            <p:ph type="hdr" sz="quarter"/>
          </p:nvPr>
        </p:nvSpPr>
        <p:spPr>
          <a:xfrm>
            <a:off x="0" y="0"/>
            <a:ext cx="3280680" cy="534240"/>
          </a:xfrm>
          <a:prstGeom prst="rect">
            <a:avLst/>
          </a:prstGeom>
          <a:noFill/>
          <a:ln>
            <a:noFill/>
          </a:ln>
        </p:spPr>
        <p:txBody>
          <a:bodyPr lIns="0" tIns="0" rIns="0" bIns="0" anchorCtr="0"/>
          <a:lstStyle>
            <a:lvl1pPr lvl="0" rtl="0" hangingPunct="0">
              <a:buNone/>
              <a:tabLst/>
              <a:defRPr lang="en-US" sz="1400" kern="1200">
                <a:latin typeface="Times New Roman" pitchFamily="18"/>
                <a:ea typeface="DejaVu Sans" pitchFamily="2"/>
                <a:cs typeface="DejaVu Sans" pitchFamily="2"/>
              </a:defRPr>
            </a:lvl1pPr>
          </a:lstStyle>
          <a:p>
            <a:pPr lvl="0"/>
            <a:endParaRPr lang="en-US"/>
          </a:p>
        </p:txBody>
      </p:sp>
      <p:sp>
        <p:nvSpPr>
          <p:cNvPr id="5" name="Date Placeholder 4"/>
          <p:cNvSpPr txBox="1">
            <a:spLocks noGrp="1"/>
          </p:cNvSpPr>
          <p:nvPr>
            <p:ph type="dt" idx="1"/>
          </p:nvPr>
        </p:nvSpPr>
        <p:spPr>
          <a:xfrm>
            <a:off x="4278960" y="0"/>
            <a:ext cx="3280680" cy="534240"/>
          </a:xfrm>
          <a:prstGeom prst="rect">
            <a:avLst/>
          </a:prstGeom>
          <a:noFill/>
          <a:ln>
            <a:noFill/>
          </a:ln>
        </p:spPr>
        <p:txBody>
          <a:bodyPr lIns="0" tIns="0" rIns="0" bIns="0" anchorCtr="0"/>
          <a:lstStyle>
            <a:lvl1pPr lvl="0" algn="r" rtl="0" hangingPunct="0">
              <a:buNone/>
              <a:tabLst/>
              <a:defRPr lang="en-US" sz="1400" kern="1200">
                <a:latin typeface="Times New Roman" pitchFamily="18"/>
                <a:ea typeface="DejaVu Sans" pitchFamily="2"/>
                <a:cs typeface="DejaVu Sans" pitchFamily="2"/>
              </a:defRPr>
            </a:lvl1pPr>
          </a:lstStyle>
          <a:p>
            <a:pPr lvl="0"/>
            <a:endParaRPr lang="en-US"/>
          </a:p>
        </p:txBody>
      </p:sp>
      <p:sp>
        <p:nvSpPr>
          <p:cNvPr id="6" name="Footer Placeholder 5"/>
          <p:cNvSpPr txBox="1">
            <a:spLocks noGrp="1"/>
          </p:cNvSpPr>
          <p:nvPr>
            <p:ph type="ftr" sz="quarter" idx="4"/>
          </p:nvPr>
        </p:nvSpPr>
        <p:spPr>
          <a:xfrm>
            <a:off x="0" y="10157400"/>
            <a:ext cx="3280680" cy="534240"/>
          </a:xfrm>
          <a:prstGeom prst="rect">
            <a:avLst/>
          </a:prstGeom>
          <a:noFill/>
          <a:ln>
            <a:noFill/>
          </a:ln>
        </p:spPr>
        <p:txBody>
          <a:bodyPr lIns="0" tIns="0" rIns="0" bIns="0" anchor="b" anchorCtr="0"/>
          <a:lstStyle>
            <a:lvl1pPr lvl="0" rtl="0" hangingPunct="0">
              <a:buNone/>
              <a:tabLst/>
              <a:defRPr lang="en-US" sz="1400" kern="1200">
                <a:latin typeface="Times New Roman" pitchFamily="18"/>
                <a:ea typeface="DejaVu Sans" pitchFamily="2"/>
                <a:cs typeface="DejaVu Sans" pitchFamily="2"/>
              </a:defRPr>
            </a:lvl1pPr>
          </a:lstStyle>
          <a:p>
            <a:pPr lvl="0"/>
            <a:endParaRPr lang="en-US"/>
          </a:p>
        </p:txBody>
      </p:sp>
      <p:sp>
        <p:nvSpPr>
          <p:cNvPr id="7" name="Slide Number Placeholder 6"/>
          <p:cNvSpPr txBox="1">
            <a:spLocks noGrp="1"/>
          </p:cNvSpPr>
          <p:nvPr>
            <p:ph type="sldNum" sz="quarter" idx="5"/>
          </p:nvPr>
        </p:nvSpPr>
        <p:spPr>
          <a:xfrm>
            <a:off x="4278960" y="10157400"/>
            <a:ext cx="3280680" cy="534240"/>
          </a:xfrm>
          <a:prstGeom prst="rect">
            <a:avLst/>
          </a:prstGeom>
          <a:noFill/>
          <a:ln>
            <a:noFill/>
          </a:ln>
        </p:spPr>
        <p:txBody>
          <a:bodyPr lIns="0" tIns="0" rIns="0" bIns="0" anchor="b" anchorCtr="0"/>
          <a:lstStyle>
            <a:lvl1pPr lvl="0" algn="r" rtl="0" hangingPunct="0">
              <a:buNone/>
              <a:tabLst/>
              <a:defRPr lang="en-US" sz="1400" kern="1200">
                <a:latin typeface="Times New Roman" pitchFamily="18"/>
                <a:ea typeface="DejaVu Sans" pitchFamily="2"/>
                <a:cs typeface="DejaVu Sans" pitchFamily="2"/>
              </a:defRPr>
            </a:lvl1pPr>
          </a:lstStyle>
          <a:p>
            <a:pPr lvl="0"/>
            <a:fld id="{07FC958E-9343-4085-92DD-7718DD3794EB}" type="slidenum">
              <a:rPr/>
              <a:pPr lvl="0"/>
              <a:t>‹#›</a:t>
            </a:fld>
            <a:endParaRPr lang="en-US"/>
          </a:p>
        </p:txBody>
      </p:sp>
    </p:spTree>
  </p:cSld>
  <p:clrMap bg1="lt1" tx1="dk1" bg2="lt2" tx2="dk2" accent1="accent1" accent2="accent2" accent3="accent3" accent4="accent4" accent5="accent5" accent6="accent6" hlink="hlink" folHlink="folHlink"/>
  <p:notesStyle>
    <a:lvl1pPr marL="216000" marR="0" indent="-216000" rtl="0" hangingPunct="0">
      <a:tabLst/>
      <a:defRPr lang="en-US" sz="2000" b="0" i="0" u="none" strike="noStrike" kern="1200">
        <a:ln>
          <a:noFill/>
        </a:ln>
        <a:latin typeface="Arial" pitchFamily="1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2888" y="4283075"/>
            <a:ext cx="7056437" cy="1931988"/>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45DC226F-716A-49BF-B3F0-3F9DA8BD37FD}" type="slidenum">
              <a:rPr/>
              <a:pPr lvl="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F2DEA7E9-6661-40BD-93F9-8CDB152419A2}" type="slidenum">
              <a:rPr/>
              <a:pPr lvl="0"/>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38988" y="647700"/>
            <a:ext cx="2235200" cy="58324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31800" y="647700"/>
            <a:ext cx="6554788" cy="58324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5B137A8C-D596-48F8-B364-45AECBA2A609}" type="slidenum">
              <a:rPr/>
              <a:pPr lvl="0"/>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353958D9-14A1-4F63-B23D-9BC0202E5599}" type="slidenum">
              <a:rPr/>
              <a:pPr lvl="0"/>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CE58273B-B039-447C-8C07-E1C2CA50F4AA}" type="slidenum">
              <a:rPr/>
              <a:pPr lvl="0"/>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2095500"/>
            <a:ext cx="4359275" cy="4384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14913" y="2095500"/>
            <a:ext cx="4359275" cy="4384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F6A0541D-8B5E-4EB9-9756-DC93571A4254}" type="slidenum">
              <a:rPr/>
              <a:pPr lvl="0"/>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lvl="0"/>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1352E5E1-A20A-4E9F-807F-374811652A3B}" type="slidenum">
              <a:rPr/>
              <a:pPr lvl="0"/>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6FCD41CD-ABFF-4A9C-8B4E-DAF1D25002B2}" type="slidenum">
              <a:rPr/>
              <a:pPr lvl="0"/>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5EC48100-E31B-4030-ADE1-D2CDEA7A264A}" type="slidenum">
              <a:rPr/>
              <a:pPr lvl="0"/>
              <a:t>‹#›</a:t>
            </a:fld>
            <a:endParaRPr lang="en-US"/>
          </a:p>
        </p:txBody>
      </p:sp>
    </p:spTree>
  </p:cSld>
  <p:clrMapOvr>
    <a:masterClrMapping/>
  </p:clrMapOvr>
  <p:transition/>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7AFE894B-4898-4290-A7B5-AF9C41D1830D}" type="slidenum">
              <a:rPr/>
              <a:pPr lvl="0"/>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5840A4C2-3D83-488E-BBEE-EC6CD367D314}" type="slidenum">
              <a:rPr/>
              <a:pPr lvl="0"/>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13" cstate="print">
            <a:alphaModFix/>
            <a:lum/>
          </a:blip>
          <a:srcRect/>
          <a:stretch>
            <a:fillRect/>
          </a:stretch>
        </p:blipFill>
        <p:spPr>
          <a:xfrm>
            <a:off x="360" y="360"/>
            <a:ext cx="10079640" cy="7559640"/>
          </a:xfrm>
          <a:prstGeom prst="rect">
            <a:avLst/>
          </a:prstGeom>
          <a:noFill/>
          <a:ln>
            <a:noFill/>
          </a:ln>
        </p:spPr>
      </p:pic>
      <p:sp>
        <p:nvSpPr>
          <p:cNvPr id="3" name="Title Placeholder 2"/>
          <p:cNvSpPr txBox="1">
            <a:spLocks noGrp="1"/>
          </p:cNvSpPr>
          <p:nvPr>
            <p:ph type="title"/>
          </p:nvPr>
        </p:nvSpPr>
        <p:spPr>
          <a:xfrm>
            <a:off x="432000" y="648000"/>
            <a:ext cx="7056000" cy="648000"/>
          </a:xfrm>
          <a:prstGeom prst="rect">
            <a:avLst/>
          </a:prstGeom>
          <a:noFill/>
          <a:ln>
            <a:noFill/>
          </a:ln>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CLIQUE PARA EDITAR O FORMATO DO TEXTO DO TÍTULO</a:t>
            </a:r>
          </a:p>
        </p:txBody>
      </p:sp>
      <p:sp>
        <p:nvSpPr>
          <p:cNvPr id="4" name="Text Placeholder 3"/>
          <p:cNvSpPr txBox="1">
            <a:spLocks noGrp="1"/>
          </p:cNvSpPr>
          <p:nvPr>
            <p:ph type="body" idx="1"/>
          </p:nvPr>
        </p:nvSpPr>
        <p:spPr>
          <a:xfrm>
            <a:off x="503999" y="2095199"/>
            <a:ext cx="8870040" cy="4384800"/>
          </a:xfrm>
          <a:prstGeom prst="rect">
            <a:avLst/>
          </a:prstGeom>
          <a:noFill/>
          <a:ln>
            <a:noFill/>
          </a:ln>
        </p:spPr>
        <p:txBody>
          <a:bodyPr lIns="0" tIns="0" rIns="0" bIns="0"/>
          <a:lstStyle>
            <a:defPPr marL="432000" lvl="0" indent="-324000">
              <a:spcBef>
                <a:spcPts val="0"/>
              </a:spcBef>
              <a:spcAft>
                <a:spcPts val="1417"/>
              </a:spcAft>
              <a:buSzPct val="45000"/>
              <a:buFont typeface="StarSymbol"/>
              <a:buNone/>
              <a:defRPr lang="en-US" sz="2600" b="0" i="0" u="none" strike="noStrike" kern="1200">
                <a:ln>
                  <a:noFill/>
                </a:ln>
                <a:latin typeface="Liberation Sans" pitchFamily="34"/>
                <a:ea typeface="Droid Sans Fallback" pitchFamily="2"/>
                <a:cs typeface="Lohit Hindi" pitchFamily="2"/>
              </a:defRPr>
            </a:defPPr>
            <a:lvl1pPr marL="432000" lvl="0" indent="-324000">
              <a:spcBef>
                <a:spcPts val="0"/>
              </a:spcBef>
              <a:spcAft>
                <a:spcPts val="1417"/>
              </a:spcAft>
              <a:buSzPct val="45000"/>
              <a:buFont typeface="StarSymbol"/>
              <a:buChar char="●"/>
              <a:defRPr lang="en-US" sz="2600" b="0" i="0" u="none" strike="noStrike" kern="1200">
                <a:ln>
                  <a:noFill/>
                </a:ln>
                <a:latin typeface="Liberation Sans" pitchFamily="34"/>
                <a:ea typeface="Droid Sans Fallback" pitchFamily="2"/>
                <a:cs typeface="Lohit Hindi" pitchFamily="2"/>
              </a:defRPr>
            </a:lvl1pPr>
            <a:lvl2pPr marL="864000" lvl="1" indent="-324000">
              <a:spcBef>
                <a:spcPts val="0"/>
              </a:spcBef>
              <a:spcAft>
                <a:spcPts val="1134"/>
              </a:spcAft>
              <a:buSzPct val="75000"/>
              <a:buFont typeface="StarSymbol"/>
              <a:buChar char="–"/>
              <a:defRPr lang="en-US" sz="2600" b="0" i="0" u="none" strike="noStrike" kern="1200">
                <a:ln>
                  <a:noFill/>
                </a:ln>
                <a:latin typeface="Liberation Sans" pitchFamily="34"/>
                <a:ea typeface="Droid Sans Fallback" pitchFamily="2"/>
                <a:cs typeface="Lohit Hindi" pitchFamily="2"/>
              </a:defRPr>
            </a:lvl2pPr>
            <a:lvl3pPr marL="1295999" lvl="2" indent="-288000">
              <a:spcBef>
                <a:spcPts val="0"/>
              </a:spcBef>
              <a:spcAft>
                <a:spcPts val="850"/>
              </a:spcAft>
              <a:buSzPct val="45000"/>
              <a:buFont typeface="StarSymbol"/>
              <a:buChar char="●"/>
              <a:defRPr lang="en-US" sz="2600" b="0" i="0" u="none" strike="noStrike" kern="1200">
                <a:ln>
                  <a:noFill/>
                </a:ln>
                <a:latin typeface="Liberation Sans" pitchFamily="34"/>
                <a:ea typeface="Droid Sans Fallback" pitchFamily="2"/>
                <a:cs typeface="Lohit Hindi" pitchFamily="2"/>
              </a:defRPr>
            </a:lvl3pPr>
            <a:lvl4pPr marL="1728000" lvl="3" indent="-216000">
              <a:spcBef>
                <a:spcPts val="0"/>
              </a:spcBef>
              <a:spcAft>
                <a:spcPts val="567"/>
              </a:spcAft>
              <a:buSzPct val="75000"/>
              <a:buFont typeface="StarSymbol"/>
              <a:buChar char="–"/>
              <a:defRPr lang="en-US" sz="2600" b="0" i="0" u="none" strike="noStrike" kern="1200">
                <a:ln>
                  <a:noFill/>
                </a:ln>
                <a:latin typeface="Liberation Sans" pitchFamily="34"/>
                <a:ea typeface="Droid Sans Fallback" pitchFamily="2"/>
                <a:cs typeface="Lohit Hindi" pitchFamily="2"/>
              </a:defRPr>
            </a:lvl4pPr>
            <a:lvl5pPr marL="2160000" lvl="4" indent="-216000">
              <a:spcBef>
                <a:spcPts val="0"/>
              </a:spcBef>
              <a:spcAft>
                <a:spcPts val="283"/>
              </a:spcAft>
              <a:buSzPct val="45000"/>
              <a:buFont typeface="StarSymbol"/>
              <a:buChar char="●"/>
              <a:defRPr lang="en-US" sz="2600" b="0" i="0" u="none" strike="noStrike" kern="1200">
                <a:ln>
                  <a:noFill/>
                </a:ln>
                <a:latin typeface="Liberation Sans" pitchFamily="34"/>
                <a:ea typeface="Droid Sans Fallback" pitchFamily="2"/>
                <a:cs typeface="Lohit Hindi" pitchFamily="2"/>
              </a:defRPr>
            </a:lvl5pPr>
            <a:lvl6pPr marL="2592000" lvl="5" indent="-216000">
              <a:spcBef>
                <a:spcPts val="0"/>
              </a:spcBef>
              <a:spcAft>
                <a:spcPts val="283"/>
              </a:spcAft>
              <a:buSzPct val="45000"/>
              <a:buFont typeface="StarSymbol"/>
              <a:buChar char="●"/>
              <a:defRPr lang="en-US" sz="2600" b="0" i="0" u="none" strike="noStrike" kern="1200">
                <a:ln>
                  <a:noFill/>
                </a:ln>
                <a:latin typeface="Liberation Sans" pitchFamily="34"/>
                <a:ea typeface="Droid Sans Fallback" pitchFamily="2"/>
                <a:cs typeface="Lohit Hindi" pitchFamily="2"/>
              </a:defRPr>
            </a:lvl6pPr>
            <a:lvl7pPr marL="3024000" lvl="6" indent="-216000">
              <a:spcBef>
                <a:spcPts val="0"/>
              </a:spcBef>
              <a:spcAft>
                <a:spcPts val="283"/>
              </a:spcAft>
              <a:buSzPct val="45000"/>
              <a:buFont typeface="StarSymbol"/>
              <a:buChar char="●"/>
              <a:defRPr lang="en-US" sz="2600" b="0" i="0" u="none" strike="noStrike" kern="1200">
                <a:ln>
                  <a:noFill/>
                </a:ln>
                <a:latin typeface="Liberation Sans" pitchFamily="34"/>
                <a:ea typeface="Droid Sans Fallback"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34"/>
                <a:ea typeface="Droid Sans Fallback"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34"/>
                <a:ea typeface="Droid Sans Fallback" pitchFamily="2"/>
                <a:cs typeface="Lohit Hindi" pitchFamily="2"/>
              </a:defRPr>
            </a:lvl9pPr>
          </a:lstStyle>
          <a:p>
            <a:pPr lvl="0"/>
            <a:r>
              <a:rPr lang="en-US"/>
              <a:t>Clique para editar o formato do texto da estrutura de tópicos</a:t>
            </a:r>
          </a:p>
          <a:p>
            <a:pPr lvl="1"/>
            <a:r>
              <a:rPr lang="en-US"/>
              <a:t>2.º Nível da estrutura de tópicos</a:t>
            </a:r>
          </a:p>
          <a:p>
            <a:pPr lvl="2"/>
            <a:r>
              <a:rPr lang="en-US"/>
              <a:t>3.º Nível da estrutura de tópicos</a:t>
            </a:r>
          </a:p>
          <a:p>
            <a:pPr lvl="3"/>
            <a:r>
              <a:rPr lang="en-US"/>
              <a:t>4.º Nível da estrutura de tópicos</a:t>
            </a:r>
          </a:p>
          <a:p>
            <a:pPr lvl="4"/>
            <a:r>
              <a:rPr lang="en-US"/>
              <a:t>5.º Nível da estrutura de tópicos</a:t>
            </a:r>
          </a:p>
          <a:p>
            <a:pPr lvl="5"/>
            <a:r>
              <a:rPr lang="en-US"/>
              <a:t>6.º Nível da estrutura de tópicos</a:t>
            </a:r>
          </a:p>
          <a:p>
            <a:pPr lvl="6"/>
            <a:r>
              <a:rPr lang="en-US"/>
              <a:t>7.º Nível da estrutura de tópicos</a:t>
            </a:r>
          </a:p>
        </p:txBody>
      </p:sp>
      <p:sp>
        <p:nvSpPr>
          <p:cNvPr id="5" name="Date Placeholder 4"/>
          <p:cNvSpPr txBox="1">
            <a:spLocks noGrp="1"/>
          </p:cNvSpPr>
          <p:nvPr>
            <p:ph type="dt" sz="half" idx="2"/>
          </p:nvPr>
        </p:nvSpPr>
        <p:spPr>
          <a:xfrm>
            <a:off x="503999" y="6552000"/>
            <a:ext cx="2348280" cy="521280"/>
          </a:xfrm>
          <a:prstGeom prst="rect">
            <a:avLst/>
          </a:prstGeom>
          <a:noFill/>
          <a:ln>
            <a:noFill/>
          </a:ln>
        </p:spPr>
        <p:txBody>
          <a:bodyPr lIns="0" tIns="0" rIns="0" bIns="0" anchorCtr="0"/>
          <a:lstStyle>
            <a:lvl1pPr lvl="0" rtl="0" hangingPunct="0">
              <a:buNone/>
              <a:tabLst/>
              <a:defRPr lang="en-US" sz="1400" kern="1200">
                <a:latin typeface="Times New Roman" pitchFamily="18"/>
                <a:ea typeface="DejaVu Sans" pitchFamily="2"/>
                <a:cs typeface="DejaVu Sans" pitchFamily="2"/>
              </a:defRPr>
            </a:lvl1pPr>
          </a:lstStyle>
          <a:p>
            <a:pPr lvl="0"/>
            <a:endParaRPr lang="en-US"/>
          </a:p>
        </p:txBody>
      </p:sp>
      <p:sp>
        <p:nvSpPr>
          <p:cNvPr id="6" name="Footer Placeholder 5"/>
          <p:cNvSpPr txBox="1">
            <a:spLocks noGrp="1"/>
          </p:cNvSpPr>
          <p:nvPr>
            <p:ph type="ftr" sz="quarter" idx="3"/>
          </p:nvPr>
        </p:nvSpPr>
        <p:spPr>
          <a:xfrm>
            <a:off x="3447360" y="6552000"/>
            <a:ext cx="3195000" cy="521280"/>
          </a:xfrm>
          <a:prstGeom prst="rect">
            <a:avLst/>
          </a:prstGeom>
          <a:noFill/>
          <a:ln>
            <a:noFill/>
          </a:ln>
        </p:spPr>
        <p:txBody>
          <a:bodyPr lIns="0" tIns="0" rIns="0" bIns="0" anchorCtr="0"/>
          <a:lstStyle>
            <a:lvl1pPr lvl="0" algn="ctr" rtl="0" hangingPunct="0">
              <a:buNone/>
              <a:tabLst/>
              <a:defRPr lang="en-US" sz="1400" kern="1200">
                <a:latin typeface="Times New Roman" pitchFamily="18"/>
                <a:ea typeface="DejaVu Sans" pitchFamily="2"/>
                <a:cs typeface="DejaVu Sans" pitchFamily="2"/>
              </a:defRPr>
            </a:lvl1pPr>
          </a:lstStyle>
          <a:p>
            <a:pPr lvl="0"/>
            <a:endParaRPr lang="en-US"/>
          </a:p>
        </p:txBody>
      </p:sp>
      <p:sp>
        <p:nvSpPr>
          <p:cNvPr id="7" name="Slide Number Placeholder 6"/>
          <p:cNvSpPr txBox="1">
            <a:spLocks noGrp="1"/>
          </p:cNvSpPr>
          <p:nvPr>
            <p:ph type="sldNum" sz="quarter" idx="4"/>
          </p:nvPr>
        </p:nvSpPr>
        <p:spPr>
          <a:xfrm>
            <a:off x="7227360" y="6534720"/>
            <a:ext cx="2348280" cy="521280"/>
          </a:xfrm>
          <a:prstGeom prst="rect">
            <a:avLst/>
          </a:prstGeom>
          <a:noFill/>
          <a:ln>
            <a:noFill/>
          </a:ln>
        </p:spPr>
        <p:txBody>
          <a:bodyPr lIns="0" tIns="0" rIns="0" bIns="0" anchorCtr="0"/>
          <a:lstStyle>
            <a:lvl1pPr lvl="0" algn="r" rtl="0" hangingPunct="0">
              <a:buNone/>
              <a:tabLst/>
              <a:defRPr lang="en-US" sz="1400" kern="1200">
                <a:latin typeface="Times New Roman" pitchFamily="18"/>
                <a:ea typeface="DejaVu Sans" pitchFamily="2"/>
                <a:cs typeface="DejaVu Sans" pitchFamily="2"/>
              </a:defRPr>
            </a:lvl1pPr>
          </a:lstStyle>
          <a:p>
            <a:pPr lvl="0"/>
            <a:fld id="{559E1BDC-50A5-4355-948F-6A7DDD0FB524}" type="slidenum">
              <a:rPr/>
              <a:pPr lvl="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lvl="0" algn="l" rtl="0" hangingPunct="0">
        <a:buNone/>
        <a:tabLst/>
        <a:defRPr lang="en-US" sz="3600" b="0" i="0" u="none" strike="noStrike" kern="1200">
          <a:ln>
            <a:noFill/>
          </a:ln>
          <a:solidFill>
            <a:srgbClr val="333333"/>
          </a:solidFill>
          <a:latin typeface="Liberation Sans" pitchFamily="34"/>
          <a:ea typeface="Droid Sans Fallback" pitchFamily="2"/>
          <a:cs typeface="Lohit Hindi" pitchFamily="2"/>
        </a:defRPr>
      </a:lvl1pPr>
    </p:titleStyle>
    <p:bodyStyle>
      <a:lvl1pPr lvl="0" rtl="0" hangingPunct="0">
        <a:buSzPct val="45000"/>
        <a:buFont typeface="StarSymbol"/>
        <a:buChar char="●"/>
        <a:tabLst/>
        <a:defRPr lang="en-US"/>
      </a:lvl1pPr>
      <a:lvl2pPr lvl="1" rtl="0" hangingPunct="0">
        <a:buSzPct val="75000"/>
        <a:buFont typeface="StarSymbol"/>
        <a:buChar char="–"/>
        <a:tabLst/>
        <a:defRPr lang="en-US"/>
      </a:lvl2pPr>
      <a:lvl3pPr lvl="2" rtl="0" hangingPunct="0">
        <a:buSzPct val="45000"/>
        <a:buFont typeface="StarSymbol"/>
        <a:buChar char="●"/>
        <a:tabLst/>
        <a:defRPr lang="en-US"/>
      </a:lvl3pPr>
      <a:lvl4pPr lvl="3" rtl="0" hangingPunct="0">
        <a:buSzPct val="75000"/>
        <a:buFont typeface="StarSymbol"/>
        <a:buChar char="–"/>
        <a:tabLst/>
        <a:defRPr lang="en-US"/>
      </a:lvl4pPr>
      <a:lvl5pPr lvl="4" rtl="0" hangingPunct="0">
        <a:buSzPct val="45000"/>
        <a:buFont typeface="StarSymbol"/>
        <a:buChar char="●"/>
        <a:tabLst/>
        <a:defRPr lang="en-US"/>
      </a:lvl5pPr>
      <a:lvl6pPr lvl="5" rtl="0" hangingPunct="0">
        <a:buSzPct val="45000"/>
        <a:buFont typeface="StarSymbol"/>
        <a:buChar char="●"/>
        <a:tabLst/>
        <a:defRPr lang="en-US"/>
      </a:lvl6pPr>
      <a:lvl7pPr lvl="6" rtl="0" hangingPunct="0">
        <a:buSzPct val="45000"/>
        <a:buFont typeface="StarSymbol"/>
        <a:buChar char="●"/>
        <a:tabLst/>
        <a:defRPr lang="en-US"/>
      </a:lvl7pPr>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32000" y="648000"/>
            <a:ext cx="8418312" cy="6480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b="1" dirty="0" smtClean="0"/>
              <a:t>Time, Delays, and Deferred Work p.1</a:t>
            </a:r>
            <a:endParaRPr lang="en-US" b="1" dirty="0"/>
          </a:p>
        </p:txBody>
      </p:sp>
      <p:sp>
        <p:nvSpPr>
          <p:cNvPr id="4" name="TextBox 3"/>
          <p:cNvSpPr txBox="1"/>
          <p:nvPr/>
        </p:nvSpPr>
        <p:spPr>
          <a:xfrm>
            <a:off x="5056560" y="3710520"/>
            <a:ext cx="180720" cy="42732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Droid Sans Fallback" pitchFamily="2"/>
              <a:cs typeface="Lohit Hindi" pitchFamily="2"/>
            </a:endParaRPr>
          </a:p>
        </p:txBody>
      </p:sp>
      <p:sp>
        <p:nvSpPr>
          <p:cNvPr id="7" name="TextBox 6"/>
          <p:cNvSpPr txBox="1"/>
          <p:nvPr/>
        </p:nvSpPr>
        <p:spPr>
          <a:xfrm>
            <a:off x="849312" y="1874837"/>
            <a:ext cx="8458200" cy="4599614"/>
          </a:xfrm>
          <a:prstGeom prst="rect">
            <a:avLst/>
          </a:prstGeom>
          <a:noFill/>
          <a:ln>
            <a:noFill/>
          </a:ln>
        </p:spPr>
        <p:txBody>
          <a:bodyPr vert="horz" wrap="square" lIns="90000" tIns="45000" rIns="90000" bIns="4500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fontAlgn="base"/>
            <a:r>
              <a:rPr lang="en-US" sz="3200" b="1" dirty="0" smtClean="0"/>
              <a:t>jiffies</a:t>
            </a:r>
            <a:r>
              <a:rPr lang="en-US" sz="3200" dirty="0" smtClean="0"/>
              <a:t> counter</a:t>
            </a:r>
          </a:p>
          <a:p>
            <a:pPr fontAlgn="base"/>
            <a:r>
              <a:rPr lang="en-US" sz="3200" dirty="0" smtClean="0"/>
              <a:t>Delaying execution, atomic context</a:t>
            </a:r>
          </a:p>
          <a:p>
            <a:pPr fontAlgn="base"/>
            <a:r>
              <a:rPr lang="en-US" sz="3200" dirty="0" smtClean="0"/>
              <a:t>Delaying execution, non-atomic context</a:t>
            </a:r>
          </a:p>
          <a:p>
            <a:pPr fontAlgn="base"/>
            <a:r>
              <a:rPr lang="en-US" sz="3200" dirty="0" smtClean="0"/>
              <a:t>Kernel Timers</a:t>
            </a:r>
          </a:p>
          <a:p>
            <a:pPr fontAlgn="base"/>
            <a:r>
              <a:rPr lang="en-US" sz="3200" dirty="0" smtClean="0"/>
              <a:t>Kernel High Resolution Timers</a:t>
            </a:r>
          </a:p>
          <a:p>
            <a:pPr fontAlgn="base"/>
            <a:endParaRPr lang="en-US" sz="3200" dirty="0" smtClean="0"/>
          </a:p>
          <a:p>
            <a:pPr fontAlgn="base"/>
            <a:endParaRPr lang="en-US" sz="3200" dirty="0" smtClean="0"/>
          </a:p>
          <a:p>
            <a:pPr fontAlgn="base"/>
            <a:endParaRPr lang="en-US" sz="3200" dirty="0" smtClean="0"/>
          </a:p>
          <a:p>
            <a:pPr fontAlgn="base"/>
            <a:endParaRPr lang="en-US" sz="3200" dirty="0"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32000" y="648000"/>
            <a:ext cx="8418312" cy="6480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fontAlgn="base">
              <a:buNone/>
            </a:pPr>
            <a:r>
              <a:rPr lang="en-US" b="1" dirty="0" smtClean="0"/>
              <a:t>Delaying Execution</a:t>
            </a:r>
          </a:p>
        </p:txBody>
      </p:sp>
      <p:sp>
        <p:nvSpPr>
          <p:cNvPr id="4" name="TextBox 3"/>
          <p:cNvSpPr txBox="1"/>
          <p:nvPr/>
        </p:nvSpPr>
        <p:spPr>
          <a:xfrm>
            <a:off x="5056560" y="3710520"/>
            <a:ext cx="180720" cy="42732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Droid Sans Fallback" pitchFamily="2"/>
              <a:cs typeface="Lohit Hindi" pitchFamily="2"/>
            </a:endParaRPr>
          </a:p>
        </p:txBody>
      </p:sp>
      <p:sp>
        <p:nvSpPr>
          <p:cNvPr id="6" name="Rectangle 5"/>
          <p:cNvSpPr/>
          <p:nvPr/>
        </p:nvSpPr>
        <p:spPr>
          <a:xfrm>
            <a:off x="773112" y="1722437"/>
            <a:ext cx="8839200" cy="4770537"/>
          </a:xfrm>
          <a:prstGeom prst="rect">
            <a:avLst/>
          </a:prstGeom>
        </p:spPr>
        <p:txBody>
          <a:bodyPr wrap="square">
            <a:spAutoFit/>
          </a:bodyPr>
          <a:lstStyle/>
          <a:p>
            <a:r>
              <a:rPr lang="en-US" sz="4000" b="1" dirty="0" err="1" smtClean="0"/>
              <a:t>Waitqueues</a:t>
            </a:r>
            <a:r>
              <a:rPr lang="en-US" sz="4000" b="1" dirty="0" smtClean="0"/>
              <a:t> Timeouts</a:t>
            </a:r>
            <a:r>
              <a:rPr lang="en-US" sz="4000" b="1" dirty="0" smtClean="0"/>
              <a:t>, </a:t>
            </a:r>
            <a:r>
              <a:rPr lang="en-US" sz="3600" b="1" dirty="0" smtClean="0"/>
              <a:t>Long delays 10ms+</a:t>
            </a:r>
          </a:p>
          <a:p>
            <a:r>
              <a:rPr lang="en-US" sz="3600" b="1" dirty="0" smtClean="0"/>
              <a:t>Non-Atomic context</a:t>
            </a:r>
          </a:p>
          <a:p>
            <a:endParaRPr lang="en-US" sz="2400" dirty="0" smtClean="0">
              <a:ln>
                <a:solidFill>
                  <a:schemeClr val="tx2"/>
                </a:solidFill>
              </a:ln>
            </a:endParaRPr>
          </a:p>
          <a:p>
            <a:r>
              <a:rPr lang="en-US" sz="2400" dirty="0" err="1" smtClean="0">
                <a:ln>
                  <a:solidFill>
                    <a:schemeClr val="tx2"/>
                  </a:solidFill>
                </a:ln>
              </a:rPr>
              <a:t>wait_queue_head_t</a:t>
            </a:r>
            <a:r>
              <a:rPr lang="en-US" sz="2400" dirty="0" smtClean="0">
                <a:ln>
                  <a:solidFill>
                    <a:schemeClr val="tx2"/>
                  </a:solidFill>
                </a:ln>
              </a:rPr>
              <a:t> </a:t>
            </a:r>
            <a:r>
              <a:rPr lang="en-US" sz="2400" dirty="0" smtClean="0">
                <a:ln>
                  <a:solidFill>
                    <a:schemeClr val="tx2"/>
                  </a:solidFill>
                </a:ln>
              </a:rPr>
              <a:t>wait;</a:t>
            </a:r>
          </a:p>
          <a:p>
            <a:r>
              <a:rPr lang="en-US" sz="2400" dirty="0" err="1" smtClean="0">
                <a:ln>
                  <a:solidFill>
                    <a:schemeClr val="tx2"/>
                  </a:solidFill>
                </a:ln>
              </a:rPr>
              <a:t>init_waitqueue_head</a:t>
            </a:r>
            <a:r>
              <a:rPr lang="en-US" sz="2400" dirty="0" smtClean="0">
                <a:ln>
                  <a:solidFill>
                    <a:schemeClr val="tx2"/>
                  </a:solidFill>
                </a:ln>
              </a:rPr>
              <a:t> (&amp;wait);</a:t>
            </a:r>
          </a:p>
          <a:p>
            <a:r>
              <a:rPr lang="en-US" sz="2400" dirty="0" err="1" smtClean="0">
                <a:ln>
                  <a:solidFill>
                    <a:schemeClr val="tx2"/>
                  </a:solidFill>
                </a:ln>
              </a:rPr>
              <a:t>wait_event_interruptible_timeout</a:t>
            </a:r>
            <a:r>
              <a:rPr lang="en-US" sz="2400" dirty="0" smtClean="0">
                <a:ln>
                  <a:solidFill>
                    <a:schemeClr val="tx2"/>
                  </a:solidFill>
                </a:ln>
              </a:rPr>
              <a:t>(wait, 0, delay);</a:t>
            </a:r>
          </a:p>
          <a:p>
            <a:endParaRPr lang="en-US" sz="3600" dirty="0" smtClean="0"/>
          </a:p>
          <a:p>
            <a:r>
              <a:rPr lang="en-US" sz="2400" dirty="0" smtClean="0"/>
              <a:t>Relies on </a:t>
            </a:r>
            <a:r>
              <a:rPr lang="en-US" sz="2400" dirty="0" err="1" smtClean="0">
                <a:ln>
                  <a:solidFill>
                    <a:schemeClr val="tx2"/>
                  </a:solidFill>
                </a:ln>
              </a:rPr>
              <a:t>schedule_timeout</a:t>
            </a:r>
            <a:r>
              <a:rPr lang="en-US" sz="2400" dirty="0" smtClean="0"/>
              <a:t> internally. </a:t>
            </a:r>
          </a:p>
          <a:p>
            <a:r>
              <a:rPr lang="en-US" sz="2400" dirty="0" smtClean="0"/>
              <a:t>Designed with a hardware driver in mind, where execution could be resumed in either of two ways: either somebody calls </a:t>
            </a:r>
            <a:r>
              <a:rPr lang="en-US" sz="2400" dirty="0" err="1" smtClean="0">
                <a:ln>
                  <a:solidFill>
                    <a:schemeClr val="tx2"/>
                  </a:solidFill>
                </a:ln>
              </a:rPr>
              <a:t>wake_up</a:t>
            </a:r>
            <a:r>
              <a:rPr lang="en-US" sz="2400" dirty="0" smtClean="0"/>
              <a:t> on the wait queue, or the timeout expires.</a:t>
            </a:r>
            <a:endParaRPr lang="en-US" sz="2400"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32000" y="648000"/>
            <a:ext cx="8418312" cy="6480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fontAlgn="base">
              <a:buNone/>
            </a:pPr>
            <a:r>
              <a:rPr lang="en-US" b="1" dirty="0" smtClean="0"/>
              <a:t>Delaying Execution</a:t>
            </a:r>
          </a:p>
        </p:txBody>
      </p:sp>
      <p:sp>
        <p:nvSpPr>
          <p:cNvPr id="4" name="TextBox 3"/>
          <p:cNvSpPr txBox="1"/>
          <p:nvPr/>
        </p:nvSpPr>
        <p:spPr>
          <a:xfrm>
            <a:off x="5056560" y="3710520"/>
            <a:ext cx="180720" cy="42732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Droid Sans Fallback" pitchFamily="2"/>
              <a:cs typeface="Lohit Hindi" pitchFamily="2"/>
            </a:endParaRPr>
          </a:p>
        </p:txBody>
      </p:sp>
      <p:sp>
        <p:nvSpPr>
          <p:cNvPr id="6" name="Rectangle 5"/>
          <p:cNvSpPr/>
          <p:nvPr/>
        </p:nvSpPr>
        <p:spPr>
          <a:xfrm>
            <a:off x="468312" y="1265237"/>
            <a:ext cx="8839200" cy="1077218"/>
          </a:xfrm>
          <a:prstGeom prst="rect">
            <a:avLst/>
          </a:prstGeom>
        </p:spPr>
        <p:txBody>
          <a:bodyPr wrap="square">
            <a:spAutoFit/>
          </a:bodyPr>
          <a:lstStyle/>
          <a:p>
            <a:r>
              <a:rPr lang="en-US" sz="4000" b="1" dirty="0" err="1" smtClean="0"/>
              <a:t>Waitqueue</a:t>
            </a:r>
            <a:r>
              <a:rPr lang="en-US" sz="4000" b="1" dirty="0" smtClean="0"/>
              <a:t> internals</a:t>
            </a:r>
            <a:endParaRPr lang="en-US" sz="3600" b="1" dirty="0" smtClean="0"/>
          </a:p>
          <a:p>
            <a:endParaRPr lang="en-US" sz="2400" dirty="0" smtClean="0">
              <a:ln>
                <a:solidFill>
                  <a:schemeClr val="tx2"/>
                </a:solidFill>
              </a:ln>
            </a:endParaRPr>
          </a:p>
        </p:txBody>
      </p:sp>
      <p:pic>
        <p:nvPicPr>
          <p:cNvPr id="1026" name="Picture 2"/>
          <p:cNvPicPr>
            <a:picLocks noChangeAspect="1" noChangeArrowheads="1"/>
          </p:cNvPicPr>
          <p:nvPr/>
        </p:nvPicPr>
        <p:blipFill>
          <a:blip r:embed="rId3" cstate="print"/>
          <a:srcRect/>
          <a:stretch>
            <a:fillRect/>
          </a:stretch>
        </p:blipFill>
        <p:spPr bwMode="auto">
          <a:xfrm>
            <a:off x="315912" y="1951037"/>
            <a:ext cx="6508124" cy="3657600"/>
          </a:xfrm>
          <a:prstGeom prst="rect">
            <a:avLst/>
          </a:prstGeom>
          <a:noFill/>
          <a:ln w="9525">
            <a:noFill/>
            <a:miter lim="800000"/>
            <a:headEnd/>
            <a:tailEnd/>
          </a:ln>
        </p:spPr>
      </p:pic>
      <p:sp>
        <p:nvSpPr>
          <p:cNvPr id="7" name="Left Arrow 6"/>
          <p:cNvSpPr/>
          <p:nvPr/>
        </p:nvSpPr>
        <p:spPr>
          <a:xfrm>
            <a:off x="6335712" y="2865437"/>
            <a:ext cx="762000" cy="304800"/>
          </a:xfrm>
          <a:prstGeom prst="leftArrow">
            <a:avLst>
              <a:gd name="adj1" fmla="val 2600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97712" y="2484437"/>
            <a:ext cx="2204642" cy="646331"/>
          </a:xfrm>
          <a:prstGeom prst="rect">
            <a:avLst/>
          </a:prstGeom>
        </p:spPr>
        <p:txBody>
          <a:bodyPr wrap="none">
            <a:spAutoFit/>
          </a:bodyPr>
          <a:lstStyle/>
          <a:p>
            <a:r>
              <a:rPr lang="en-US" dirty="0" smtClean="0"/>
              <a:t>Sets process state to</a:t>
            </a:r>
          </a:p>
          <a:p>
            <a:r>
              <a:rPr lang="en-US" dirty="0" smtClean="0"/>
              <a:t>TASK_INTERRUPTIBLE</a:t>
            </a:r>
            <a:endParaRPr lang="en-US" dirty="0"/>
          </a:p>
        </p:txBody>
      </p:sp>
      <p:sp>
        <p:nvSpPr>
          <p:cNvPr id="9" name="Left Arrow 8"/>
          <p:cNvSpPr/>
          <p:nvPr/>
        </p:nvSpPr>
        <p:spPr>
          <a:xfrm rot="218666">
            <a:off x="3065520" y="3219894"/>
            <a:ext cx="3968958" cy="281686"/>
          </a:xfrm>
          <a:prstGeom prst="leftArrow">
            <a:avLst>
              <a:gd name="adj1" fmla="val 3200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021512" y="3322637"/>
            <a:ext cx="2819400" cy="2585323"/>
          </a:xfrm>
          <a:prstGeom prst="rect">
            <a:avLst/>
          </a:prstGeom>
        </p:spPr>
        <p:txBody>
          <a:bodyPr wrap="square">
            <a:spAutoFit/>
          </a:bodyPr>
          <a:lstStyle/>
          <a:p>
            <a:r>
              <a:rPr lang="en-US" dirty="0" smtClean="0"/>
              <a:t>Must have this to prevent </a:t>
            </a:r>
          </a:p>
          <a:p>
            <a:r>
              <a:rPr lang="en-US" dirty="0" smtClean="0"/>
              <a:t>races.</a:t>
            </a:r>
          </a:p>
          <a:p>
            <a:r>
              <a:rPr lang="en-US" b="1" dirty="0" err="1" smtClean="0"/>
              <a:t>wake_up_interruptible</a:t>
            </a:r>
            <a:r>
              <a:rPr lang="en-US" b="1" dirty="0" smtClean="0"/>
              <a:t>  </a:t>
            </a:r>
            <a:r>
              <a:rPr lang="en-US" dirty="0" smtClean="0"/>
              <a:t>could be called before</a:t>
            </a:r>
          </a:p>
          <a:p>
            <a:r>
              <a:rPr lang="en-US" b="1" dirty="0" err="1" smtClean="0"/>
              <a:t>wait_event_interruptible</a:t>
            </a:r>
            <a:endParaRPr lang="en-US" b="1" dirty="0" smtClean="0"/>
          </a:p>
          <a:p>
            <a:endParaRPr lang="en-US" b="1" dirty="0" smtClean="0"/>
          </a:p>
          <a:p>
            <a:r>
              <a:rPr lang="en-US" dirty="0" smtClean="0"/>
              <a:t>Always set the </a:t>
            </a:r>
            <a:r>
              <a:rPr lang="en-US" b="1" dirty="0" smtClean="0"/>
              <a:t>condition</a:t>
            </a:r>
            <a:r>
              <a:rPr lang="en-US" dirty="0" smtClean="0"/>
              <a:t> to </a:t>
            </a:r>
            <a:r>
              <a:rPr lang="en-US" b="1" dirty="0" smtClean="0"/>
              <a:t>true</a:t>
            </a:r>
            <a:r>
              <a:rPr lang="en-US" dirty="0" smtClean="0"/>
              <a:t> before calling </a:t>
            </a:r>
            <a:r>
              <a:rPr lang="en-US" b="1" dirty="0" err="1" smtClean="0"/>
              <a:t>wake_up</a:t>
            </a:r>
            <a:r>
              <a:rPr lang="en-US" b="1" dirty="0" smtClean="0"/>
              <a:t> </a:t>
            </a:r>
            <a:r>
              <a:rPr lang="en-US" dirty="0" smtClean="0"/>
              <a:t>to prevent races!!!</a:t>
            </a:r>
            <a:endParaRPr lang="en-US" b="1"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32000" y="648000"/>
            <a:ext cx="8418312" cy="6480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fontAlgn="base">
              <a:buNone/>
            </a:pPr>
            <a:r>
              <a:rPr lang="en-US" b="1" dirty="0" smtClean="0"/>
              <a:t>Delaying Execution</a:t>
            </a:r>
          </a:p>
        </p:txBody>
      </p:sp>
      <p:sp>
        <p:nvSpPr>
          <p:cNvPr id="4" name="TextBox 3"/>
          <p:cNvSpPr txBox="1"/>
          <p:nvPr/>
        </p:nvSpPr>
        <p:spPr>
          <a:xfrm>
            <a:off x="5056560" y="3710520"/>
            <a:ext cx="180720" cy="42732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Droid Sans Fallback" pitchFamily="2"/>
              <a:cs typeface="Lohit Hindi" pitchFamily="2"/>
            </a:endParaRPr>
          </a:p>
        </p:txBody>
      </p:sp>
      <p:sp>
        <p:nvSpPr>
          <p:cNvPr id="6" name="Rectangle 5"/>
          <p:cNvSpPr/>
          <p:nvPr/>
        </p:nvSpPr>
        <p:spPr>
          <a:xfrm>
            <a:off x="773112" y="1722437"/>
            <a:ext cx="8839200" cy="3600986"/>
          </a:xfrm>
          <a:prstGeom prst="rect">
            <a:avLst/>
          </a:prstGeom>
        </p:spPr>
        <p:txBody>
          <a:bodyPr wrap="square">
            <a:spAutoFit/>
          </a:bodyPr>
          <a:lstStyle/>
          <a:p>
            <a:r>
              <a:rPr lang="en-US" sz="4000" b="1" dirty="0" smtClean="0"/>
              <a:t>Timeouts, Long delays 10ms+</a:t>
            </a:r>
          </a:p>
          <a:p>
            <a:r>
              <a:rPr lang="en-US" sz="4000" b="1" dirty="0" smtClean="0"/>
              <a:t>Non-Atomic context</a:t>
            </a:r>
          </a:p>
          <a:p>
            <a:endParaRPr lang="en-US" sz="4000" dirty="0" smtClean="0"/>
          </a:p>
          <a:p>
            <a:r>
              <a:rPr lang="en-US" sz="2400" dirty="0" err="1" smtClean="0">
                <a:ln>
                  <a:solidFill>
                    <a:schemeClr val="tx2"/>
                  </a:solidFill>
                </a:ln>
              </a:rPr>
              <a:t>msleep</a:t>
            </a:r>
            <a:r>
              <a:rPr lang="en-US" sz="2400" dirty="0" smtClean="0">
                <a:ln>
                  <a:solidFill>
                    <a:schemeClr val="tx2"/>
                  </a:solidFill>
                </a:ln>
              </a:rPr>
              <a:t>(delay);</a:t>
            </a:r>
          </a:p>
          <a:p>
            <a:r>
              <a:rPr lang="en-US" sz="2400" dirty="0" err="1" smtClean="0">
                <a:ln>
                  <a:solidFill>
                    <a:schemeClr val="tx2"/>
                  </a:solidFill>
                </a:ln>
              </a:rPr>
              <a:t>msleep_interruptible</a:t>
            </a:r>
            <a:r>
              <a:rPr lang="en-US" sz="2400" dirty="0" smtClean="0">
                <a:ln>
                  <a:solidFill>
                    <a:schemeClr val="tx2"/>
                  </a:solidFill>
                </a:ln>
              </a:rPr>
              <a:t>(delay);</a:t>
            </a:r>
          </a:p>
          <a:p>
            <a:endParaRPr lang="en-US" sz="3600" dirty="0" smtClean="0"/>
          </a:p>
          <a:p>
            <a:r>
              <a:rPr lang="en-US" sz="2400" dirty="0" smtClean="0"/>
              <a:t>Backed by jiffies / </a:t>
            </a:r>
            <a:r>
              <a:rPr lang="en-US" sz="2400" dirty="0" err="1" smtClean="0"/>
              <a:t>legacy_timers</a:t>
            </a:r>
            <a:endParaRPr lang="en-US" sz="2400" dirty="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32000" y="648000"/>
            <a:ext cx="8418312" cy="6480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fontAlgn="base">
              <a:buNone/>
            </a:pPr>
            <a:r>
              <a:rPr lang="en-US" b="1" dirty="0" smtClean="0"/>
              <a:t>Delaying Execution</a:t>
            </a:r>
          </a:p>
        </p:txBody>
      </p:sp>
      <p:sp>
        <p:nvSpPr>
          <p:cNvPr id="4" name="TextBox 3"/>
          <p:cNvSpPr txBox="1"/>
          <p:nvPr/>
        </p:nvSpPr>
        <p:spPr>
          <a:xfrm>
            <a:off x="5056560" y="3710520"/>
            <a:ext cx="180720" cy="42732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Droid Sans Fallback" pitchFamily="2"/>
              <a:cs typeface="Lohit Hindi" pitchFamily="2"/>
            </a:endParaRPr>
          </a:p>
        </p:txBody>
      </p:sp>
      <p:sp>
        <p:nvSpPr>
          <p:cNvPr id="6" name="Rectangle 5"/>
          <p:cNvSpPr/>
          <p:nvPr/>
        </p:nvSpPr>
        <p:spPr>
          <a:xfrm>
            <a:off x="773112" y="1722437"/>
            <a:ext cx="8839200" cy="5078313"/>
          </a:xfrm>
          <a:prstGeom prst="rect">
            <a:avLst/>
          </a:prstGeom>
        </p:spPr>
        <p:txBody>
          <a:bodyPr wrap="square">
            <a:spAutoFit/>
          </a:bodyPr>
          <a:lstStyle/>
          <a:p>
            <a:r>
              <a:rPr lang="en-US" sz="4000" b="1" dirty="0" smtClean="0"/>
              <a:t>Timeouts  10us - 20ms</a:t>
            </a:r>
          </a:p>
          <a:p>
            <a:r>
              <a:rPr lang="en-US" sz="4000" b="1" dirty="0" smtClean="0"/>
              <a:t>Non-Atomic context</a:t>
            </a:r>
          </a:p>
          <a:p>
            <a:endParaRPr lang="en-US" sz="4000" dirty="0" smtClean="0"/>
          </a:p>
          <a:p>
            <a:r>
              <a:rPr lang="en-US" sz="2400" dirty="0" err="1" smtClean="0">
                <a:ln>
                  <a:solidFill>
                    <a:schemeClr val="tx2"/>
                  </a:solidFill>
                </a:ln>
              </a:rPr>
              <a:t>usleep_range</a:t>
            </a:r>
            <a:r>
              <a:rPr lang="en-US" sz="2400" dirty="0" smtClean="0">
                <a:ln>
                  <a:solidFill>
                    <a:schemeClr val="tx2"/>
                  </a:solidFill>
                </a:ln>
              </a:rPr>
              <a:t>(unsigned long min, unsigned long max);</a:t>
            </a:r>
          </a:p>
          <a:p>
            <a:endParaRPr lang="en-US" sz="3600" dirty="0" smtClean="0"/>
          </a:p>
          <a:p>
            <a:r>
              <a:rPr lang="en-US" sz="2400" dirty="0" smtClean="0"/>
              <a:t>Backed by </a:t>
            </a:r>
            <a:r>
              <a:rPr lang="en-US" sz="2400" b="1" dirty="0" err="1" smtClean="0"/>
              <a:t>hrtimers</a:t>
            </a:r>
            <a:r>
              <a:rPr lang="en-US" sz="2400" dirty="0" smtClean="0"/>
              <a:t> – result could be very precise.</a:t>
            </a:r>
          </a:p>
          <a:p>
            <a:r>
              <a:rPr lang="en-US" sz="2400" dirty="0" smtClean="0"/>
              <a:t>The larger a range you supply, the greater a chance that you will not trigger an interrupt; this should be balanced with what is an acceptable upper bound on delay / performance for your specific code path.</a:t>
            </a:r>
          </a:p>
          <a:p>
            <a:endParaRPr lang="en-US" sz="2400"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32000" y="648000"/>
            <a:ext cx="8418312" cy="6480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fontAlgn="base">
              <a:buNone/>
            </a:pPr>
            <a:r>
              <a:rPr lang="en-US" b="1" dirty="0" smtClean="0"/>
              <a:t>Delaying Execution</a:t>
            </a:r>
          </a:p>
        </p:txBody>
      </p:sp>
      <p:sp>
        <p:nvSpPr>
          <p:cNvPr id="4" name="TextBox 3"/>
          <p:cNvSpPr txBox="1"/>
          <p:nvPr/>
        </p:nvSpPr>
        <p:spPr>
          <a:xfrm>
            <a:off x="5056560" y="3710520"/>
            <a:ext cx="180720" cy="42732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Droid Sans Fallback" pitchFamily="2"/>
              <a:cs typeface="Lohit Hindi" pitchFamily="2"/>
            </a:endParaRPr>
          </a:p>
        </p:txBody>
      </p:sp>
      <p:sp>
        <p:nvSpPr>
          <p:cNvPr id="6" name="Rectangle 5"/>
          <p:cNvSpPr/>
          <p:nvPr/>
        </p:nvSpPr>
        <p:spPr>
          <a:xfrm>
            <a:off x="773112" y="1722437"/>
            <a:ext cx="8839200" cy="3293209"/>
          </a:xfrm>
          <a:prstGeom prst="rect">
            <a:avLst/>
          </a:prstGeom>
        </p:spPr>
        <p:txBody>
          <a:bodyPr wrap="square">
            <a:spAutoFit/>
          </a:bodyPr>
          <a:lstStyle/>
          <a:p>
            <a:r>
              <a:rPr lang="en-US" sz="4000" b="1" dirty="0" smtClean="0"/>
              <a:t>Timeouts  few us</a:t>
            </a:r>
          </a:p>
          <a:p>
            <a:r>
              <a:rPr lang="en-US" sz="4000" b="1" dirty="0" smtClean="0"/>
              <a:t>Non-Atomic context</a:t>
            </a:r>
          </a:p>
          <a:p>
            <a:endParaRPr lang="en-US" sz="4000" dirty="0" smtClean="0"/>
          </a:p>
          <a:p>
            <a:r>
              <a:rPr lang="en-US" sz="2400" dirty="0" smtClean="0">
                <a:ln>
                  <a:solidFill>
                    <a:schemeClr val="tx2"/>
                  </a:solidFill>
                </a:ln>
              </a:rPr>
              <a:t>void </a:t>
            </a:r>
            <a:r>
              <a:rPr lang="en-US" sz="2400" dirty="0" err="1" smtClean="0">
                <a:ln>
                  <a:solidFill>
                    <a:schemeClr val="tx2"/>
                  </a:solidFill>
                </a:ln>
              </a:rPr>
              <a:t>udelay</a:t>
            </a:r>
            <a:r>
              <a:rPr lang="en-US" sz="2400" dirty="0" smtClean="0">
                <a:ln>
                  <a:solidFill>
                    <a:schemeClr val="tx2"/>
                  </a:solidFill>
                </a:ln>
              </a:rPr>
              <a:t>(unsigned long </a:t>
            </a:r>
            <a:r>
              <a:rPr lang="en-US" sz="2400" dirty="0" err="1" smtClean="0">
                <a:ln>
                  <a:solidFill>
                    <a:schemeClr val="tx2"/>
                  </a:solidFill>
                </a:ln>
              </a:rPr>
              <a:t>usecs</a:t>
            </a:r>
            <a:r>
              <a:rPr lang="en-US" sz="2400" dirty="0" smtClean="0">
                <a:ln>
                  <a:solidFill>
                    <a:schemeClr val="tx2"/>
                  </a:solidFill>
                </a:ln>
              </a:rPr>
              <a:t>);</a:t>
            </a:r>
          </a:p>
          <a:p>
            <a:endParaRPr lang="en-US" sz="3600" dirty="0" smtClean="0"/>
          </a:p>
          <a:p>
            <a:r>
              <a:rPr lang="en-US" sz="2400" dirty="0" smtClean="0"/>
              <a:t>Busy-waiting loop.</a:t>
            </a:r>
            <a:endParaRPr lang="en-US" sz="2400"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32000" y="648000"/>
            <a:ext cx="8418312" cy="6480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fontAlgn="base">
              <a:buNone/>
            </a:pPr>
            <a:r>
              <a:rPr lang="en-US" b="1" dirty="0" smtClean="0"/>
              <a:t>Delaying Execution</a:t>
            </a:r>
          </a:p>
        </p:txBody>
      </p:sp>
      <p:sp>
        <p:nvSpPr>
          <p:cNvPr id="4" name="TextBox 3"/>
          <p:cNvSpPr txBox="1"/>
          <p:nvPr/>
        </p:nvSpPr>
        <p:spPr>
          <a:xfrm>
            <a:off x="5056560" y="3710520"/>
            <a:ext cx="180720" cy="42732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Droid Sans Fallback" pitchFamily="2"/>
              <a:cs typeface="Lohit Hindi" pitchFamily="2"/>
            </a:endParaRPr>
          </a:p>
        </p:txBody>
      </p:sp>
      <p:sp>
        <p:nvSpPr>
          <p:cNvPr id="6" name="Rectangle 5"/>
          <p:cNvSpPr/>
          <p:nvPr/>
        </p:nvSpPr>
        <p:spPr>
          <a:xfrm>
            <a:off x="773112" y="1722437"/>
            <a:ext cx="8839200" cy="4893647"/>
          </a:xfrm>
          <a:prstGeom prst="rect">
            <a:avLst/>
          </a:prstGeom>
        </p:spPr>
        <p:txBody>
          <a:bodyPr wrap="square">
            <a:spAutoFit/>
          </a:bodyPr>
          <a:lstStyle/>
          <a:p>
            <a:r>
              <a:rPr lang="en-US" sz="4000" b="1" dirty="0" smtClean="0"/>
              <a:t>Timeouts, Short delays,</a:t>
            </a:r>
          </a:p>
          <a:p>
            <a:r>
              <a:rPr lang="en-US" sz="4000" b="1" dirty="0" smtClean="0"/>
              <a:t>Atomic context.</a:t>
            </a:r>
          </a:p>
          <a:p>
            <a:endParaRPr lang="en-US" sz="3600" dirty="0" smtClean="0"/>
          </a:p>
          <a:p>
            <a:r>
              <a:rPr lang="en-US" sz="2800" dirty="0" smtClean="0">
                <a:ln>
                  <a:solidFill>
                    <a:schemeClr val="tx2"/>
                  </a:solidFill>
                </a:ln>
              </a:rPr>
              <a:t>void </a:t>
            </a:r>
            <a:r>
              <a:rPr lang="en-US" sz="2800" dirty="0" err="1" smtClean="0">
                <a:ln>
                  <a:solidFill>
                    <a:schemeClr val="tx2"/>
                  </a:solidFill>
                </a:ln>
              </a:rPr>
              <a:t>ndelay</a:t>
            </a:r>
            <a:r>
              <a:rPr lang="en-US" sz="2800" dirty="0" smtClean="0">
                <a:ln>
                  <a:solidFill>
                    <a:schemeClr val="tx2"/>
                  </a:solidFill>
                </a:ln>
              </a:rPr>
              <a:t>(unsigned long </a:t>
            </a:r>
            <a:r>
              <a:rPr lang="en-US" sz="2800" dirty="0" err="1" smtClean="0">
                <a:ln>
                  <a:solidFill>
                    <a:schemeClr val="tx2"/>
                  </a:solidFill>
                </a:ln>
              </a:rPr>
              <a:t>nsecs</a:t>
            </a:r>
            <a:r>
              <a:rPr lang="en-US" sz="2800" dirty="0" smtClean="0">
                <a:ln>
                  <a:solidFill>
                    <a:schemeClr val="tx2"/>
                  </a:solidFill>
                </a:ln>
              </a:rPr>
              <a:t>);</a:t>
            </a:r>
          </a:p>
          <a:p>
            <a:r>
              <a:rPr lang="en-US" sz="2800" dirty="0" smtClean="0">
                <a:ln>
                  <a:solidFill>
                    <a:schemeClr val="tx2"/>
                  </a:solidFill>
                </a:ln>
              </a:rPr>
              <a:t>void </a:t>
            </a:r>
            <a:r>
              <a:rPr lang="en-US" sz="2800" dirty="0" err="1" smtClean="0">
                <a:ln>
                  <a:solidFill>
                    <a:schemeClr val="tx2"/>
                  </a:solidFill>
                </a:ln>
              </a:rPr>
              <a:t>udelay</a:t>
            </a:r>
            <a:r>
              <a:rPr lang="en-US" sz="2800" dirty="0" smtClean="0">
                <a:ln>
                  <a:solidFill>
                    <a:schemeClr val="tx2"/>
                  </a:solidFill>
                </a:ln>
              </a:rPr>
              <a:t>(unsigned long </a:t>
            </a:r>
            <a:r>
              <a:rPr lang="en-US" sz="2800" dirty="0" err="1" smtClean="0">
                <a:ln>
                  <a:solidFill>
                    <a:schemeClr val="tx2"/>
                  </a:solidFill>
                </a:ln>
              </a:rPr>
              <a:t>usecs</a:t>
            </a:r>
            <a:r>
              <a:rPr lang="en-US" sz="2800" dirty="0" smtClean="0">
                <a:ln>
                  <a:solidFill>
                    <a:schemeClr val="tx2"/>
                  </a:solidFill>
                </a:ln>
              </a:rPr>
              <a:t>);</a:t>
            </a:r>
          </a:p>
          <a:p>
            <a:r>
              <a:rPr lang="en-US" sz="2800" dirty="0" smtClean="0">
                <a:ln>
                  <a:solidFill>
                    <a:schemeClr val="tx2"/>
                  </a:solidFill>
                </a:ln>
              </a:rPr>
              <a:t>void </a:t>
            </a:r>
            <a:r>
              <a:rPr lang="en-US" sz="2800" dirty="0" err="1" smtClean="0">
                <a:ln>
                  <a:solidFill>
                    <a:schemeClr val="tx2"/>
                  </a:solidFill>
                </a:ln>
              </a:rPr>
              <a:t>mdelay</a:t>
            </a:r>
            <a:r>
              <a:rPr lang="en-US" sz="2800" dirty="0" smtClean="0">
                <a:ln>
                  <a:solidFill>
                    <a:schemeClr val="tx2"/>
                  </a:solidFill>
                </a:ln>
              </a:rPr>
              <a:t>(unsigned long </a:t>
            </a:r>
            <a:r>
              <a:rPr lang="en-US" sz="2800" dirty="0" err="1" smtClean="0">
                <a:ln>
                  <a:solidFill>
                    <a:schemeClr val="tx2"/>
                  </a:solidFill>
                </a:ln>
              </a:rPr>
              <a:t>msecs</a:t>
            </a:r>
            <a:r>
              <a:rPr lang="en-US" sz="2800" dirty="0" smtClean="0">
                <a:ln>
                  <a:solidFill>
                    <a:schemeClr val="tx2"/>
                  </a:solidFill>
                </a:ln>
              </a:rPr>
              <a:t>);</a:t>
            </a:r>
          </a:p>
          <a:p>
            <a:endParaRPr lang="en-US" sz="2800" dirty="0" smtClean="0"/>
          </a:p>
          <a:p>
            <a:r>
              <a:rPr lang="en-US" sz="2800" dirty="0" smtClean="0"/>
              <a:t>These functions are busy-waiting. Must be called in atomic context (when sleeping is not allowed.  hardware and software interrupts, or spinlock is </a:t>
            </a:r>
            <a:r>
              <a:rPr lang="en-US" sz="2800" dirty="0" err="1" smtClean="0"/>
              <a:t>aquired</a:t>
            </a:r>
            <a:r>
              <a:rPr lang="en-US" sz="2800" dirty="0" smtClean="0"/>
              <a:t>).</a:t>
            </a:r>
            <a:endParaRPr lang="en-US" sz="2800"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32000" y="648000"/>
            <a:ext cx="8418312" cy="6480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fontAlgn="base">
              <a:buNone/>
            </a:pPr>
            <a:r>
              <a:rPr lang="en-US" b="1" dirty="0" smtClean="0"/>
              <a:t>Kernel Timers</a:t>
            </a:r>
          </a:p>
        </p:txBody>
      </p:sp>
      <p:sp>
        <p:nvSpPr>
          <p:cNvPr id="4" name="TextBox 3"/>
          <p:cNvSpPr txBox="1"/>
          <p:nvPr/>
        </p:nvSpPr>
        <p:spPr>
          <a:xfrm>
            <a:off x="5056560" y="3710520"/>
            <a:ext cx="180720" cy="42732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Droid Sans Fallback" pitchFamily="2"/>
              <a:cs typeface="Lohit Hindi" pitchFamily="2"/>
            </a:endParaRPr>
          </a:p>
        </p:txBody>
      </p:sp>
      <p:sp>
        <p:nvSpPr>
          <p:cNvPr id="8" name="Rectangle 7"/>
          <p:cNvSpPr/>
          <p:nvPr/>
        </p:nvSpPr>
        <p:spPr>
          <a:xfrm>
            <a:off x="838200" y="1576526"/>
            <a:ext cx="7848600" cy="1200329"/>
          </a:xfrm>
          <a:prstGeom prst="rect">
            <a:avLst/>
          </a:prstGeom>
        </p:spPr>
        <p:txBody>
          <a:bodyPr wrap="square">
            <a:spAutoFit/>
          </a:bodyPr>
          <a:lstStyle/>
          <a:p>
            <a:r>
              <a:rPr lang="en-US" sz="2400" dirty="0" smtClean="0"/>
              <a:t>Needed to schedule an action to happen later, without blocking the current process until that time arrives.</a:t>
            </a:r>
          </a:p>
          <a:p>
            <a:endParaRPr lang="en-US" sz="2400" dirty="0" smtClean="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32000" y="648000"/>
            <a:ext cx="8418312" cy="6480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fontAlgn="base">
              <a:buNone/>
            </a:pPr>
            <a:r>
              <a:rPr lang="en-US" b="1" dirty="0" smtClean="0"/>
              <a:t>Kernel Timers</a:t>
            </a:r>
          </a:p>
        </p:txBody>
      </p:sp>
      <p:sp>
        <p:nvSpPr>
          <p:cNvPr id="4" name="TextBox 3"/>
          <p:cNvSpPr txBox="1"/>
          <p:nvPr/>
        </p:nvSpPr>
        <p:spPr>
          <a:xfrm>
            <a:off x="5056560" y="3710520"/>
            <a:ext cx="180720" cy="42732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Droid Sans Fallback" pitchFamily="2"/>
              <a:cs typeface="Lohit Hindi" pitchFamily="2"/>
            </a:endParaRPr>
          </a:p>
        </p:txBody>
      </p:sp>
      <p:sp>
        <p:nvSpPr>
          <p:cNvPr id="8" name="Rectangle 7"/>
          <p:cNvSpPr/>
          <p:nvPr/>
        </p:nvSpPr>
        <p:spPr>
          <a:xfrm>
            <a:off x="838200" y="1576526"/>
            <a:ext cx="7848600" cy="2677656"/>
          </a:xfrm>
          <a:prstGeom prst="rect">
            <a:avLst/>
          </a:prstGeom>
        </p:spPr>
        <p:txBody>
          <a:bodyPr wrap="square">
            <a:spAutoFit/>
          </a:bodyPr>
          <a:lstStyle/>
          <a:p>
            <a:r>
              <a:rPr lang="en-US" sz="2400" dirty="0" smtClean="0"/>
              <a:t>Needed to schedule an action to happen later, without blocking the current process until that time arrives.</a:t>
            </a:r>
          </a:p>
          <a:p>
            <a:endParaRPr lang="en-US" sz="2400" dirty="0" smtClean="0"/>
          </a:p>
          <a:p>
            <a:r>
              <a:rPr lang="en-US" sz="2400" dirty="0" smtClean="0"/>
              <a:t>Timer function:</a:t>
            </a:r>
          </a:p>
          <a:p>
            <a:r>
              <a:rPr lang="en-US" sz="2400" dirty="0" smtClean="0"/>
              <a:t>• No access to user space is allowed. Because there is no process context, there is no path to the user space associated with any particular process.</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32000" y="648000"/>
            <a:ext cx="8418312" cy="6480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fontAlgn="base">
              <a:buNone/>
            </a:pPr>
            <a:r>
              <a:rPr lang="en-US" b="1" dirty="0" smtClean="0"/>
              <a:t>Kernel Timers</a:t>
            </a:r>
          </a:p>
        </p:txBody>
      </p:sp>
      <p:sp>
        <p:nvSpPr>
          <p:cNvPr id="4" name="TextBox 3"/>
          <p:cNvSpPr txBox="1"/>
          <p:nvPr/>
        </p:nvSpPr>
        <p:spPr>
          <a:xfrm>
            <a:off x="5056560" y="3710520"/>
            <a:ext cx="180720" cy="42732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Droid Sans Fallback" pitchFamily="2"/>
              <a:cs typeface="Lohit Hindi" pitchFamily="2"/>
            </a:endParaRPr>
          </a:p>
        </p:txBody>
      </p:sp>
      <p:sp>
        <p:nvSpPr>
          <p:cNvPr id="8" name="Rectangle 7"/>
          <p:cNvSpPr/>
          <p:nvPr/>
        </p:nvSpPr>
        <p:spPr>
          <a:xfrm>
            <a:off x="838200" y="1576526"/>
            <a:ext cx="7848600" cy="3785652"/>
          </a:xfrm>
          <a:prstGeom prst="rect">
            <a:avLst/>
          </a:prstGeom>
        </p:spPr>
        <p:txBody>
          <a:bodyPr wrap="square">
            <a:spAutoFit/>
          </a:bodyPr>
          <a:lstStyle/>
          <a:p>
            <a:r>
              <a:rPr lang="en-US" sz="2400" dirty="0" smtClean="0"/>
              <a:t>Needed to schedule an action to happen later, without blocking the current process until that time arrives.</a:t>
            </a:r>
          </a:p>
          <a:p>
            <a:endParaRPr lang="en-US" sz="2400" dirty="0" smtClean="0"/>
          </a:p>
          <a:p>
            <a:r>
              <a:rPr lang="en-US" sz="2400" dirty="0" smtClean="0"/>
              <a:t>Timer function:</a:t>
            </a:r>
          </a:p>
          <a:p>
            <a:r>
              <a:rPr lang="en-US" sz="2400" dirty="0" smtClean="0"/>
              <a:t>• No access to user space is allowed. Because there is no process context, there is no path to the user space associated with any particular process.</a:t>
            </a:r>
          </a:p>
          <a:p>
            <a:r>
              <a:rPr lang="en-US" sz="2400" dirty="0" smtClean="0"/>
              <a:t>• The </a:t>
            </a:r>
            <a:r>
              <a:rPr lang="en-US" sz="2400" b="1" dirty="0" smtClean="0"/>
              <a:t>current</a:t>
            </a:r>
            <a:r>
              <a:rPr lang="en-US" sz="2400" dirty="0" smtClean="0"/>
              <a:t> pointer is not meaningful in atomic mode and cannot be used since the relevant code has no connection with the process that has been interrupted.</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32000" y="648000"/>
            <a:ext cx="8418312" cy="6480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fontAlgn="base">
              <a:buNone/>
            </a:pPr>
            <a:r>
              <a:rPr lang="en-US" b="1" dirty="0" smtClean="0"/>
              <a:t>Kernel Timers</a:t>
            </a:r>
          </a:p>
        </p:txBody>
      </p:sp>
      <p:sp>
        <p:nvSpPr>
          <p:cNvPr id="4" name="TextBox 3"/>
          <p:cNvSpPr txBox="1"/>
          <p:nvPr/>
        </p:nvSpPr>
        <p:spPr>
          <a:xfrm>
            <a:off x="5056560" y="3710520"/>
            <a:ext cx="180720" cy="42732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Droid Sans Fallback" pitchFamily="2"/>
              <a:cs typeface="Lohit Hindi" pitchFamily="2"/>
            </a:endParaRPr>
          </a:p>
        </p:txBody>
      </p:sp>
      <p:sp>
        <p:nvSpPr>
          <p:cNvPr id="8" name="Rectangle 7"/>
          <p:cNvSpPr/>
          <p:nvPr/>
        </p:nvSpPr>
        <p:spPr>
          <a:xfrm>
            <a:off x="838200" y="1576526"/>
            <a:ext cx="7848600" cy="5632311"/>
          </a:xfrm>
          <a:prstGeom prst="rect">
            <a:avLst/>
          </a:prstGeom>
        </p:spPr>
        <p:txBody>
          <a:bodyPr wrap="square">
            <a:spAutoFit/>
          </a:bodyPr>
          <a:lstStyle/>
          <a:p>
            <a:r>
              <a:rPr lang="en-US" sz="2400" dirty="0" smtClean="0"/>
              <a:t>Needed to schedule an action to happen later, without blocking the current process until that time arrives.</a:t>
            </a:r>
          </a:p>
          <a:p>
            <a:endParaRPr lang="en-US" sz="2400" dirty="0" smtClean="0"/>
          </a:p>
          <a:p>
            <a:r>
              <a:rPr lang="en-US" sz="2400" dirty="0" smtClean="0"/>
              <a:t>Timer function:</a:t>
            </a:r>
          </a:p>
          <a:p>
            <a:r>
              <a:rPr lang="en-US" sz="2400" dirty="0" smtClean="0"/>
              <a:t>• No access to user space is allowed. Because there is no process context, there is no path to the user space associated with any particular process.</a:t>
            </a:r>
          </a:p>
          <a:p>
            <a:r>
              <a:rPr lang="en-US" sz="2400" dirty="0" smtClean="0"/>
              <a:t>• The </a:t>
            </a:r>
            <a:r>
              <a:rPr lang="en-US" sz="2400" b="1" dirty="0" smtClean="0"/>
              <a:t>current</a:t>
            </a:r>
            <a:r>
              <a:rPr lang="en-US" sz="2400" dirty="0" smtClean="0"/>
              <a:t> pointer is not meaningful in atomic mode and cannot be used since the relevant code has no connection with the process that has been interrupted.</a:t>
            </a:r>
          </a:p>
          <a:p>
            <a:r>
              <a:rPr lang="en-US" sz="2400" dirty="0" smtClean="0"/>
              <a:t>• No sleeping or scheduling may be performed. Atomic code may not call schedule or a form of </a:t>
            </a:r>
            <a:r>
              <a:rPr lang="en-US" sz="2400" dirty="0" err="1" smtClean="0"/>
              <a:t>wait_event</a:t>
            </a:r>
            <a:r>
              <a:rPr lang="en-US" sz="2400" dirty="0" smtClean="0"/>
              <a:t>, nor may it call any other function that could sleep. For example, calling </a:t>
            </a:r>
            <a:r>
              <a:rPr lang="en-US" sz="2400" dirty="0" err="1" smtClean="0"/>
              <a:t>kmalloc</a:t>
            </a:r>
            <a:r>
              <a:rPr lang="en-US" sz="2400" dirty="0" smtClean="0"/>
              <a:t>(..., GFP_KERNEL) is against the rules. Semaphores also must not be used since they can sleep.</a:t>
            </a:r>
            <a:endParaRPr lang="en-US" sz="2400"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32000" y="648000"/>
            <a:ext cx="8418312" cy="6480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fontAlgn="base">
              <a:buNone/>
            </a:pPr>
            <a:r>
              <a:rPr lang="en-US" b="1" dirty="0" smtClean="0"/>
              <a:t>Using the </a:t>
            </a:r>
            <a:r>
              <a:rPr lang="en-US" sz="4800" b="1" dirty="0" smtClean="0"/>
              <a:t>jiffies </a:t>
            </a:r>
            <a:r>
              <a:rPr lang="en-US" b="1" dirty="0" smtClean="0"/>
              <a:t>Counter</a:t>
            </a:r>
          </a:p>
        </p:txBody>
      </p:sp>
      <p:sp>
        <p:nvSpPr>
          <p:cNvPr id="4" name="TextBox 3"/>
          <p:cNvSpPr txBox="1"/>
          <p:nvPr/>
        </p:nvSpPr>
        <p:spPr>
          <a:xfrm>
            <a:off x="5056560" y="3710520"/>
            <a:ext cx="180720" cy="42732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Droid Sans Fallback" pitchFamily="2"/>
              <a:cs typeface="Lohit Hindi" pitchFamily="2"/>
            </a:endParaRPr>
          </a:p>
        </p:txBody>
      </p:sp>
      <p:sp>
        <p:nvSpPr>
          <p:cNvPr id="7" name="TextBox 6"/>
          <p:cNvSpPr txBox="1"/>
          <p:nvPr/>
        </p:nvSpPr>
        <p:spPr>
          <a:xfrm>
            <a:off x="544512" y="6446837"/>
            <a:ext cx="9144000" cy="591850"/>
          </a:xfrm>
          <a:prstGeom prst="rect">
            <a:avLst/>
          </a:prstGeom>
          <a:noFill/>
          <a:ln>
            <a:noFill/>
          </a:ln>
        </p:spPr>
        <p:txBody>
          <a:bodyPr vert="horz" wrap="square" lIns="90000" tIns="45000" rIns="90000" bIns="4500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defRPr/>
            </a:pPr>
            <a:r>
              <a:rPr lang="en-US" sz="3200" dirty="0" smtClean="0"/>
              <a:t>HZ – constant defines timer interrupts per second.</a:t>
            </a:r>
          </a:p>
        </p:txBody>
      </p:sp>
      <p:pic>
        <p:nvPicPr>
          <p:cNvPr id="1026" name="Picture 2"/>
          <p:cNvPicPr>
            <a:picLocks noChangeAspect="1" noChangeArrowheads="1"/>
          </p:cNvPicPr>
          <p:nvPr/>
        </p:nvPicPr>
        <p:blipFill>
          <a:blip r:embed="rId3" cstate="print"/>
          <a:srcRect/>
          <a:stretch>
            <a:fillRect/>
          </a:stretch>
        </p:blipFill>
        <p:spPr bwMode="auto">
          <a:xfrm>
            <a:off x="620712" y="1493837"/>
            <a:ext cx="7641772" cy="4876800"/>
          </a:xfrm>
          <a:prstGeom prst="rect">
            <a:avLst/>
          </a:prstGeom>
          <a:noFill/>
          <a:ln w="9525">
            <a:noFill/>
            <a:miter lim="800000"/>
            <a:headEnd/>
            <a:tailEnd/>
          </a:ln>
        </p:spPr>
      </p:pic>
      <p:sp>
        <p:nvSpPr>
          <p:cNvPr id="9" name="Oval 8"/>
          <p:cNvSpPr/>
          <p:nvPr/>
        </p:nvSpPr>
        <p:spPr>
          <a:xfrm>
            <a:off x="544512" y="3779837"/>
            <a:ext cx="32004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32000" y="648000"/>
            <a:ext cx="8418312" cy="6480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fontAlgn="base">
              <a:buNone/>
            </a:pPr>
            <a:r>
              <a:rPr lang="en-US" b="1" dirty="0" smtClean="0"/>
              <a:t>Kernel Timers</a:t>
            </a:r>
          </a:p>
        </p:txBody>
      </p:sp>
      <p:sp>
        <p:nvSpPr>
          <p:cNvPr id="4" name="TextBox 3"/>
          <p:cNvSpPr txBox="1"/>
          <p:nvPr/>
        </p:nvSpPr>
        <p:spPr>
          <a:xfrm>
            <a:off x="5056560" y="3710520"/>
            <a:ext cx="180720" cy="42732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Droid Sans Fallback" pitchFamily="2"/>
              <a:cs typeface="Lohit Hindi" pitchFamily="2"/>
            </a:endParaRPr>
          </a:p>
        </p:txBody>
      </p:sp>
      <p:sp>
        <p:nvSpPr>
          <p:cNvPr id="5" name="Rectangle 4"/>
          <p:cNvSpPr/>
          <p:nvPr/>
        </p:nvSpPr>
        <p:spPr>
          <a:xfrm>
            <a:off x="838200" y="1667609"/>
            <a:ext cx="7848600" cy="4093428"/>
          </a:xfrm>
          <a:prstGeom prst="rect">
            <a:avLst/>
          </a:prstGeom>
        </p:spPr>
        <p:txBody>
          <a:bodyPr wrap="square">
            <a:spAutoFit/>
          </a:bodyPr>
          <a:lstStyle/>
          <a:p>
            <a:r>
              <a:rPr lang="en-US" sz="2000" dirty="0" smtClean="0">
                <a:ln>
                  <a:solidFill>
                    <a:schemeClr val="tx2"/>
                  </a:solidFill>
                </a:ln>
              </a:rPr>
              <a:t>#include &lt;</a:t>
            </a:r>
            <a:r>
              <a:rPr lang="en-US" sz="2000" dirty="0" err="1" smtClean="0">
                <a:ln>
                  <a:solidFill>
                    <a:schemeClr val="tx2"/>
                  </a:solidFill>
                </a:ln>
              </a:rPr>
              <a:t>linux</a:t>
            </a:r>
            <a:r>
              <a:rPr lang="en-US" sz="2000" dirty="0" smtClean="0">
                <a:ln>
                  <a:solidFill>
                    <a:schemeClr val="tx2"/>
                  </a:solidFill>
                </a:ln>
              </a:rPr>
              <a:t>/</a:t>
            </a:r>
            <a:r>
              <a:rPr lang="en-US" sz="2000" dirty="0" err="1" smtClean="0">
                <a:ln>
                  <a:solidFill>
                    <a:schemeClr val="tx2"/>
                  </a:solidFill>
                </a:ln>
              </a:rPr>
              <a:t>timer.h</a:t>
            </a:r>
            <a:r>
              <a:rPr lang="en-US" sz="2000" dirty="0" smtClean="0">
                <a:ln>
                  <a:solidFill>
                    <a:schemeClr val="tx2"/>
                  </a:solidFill>
                </a:ln>
              </a:rPr>
              <a:t>&gt;</a:t>
            </a:r>
          </a:p>
          <a:p>
            <a:r>
              <a:rPr lang="en-US" sz="2000" dirty="0" err="1" smtClean="0">
                <a:ln>
                  <a:solidFill>
                    <a:schemeClr val="tx2"/>
                  </a:solidFill>
                </a:ln>
              </a:rPr>
              <a:t>struct</a:t>
            </a:r>
            <a:r>
              <a:rPr lang="en-US" sz="2000" dirty="0" smtClean="0">
                <a:ln>
                  <a:solidFill>
                    <a:schemeClr val="tx2"/>
                  </a:solidFill>
                </a:ln>
              </a:rPr>
              <a:t> </a:t>
            </a:r>
            <a:r>
              <a:rPr lang="en-US" sz="2000" dirty="0" err="1" smtClean="0">
                <a:ln>
                  <a:solidFill>
                    <a:schemeClr val="tx2"/>
                  </a:solidFill>
                </a:ln>
              </a:rPr>
              <a:t>timer_list</a:t>
            </a:r>
            <a:endParaRPr lang="en-US" sz="2000" dirty="0" smtClean="0">
              <a:ln>
                <a:solidFill>
                  <a:schemeClr val="tx2"/>
                </a:solidFill>
              </a:ln>
            </a:endParaRPr>
          </a:p>
          <a:p>
            <a:r>
              <a:rPr lang="en-US" sz="2000" dirty="0" smtClean="0">
                <a:ln>
                  <a:solidFill>
                    <a:schemeClr val="tx2"/>
                  </a:solidFill>
                </a:ln>
              </a:rPr>
              <a:t>{ </a:t>
            </a:r>
          </a:p>
          <a:p>
            <a:r>
              <a:rPr lang="en-US" sz="2000" dirty="0" smtClean="0">
                <a:ln>
                  <a:solidFill>
                    <a:schemeClr val="tx2"/>
                  </a:solidFill>
                </a:ln>
              </a:rPr>
              <a:t>	/* ... */</a:t>
            </a:r>
          </a:p>
          <a:p>
            <a:r>
              <a:rPr lang="en-US" sz="2000" dirty="0" smtClean="0">
                <a:ln>
                  <a:solidFill>
                    <a:schemeClr val="tx2"/>
                  </a:solidFill>
                </a:ln>
              </a:rPr>
              <a:t>	unsigned long expires;</a:t>
            </a:r>
          </a:p>
          <a:p>
            <a:r>
              <a:rPr lang="en-US" sz="2000" dirty="0" smtClean="0">
                <a:ln>
                  <a:solidFill>
                    <a:schemeClr val="tx2"/>
                  </a:solidFill>
                </a:ln>
              </a:rPr>
              <a:t>	void (*function)(unsigned long);</a:t>
            </a:r>
          </a:p>
          <a:p>
            <a:r>
              <a:rPr lang="en-US" sz="2000" dirty="0" smtClean="0">
                <a:ln>
                  <a:solidFill>
                    <a:schemeClr val="tx2"/>
                  </a:solidFill>
                </a:ln>
              </a:rPr>
              <a:t>	unsigned long data;</a:t>
            </a:r>
          </a:p>
          <a:p>
            <a:r>
              <a:rPr lang="en-US" sz="2000" dirty="0" smtClean="0">
                <a:ln>
                  <a:solidFill>
                    <a:schemeClr val="tx2"/>
                  </a:solidFill>
                </a:ln>
              </a:rPr>
              <a:t>};</a:t>
            </a:r>
          </a:p>
          <a:p>
            <a:r>
              <a:rPr lang="en-US" sz="2000" dirty="0" smtClean="0">
                <a:ln>
                  <a:solidFill>
                    <a:schemeClr val="tx2"/>
                  </a:solidFill>
                </a:ln>
              </a:rPr>
              <a:t>void </a:t>
            </a:r>
            <a:r>
              <a:rPr lang="en-US" sz="2000" dirty="0" err="1" smtClean="0">
                <a:ln>
                  <a:solidFill>
                    <a:schemeClr val="tx2"/>
                  </a:solidFill>
                </a:ln>
              </a:rPr>
              <a:t>init_timer</a:t>
            </a:r>
            <a:r>
              <a:rPr lang="en-US" sz="2000" dirty="0" smtClean="0">
                <a:ln>
                  <a:solidFill>
                    <a:schemeClr val="tx2"/>
                  </a:solidFill>
                </a:ln>
              </a:rPr>
              <a:t>(</a:t>
            </a:r>
            <a:r>
              <a:rPr lang="en-US" sz="2000" dirty="0" err="1" smtClean="0">
                <a:ln>
                  <a:solidFill>
                    <a:schemeClr val="tx2"/>
                  </a:solidFill>
                </a:ln>
              </a:rPr>
              <a:t>struct</a:t>
            </a:r>
            <a:r>
              <a:rPr lang="en-US" sz="2000" dirty="0" smtClean="0">
                <a:ln>
                  <a:solidFill>
                    <a:schemeClr val="tx2"/>
                  </a:solidFill>
                </a:ln>
              </a:rPr>
              <a:t> </a:t>
            </a:r>
            <a:r>
              <a:rPr lang="en-US" sz="2000" dirty="0" err="1" smtClean="0">
                <a:ln>
                  <a:solidFill>
                    <a:schemeClr val="tx2"/>
                  </a:solidFill>
                </a:ln>
              </a:rPr>
              <a:t>timer_list</a:t>
            </a:r>
            <a:r>
              <a:rPr lang="en-US" sz="2000" dirty="0" smtClean="0">
                <a:ln>
                  <a:solidFill>
                    <a:schemeClr val="tx2"/>
                  </a:solidFill>
                </a:ln>
              </a:rPr>
              <a:t> *timer);</a:t>
            </a:r>
          </a:p>
          <a:p>
            <a:r>
              <a:rPr lang="en-US" sz="2000" dirty="0" err="1" smtClean="0">
                <a:ln>
                  <a:solidFill>
                    <a:schemeClr val="tx2"/>
                  </a:solidFill>
                </a:ln>
              </a:rPr>
              <a:t>struct</a:t>
            </a:r>
            <a:r>
              <a:rPr lang="en-US" sz="2000" dirty="0" smtClean="0">
                <a:ln>
                  <a:solidFill>
                    <a:schemeClr val="tx2"/>
                  </a:solidFill>
                </a:ln>
              </a:rPr>
              <a:t> </a:t>
            </a:r>
            <a:r>
              <a:rPr lang="en-US" sz="2000" dirty="0" err="1" smtClean="0">
                <a:ln>
                  <a:solidFill>
                    <a:schemeClr val="tx2"/>
                  </a:solidFill>
                </a:ln>
              </a:rPr>
              <a:t>timer_list</a:t>
            </a:r>
            <a:r>
              <a:rPr lang="en-US" sz="2000" dirty="0" smtClean="0">
                <a:ln>
                  <a:solidFill>
                    <a:schemeClr val="tx2"/>
                  </a:solidFill>
                </a:ln>
              </a:rPr>
              <a:t> TIMER_INITIALIZER(_function, _expires, _data);</a:t>
            </a:r>
          </a:p>
          <a:p>
            <a:endParaRPr lang="en-US" sz="2000" dirty="0" smtClean="0">
              <a:ln>
                <a:solidFill>
                  <a:schemeClr val="tx2"/>
                </a:solidFill>
              </a:ln>
            </a:endParaRPr>
          </a:p>
          <a:p>
            <a:r>
              <a:rPr lang="en-US" sz="2000" dirty="0" smtClean="0">
                <a:ln>
                  <a:solidFill>
                    <a:schemeClr val="tx2"/>
                  </a:solidFill>
                </a:ln>
              </a:rPr>
              <a:t>void </a:t>
            </a:r>
            <a:r>
              <a:rPr lang="en-US" sz="2000" dirty="0" err="1" smtClean="0">
                <a:ln>
                  <a:solidFill>
                    <a:schemeClr val="tx2"/>
                  </a:solidFill>
                </a:ln>
              </a:rPr>
              <a:t>add_timer</a:t>
            </a:r>
            <a:r>
              <a:rPr lang="en-US" sz="2000" dirty="0" smtClean="0">
                <a:ln>
                  <a:solidFill>
                    <a:schemeClr val="tx2"/>
                  </a:solidFill>
                </a:ln>
              </a:rPr>
              <a:t>(</a:t>
            </a:r>
            <a:r>
              <a:rPr lang="en-US" sz="2000" dirty="0" err="1" smtClean="0">
                <a:ln>
                  <a:solidFill>
                    <a:schemeClr val="tx2"/>
                  </a:solidFill>
                </a:ln>
              </a:rPr>
              <a:t>struct</a:t>
            </a:r>
            <a:r>
              <a:rPr lang="en-US" sz="2000" dirty="0" smtClean="0">
                <a:ln>
                  <a:solidFill>
                    <a:schemeClr val="tx2"/>
                  </a:solidFill>
                </a:ln>
              </a:rPr>
              <a:t> </a:t>
            </a:r>
            <a:r>
              <a:rPr lang="en-US" sz="2000" dirty="0" err="1" smtClean="0">
                <a:ln>
                  <a:solidFill>
                    <a:schemeClr val="tx2"/>
                  </a:solidFill>
                </a:ln>
              </a:rPr>
              <a:t>timer_list</a:t>
            </a:r>
            <a:r>
              <a:rPr lang="en-US" sz="2000" dirty="0" smtClean="0">
                <a:ln>
                  <a:solidFill>
                    <a:schemeClr val="tx2"/>
                  </a:solidFill>
                </a:ln>
              </a:rPr>
              <a:t> * timer);</a:t>
            </a:r>
          </a:p>
          <a:p>
            <a:r>
              <a:rPr lang="en-US" sz="2000" dirty="0" err="1" smtClean="0">
                <a:ln>
                  <a:solidFill>
                    <a:schemeClr val="tx2"/>
                  </a:solidFill>
                </a:ln>
              </a:rPr>
              <a:t>int</a:t>
            </a:r>
            <a:r>
              <a:rPr lang="en-US" sz="2000" dirty="0" smtClean="0">
                <a:ln>
                  <a:solidFill>
                    <a:schemeClr val="tx2"/>
                  </a:solidFill>
                </a:ln>
              </a:rPr>
              <a:t> </a:t>
            </a:r>
            <a:r>
              <a:rPr lang="en-US" sz="2000" dirty="0" err="1" smtClean="0">
                <a:ln>
                  <a:solidFill>
                    <a:schemeClr val="tx2"/>
                  </a:solidFill>
                </a:ln>
              </a:rPr>
              <a:t>del_timer</a:t>
            </a:r>
            <a:r>
              <a:rPr lang="en-US" sz="2000" dirty="0" smtClean="0">
                <a:ln>
                  <a:solidFill>
                    <a:schemeClr val="tx2"/>
                  </a:solidFill>
                </a:ln>
              </a:rPr>
              <a:t>(</a:t>
            </a:r>
            <a:r>
              <a:rPr lang="en-US" sz="2000" dirty="0" err="1" smtClean="0">
                <a:ln>
                  <a:solidFill>
                    <a:schemeClr val="tx2"/>
                  </a:solidFill>
                </a:ln>
              </a:rPr>
              <a:t>struct</a:t>
            </a:r>
            <a:r>
              <a:rPr lang="en-US" sz="2000" dirty="0" smtClean="0">
                <a:ln>
                  <a:solidFill>
                    <a:schemeClr val="tx2"/>
                  </a:solidFill>
                </a:ln>
              </a:rPr>
              <a:t> </a:t>
            </a:r>
            <a:r>
              <a:rPr lang="en-US" sz="2000" dirty="0" err="1" smtClean="0">
                <a:ln>
                  <a:solidFill>
                    <a:schemeClr val="tx2"/>
                  </a:solidFill>
                </a:ln>
              </a:rPr>
              <a:t>timer_list</a:t>
            </a:r>
            <a:r>
              <a:rPr lang="en-US" sz="2000" dirty="0" smtClean="0">
                <a:ln>
                  <a:solidFill>
                    <a:schemeClr val="tx2"/>
                  </a:solidFill>
                </a:ln>
              </a:rPr>
              <a:t> * timer);</a:t>
            </a:r>
            <a:endParaRPr lang="en-US" sz="2000" dirty="0">
              <a:ln>
                <a:solidFill>
                  <a:schemeClr val="tx2"/>
                </a:solidFill>
              </a:ln>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32000" y="648000"/>
            <a:ext cx="8418312" cy="6480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fontAlgn="base">
              <a:buNone/>
            </a:pPr>
            <a:r>
              <a:rPr lang="en-US" b="1" dirty="0" smtClean="0"/>
              <a:t>Kernel Timers</a:t>
            </a:r>
          </a:p>
        </p:txBody>
      </p:sp>
      <p:sp>
        <p:nvSpPr>
          <p:cNvPr id="4" name="TextBox 3"/>
          <p:cNvSpPr txBox="1"/>
          <p:nvPr/>
        </p:nvSpPr>
        <p:spPr>
          <a:xfrm>
            <a:off x="5056560" y="3710520"/>
            <a:ext cx="180720" cy="42732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Droid Sans Fallback" pitchFamily="2"/>
              <a:cs typeface="Lohit Hindi" pitchFamily="2"/>
            </a:endParaRPr>
          </a:p>
        </p:txBody>
      </p:sp>
      <p:pic>
        <p:nvPicPr>
          <p:cNvPr id="5123" name="Picture 3"/>
          <p:cNvPicPr>
            <a:picLocks noChangeAspect="1" noChangeArrowheads="1"/>
          </p:cNvPicPr>
          <p:nvPr/>
        </p:nvPicPr>
        <p:blipFill>
          <a:blip r:embed="rId3" cstate="print"/>
          <a:srcRect/>
          <a:stretch>
            <a:fillRect/>
          </a:stretch>
        </p:blipFill>
        <p:spPr bwMode="auto">
          <a:xfrm>
            <a:off x="849312" y="1341437"/>
            <a:ext cx="7000875" cy="59912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32000" y="648000"/>
            <a:ext cx="8418312" cy="6480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fontAlgn="base">
              <a:buNone/>
            </a:pPr>
            <a:r>
              <a:rPr lang="en-US" b="1" dirty="0" smtClean="0"/>
              <a:t>Kernel Timers</a:t>
            </a:r>
          </a:p>
        </p:txBody>
      </p:sp>
      <p:sp>
        <p:nvSpPr>
          <p:cNvPr id="4" name="TextBox 3"/>
          <p:cNvSpPr txBox="1"/>
          <p:nvPr/>
        </p:nvSpPr>
        <p:spPr>
          <a:xfrm>
            <a:off x="5056560" y="3710520"/>
            <a:ext cx="180720" cy="42732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Droid Sans Fallback" pitchFamily="2"/>
              <a:cs typeface="Lohit Hindi" pitchFamily="2"/>
            </a:endParaRPr>
          </a:p>
        </p:txBody>
      </p:sp>
      <p:pic>
        <p:nvPicPr>
          <p:cNvPr id="6146" name="Picture 2"/>
          <p:cNvPicPr>
            <a:picLocks noChangeAspect="1" noChangeArrowheads="1"/>
          </p:cNvPicPr>
          <p:nvPr/>
        </p:nvPicPr>
        <p:blipFill>
          <a:blip r:embed="rId3" cstate="print"/>
          <a:srcRect/>
          <a:stretch>
            <a:fillRect/>
          </a:stretch>
        </p:blipFill>
        <p:spPr bwMode="auto">
          <a:xfrm>
            <a:off x="773112" y="1874837"/>
            <a:ext cx="7391400" cy="506193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32000" y="648000"/>
            <a:ext cx="8418312" cy="6480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fontAlgn="base">
              <a:buNone/>
            </a:pPr>
            <a:r>
              <a:rPr lang="en-US" b="1" dirty="0" smtClean="0"/>
              <a:t>Kernel High Resolution Timers</a:t>
            </a:r>
          </a:p>
        </p:txBody>
      </p:sp>
      <p:sp>
        <p:nvSpPr>
          <p:cNvPr id="4" name="TextBox 3"/>
          <p:cNvSpPr txBox="1"/>
          <p:nvPr/>
        </p:nvSpPr>
        <p:spPr>
          <a:xfrm>
            <a:off x="5056560" y="3710520"/>
            <a:ext cx="180720" cy="42732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Droid Sans Fallback" pitchFamily="2"/>
              <a:cs typeface="Lohit Hindi" pitchFamily="2"/>
            </a:endParaRPr>
          </a:p>
        </p:txBody>
      </p:sp>
      <p:sp>
        <p:nvSpPr>
          <p:cNvPr id="5" name="Rectangle 4"/>
          <p:cNvSpPr/>
          <p:nvPr/>
        </p:nvSpPr>
        <p:spPr>
          <a:xfrm>
            <a:off x="838200" y="1667609"/>
            <a:ext cx="7848600" cy="5324535"/>
          </a:xfrm>
          <a:prstGeom prst="rect">
            <a:avLst/>
          </a:prstGeom>
        </p:spPr>
        <p:txBody>
          <a:bodyPr wrap="square">
            <a:spAutoFit/>
          </a:bodyPr>
          <a:lstStyle/>
          <a:p>
            <a:pPr fontAlgn="base"/>
            <a:r>
              <a:rPr lang="en-US" sz="2000" dirty="0" smtClean="0"/>
              <a:t>High-resolution timers (or </a:t>
            </a:r>
            <a:r>
              <a:rPr lang="en-US" sz="2000" i="1" dirty="0" err="1" smtClean="0"/>
              <a:t>hrtimers</a:t>
            </a:r>
            <a:r>
              <a:rPr lang="en-US" sz="2000" dirty="0" smtClean="0"/>
              <a:t>) provide a high-precision framework for timer management independent of the previously discussed </a:t>
            </a:r>
            <a:r>
              <a:rPr lang="en-US" sz="2000" b="1" dirty="0" smtClean="0"/>
              <a:t>timer</a:t>
            </a:r>
            <a:r>
              <a:rPr lang="en-US" sz="2000" dirty="0" smtClean="0"/>
              <a:t> framework. Although </a:t>
            </a:r>
            <a:r>
              <a:rPr lang="en-US" sz="2000" b="1" dirty="0" smtClean="0"/>
              <a:t>timers</a:t>
            </a:r>
            <a:r>
              <a:rPr lang="en-US" sz="2000" dirty="0" smtClean="0"/>
              <a:t> operate on the granularity of </a:t>
            </a:r>
            <a:r>
              <a:rPr lang="en-US" sz="2000" b="1" dirty="0" smtClean="0"/>
              <a:t>jiffies</a:t>
            </a:r>
            <a:r>
              <a:rPr lang="en-US" sz="2000" dirty="0" smtClean="0"/>
              <a:t>, </a:t>
            </a:r>
            <a:r>
              <a:rPr lang="en-US" sz="2000" b="1" dirty="0" err="1" smtClean="0"/>
              <a:t>hrtimers</a:t>
            </a:r>
            <a:r>
              <a:rPr lang="en-US" sz="2000" dirty="0" smtClean="0"/>
              <a:t> operate at the granularity of nanoseconds.</a:t>
            </a:r>
          </a:p>
          <a:p>
            <a:endParaRPr lang="en-US" sz="2000" dirty="0" smtClean="0"/>
          </a:p>
          <a:p>
            <a:r>
              <a:rPr lang="en-US" sz="2000" dirty="0" smtClean="0"/>
              <a:t>Initialization and start</a:t>
            </a:r>
            <a:endParaRPr lang="en-US" sz="2000" dirty="0" smtClean="0">
              <a:ln>
                <a:solidFill>
                  <a:schemeClr val="tx2"/>
                </a:solidFill>
              </a:ln>
            </a:endParaRPr>
          </a:p>
          <a:p>
            <a:r>
              <a:rPr lang="en-US" sz="2000" dirty="0" smtClean="0">
                <a:ln>
                  <a:solidFill>
                    <a:schemeClr val="tx2"/>
                  </a:solidFill>
                </a:ln>
              </a:rPr>
              <a:t>void </a:t>
            </a:r>
            <a:r>
              <a:rPr lang="en-US" sz="2000" dirty="0" err="1" smtClean="0">
                <a:ln>
                  <a:solidFill>
                    <a:schemeClr val="tx2"/>
                  </a:solidFill>
                </a:ln>
              </a:rPr>
              <a:t>hrtimer_init</a:t>
            </a:r>
            <a:r>
              <a:rPr lang="en-US" sz="2000" dirty="0" smtClean="0">
                <a:ln>
                  <a:solidFill>
                    <a:schemeClr val="tx2"/>
                  </a:solidFill>
                </a:ln>
              </a:rPr>
              <a:t>( </a:t>
            </a:r>
            <a:r>
              <a:rPr lang="en-US" sz="2000" dirty="0" err="1" smtClean="0">
                <a:ln>
                  <a:solidFill>
                    <a:schemeClr val="tx2"/>
                  </a:solidFill>
                </a:ln>
              </a:rPr>
              <a:t>struct</a:t>
            </a:r>
            <a:r>
              <a:rPr lang="en-US" sz="2000" dirty="0" smtClean="0">
                <a:ln>
                  <a:solidFill>
                    <a:schemeClr val="tx2"/>
                  </a:solidFill>
                </a:ln>
              </a:rPr>
              <a:t> </a:t>
            </a:r>
            <a:r>
              <a:rPr lang="en-US" sz="2000" dirty="0" err="1" smtClean="0">
                <a:ln>
                  <a:solidFill>
                    <a:schemeClr val="tx2"/>
                  </a:solidFill>
                </a:ln>
              </a:rPr>
              <a:t>hrtimer</a:t>
            </a:r>
            <a:r>
              <a:rPr lang="en-US" sz="2000" dirty="0" smtClean="0">
                <a:ln>
                  <a:solidFill>
                    <a:schemeClr val="tx2"/>
                  </a:solidFill>
                </a:ln>
              </a:rPr>
              <a:t> *time, </a:t>
            </a:r>
            <a:r>
              <a:rPr lang="en-US" sz="2000" dirty="0" err="1" smtClean="0">
                <a:ln>
                  <a:solidFill>
                    <a:schemeClr val="tx2"/>
                  </a:solidFill>
                </a:ln>
              </a:rPr>
              <a:t>clockid_t</a:t>
            </a:r>
            <a:r>
              <a:rPr lang="en-US" sz="2000" dirty="0" smtClean="0">
                <a:ln>
                  <a:solidFill>
                    <a:schemeClr val="tx2"/>
                  </a:solidFill>
                </a:ln>
              </a:rPr>
              <a:t> </a:t>
            </a:r>
            <a:r>
              <a:rPr lang="en-US" sz="2000" dirty="0" err="1" smtClean="0">
                <a:ln>
                  <a:solidFill>
                    <a:schemeClr val="tx2"/>
                  </a:solidFill>
                </a:ln>
              </a:rPr>
              <a:t>which_clock</a:t>
            </a:r>
            <a:r>
              <a:rPr lang="en-US" sz="2000" dirty="0" smtClean="0">
                <a:ln>
                  <a:solidFill>
                    <a:schemeClr val="tx2"/>
                  </a:solidFill>
                </a:ln>
              </a:rPr>
              <a:t>, </a:t>
            </a:r>
          </a:p>
          <a:p>
            <a:r>
              <a:rPr lang="en-US" sz="2000" dirty="0" smtClean="0">
                <a:ln>
                  <a:solidFill>
                    <a:schemeClr val="tx2"/>
                  </a:solidFill>
                </a:ln>
              </a:rPr>
              <a:t>			</a:t>
            </a:r>
            <a:r>
              <a:rPr lang="en-US" sz="2000" dirty="0" err="1" smtClean="0">
                <a:ln>
                  <a:solidFill>
                    <a:schemeClr val="tx2"/>
                  </a:solidFill>
                </a:ln>
              </a:rPr>
              <a:t>enum</a:t>
            </a:r>
            <a:r>
              <a:rPr lang="en-US" sz="2000" dirty="0" smtClean="0">
                <a:ln>
                  <a:solidFill>
                    <a:schemeClr val="tx2"/>
                  </a:solidFill>
                </a:ln>
              </a:rPr>
              <a:t> </a:t>
            </a:r>
            <a:r>
              <a:rPr lang="en-US" sz="2000" dirty="0" err="1" smtClean="0">
                <a:ln>
                  <a:solidFill>
                    <a:schemeClr val="tx2"/>
                  </a:solidFill>
                </a:ln>
              </a:rPr>
              <a:t>hrtimer_mode</a:t>
            </a:r>
            <a:r>
              <a:rPr lang="en-US" sz="2000" dirty="0" smtClean="0">
                <a:ln>
                  <a:solidFill>
                    <a:schemeClr val="tx2"/>
                  </a:solidFill>
                </a:ln>
              </a:rPr>
              <a:t> mode );</a:t>
            </a:r>
          </a:p>
          <a:p>
            <a:r>
              <a:rPr lang="en-US" sz="2000" dirty="0" err="1" smtClean="0">
                <a:ln>
                  <a:solidFill>
                    <a:schemeClr val="tx2"/>
                  </a:solidFill>
                </a:ln>
              </a:rPr>
              <a:t>int</a:t>
            </a:r>
            <a:r>
              <a:rPr lang="en-US" sz="2000" dirty="0" smtClean="0">
                <a:ln>
                  <a:solidFill>
                    <a:schemeClr val="tx2"/>
                  </a:solidFill>
                </a:ln>
              </a:rPr>
              <a:t> </a:t>
            </a:r>
            <a:r>
              <a:rPr lang="en-US" sz="2000" dirty="0" err="1" smtClean="0">
                <a:ln>
                  <a:solidFill>
                    <a:schemeClr val="tx2"/>
                  </a:solidFill>
                </a:ln>
              </a:rPr>
              <a:t>hrtimer_start</a:t>
            </a:r>
            <a:r>
              <a:rPr lang="en-US" sz="2000" dirty="0" smtClean="0">
                <a:ln>
                  <a:solidFill>
                    <a:schemeClr val="tx2"/>
                  </a:solidFill>
                </a:ln>
              </a:rPr>
              <a:t>(</a:t>
            </a:r>
            <a:r>
              <a:rPr lang="en-US" sz="2000" dirty="0" err="1" smtClean="0">
                <a:ln>
                  <a:solidFill>
                    <a:schemeClr val="tx2"/>
                  </a:solidFill>
                </a:ln>
              </a:rPr>
              <a:t>struct</a:t>
            </a:r>
            <a:r>
              <a:rPr lang="en-US" sz="2000" dirty="0" smtClean="0">
                <a:ln>
                  <a:solidFill>
                    <a:schemeClr val="tx2"/>
                  </a:solidFill>
                </a:ln>
              </a:rPr>
              <a:t> </a:t>
            </a:r>
            <a:r>
              <a:rPr lang="en-US" sz="2000" dirty="0" err="1" smtClean="0">
                <a:ln>
                  <a:solidFill>
                    <a:schemeClr val="tx2"/>
                  </a:solidFill>
                </a:ln>
              </a:rPr>
              <a:t>hrtimer</a:t>
            </a:r>
            <a:r>
              <a:rPr lang="en-US" sz="2000" dirty="0" smtClean="0">
                <a:ln>
                  <a:solidFill>
                    <a:schemeClr val="tx2"/>
                  </a:solidFill>
                </a:ln>
              </a:rPr>
              <a:t> *timer, </a:t>
            </a:r>
            <a:r>
              <a:rPr lang="en-US" sz="2000" dirty="0" err="1" smtClean="0">
                <a:ln>
                  <a:solidFill>
                    <a:schemeClr val="tx2"/>
                  </a:solidFill>
                </a:ln>
              </a:rPr>
              <a:t>ktime_t</a:t>
            </a:r>
            <a:r>
              <a:rPr lang="en-US" sz="2000" dirty="0" smtClean="0">
                <a:ln>
                  <a:solidFill>
                    <a:schemeClr val="tx2"/>
                  </a:solidFill>
                </a:ln>
              </a:rPr>
              <a:t> time, const </a:t>
            </a:r>
          </a:p>
          <a:p>
            <a:r>
              <a:rPr lang="en-US" sz="2000" dirty="0" smtClean="0">
                <a:ln>
                  <a:solidFill>
                    <a:schemeClr val="tx2"/>
                  </a:solidFill>
                </a:ln>
              </a:rPr>
              <a:t>			</a:t>
            </a:r>
            <a:r>
              <a:rPr lang="en-US" sz="2000" dirty="0" err="1" smtClean="0">
                <a:ln>
                  <a:solidFill>
                    <a:schemeClr val="tx2"/>
                  </a:solidFill>
                </a:ln>
              </a:rPr>
              <a:t>enum</a:t>
            </a:r>
            <a:r>
              <a:rPr lang="en-US" sz="2000" dirty="0" smtClean="0">
                <a:ln>
                  <a:solidFill>
                    <a:schemeClr val="tx2"/>
                  </a:solidFill>
                </a:ln>
              </a:rPr>
              <a:t> </a:t>
            </a:r>
            <a:r>
              <a:rPr lang="en-US" sz="2000" dirty="0" err="1" smtClean="0">
                <a:ln>
                  <a:solidFill>
                    <a:schemeClr val="tx2"/>
                  </a:solidFill>
                </a:ln>
              </a:rPr>
              <a:t>hrtimer_mode</a:t>
            </a:r>
            <a:r>
              <a:rPr lang="en-US" sz="2000" dirty="0" smtClean="0">
                <a:ln>
                  <a:solidFill>
                    <a:schemeClr val="tx2"/>
                  </a:solidFill>
                </a:ln>
              </a:rPr>
              <a:t> mode);</a:t>
            </a:r>
          </a:p>
          <a:p>
            <a:endParaRPr lang="en-US" sz="2000" dirty="0" smtClean="0"/>
          </a:p>
          <a:p>
            <a:r>
              <a:rPr lang="en-US" sz="2000" dirty="0" smtClean="0"/>
              <a:t>Once an </a:t>
            </a:r>
            <a:r>
              <a:rPr lang="en-US" sz="2000" dirty="0" err="1" smtClean="0"/>
              <a:t>hrtimer</a:t>
            </a:r>
            <a:r>
              <a:rPr lang="en-US" sz="2000" dirty="0" smtClean="0"/>
              <a:t> has started, it can be cancelled</a:t>
            </a:r>
            <a:endParaRPr lang="en-US" sz="2000" dirty="0" smtClean="0">
              <a:ln>
                <a:solidFill>
                  <a:schemeClr val="tx2"/>
                </a:solidFill>
              </a:ln>
            </a:endParaRPr>
          </a:p>
          <a:p>
            <a:r>
              <a:rPr lang="en-US" sz="2000" dirty="0" err="1" smtClean="0">
                <a:ln>
                  <a:solidFill>
                    <a:schemeClr val="tx2"/>
                  </a:solidFill>
                </a:ln>
              </a:rPr>
              <a:t>int</a:t>
            </a:r>
            <a:r>
              <a:rPr lang="en-US" sz="2000" dirty="0" smtClean="0">
                <a:ln>
                  <a:solidFill>
                    <a:schemeClr val="tx2"/>
                  </a:solidFill>
                </a:ln>
              </a:rPr>
              <a:t> </a:t>
            </a:r>
            <a:r>
              <a:rPr lang="en-US" sz="2000" dirty="0" err="1" smtClean="0">
                <a:ln>
                  <a:solidFill>
                    <a:schemeClr val="tx2"/>
                  </a:solidFill>
                </a:ln>
              </a:rPr>
              <a:t>hrtimer_cancel</a:t>
            </a:r>
            <a:r>
              <a:rPr lang="en-US" sz="2000" dirty="0" smtClean="0">
                <a:ln>
                  <a:solidFill>
                    <a:schemeClr val="tx2"/>
                  </a:solidFill>
                </a:ln>
              </a:rPr>
              <a:t>(</a:t>
            </a:r>
            <a:r>
              <a:rPr lang="en-US" sz="2000" dirty="0" err="1" smtClean="0">
                <a:ln>
                  <a:solidFill>
                    <a:schemeClr val="tx2"/>
                  </a:solidFill>
                </a:ln>
              </a:rPr>
              <a:t>struct</a:t>
            </a:r>
            <a:r>
              <a:rPr lang="en-US" sz="2000" dirty="0" smtClean="0">
                <a:ln>
                  <a:solidFill>
                    <a:schemeClr val="tx2"/>
                  </a:solidFill>
                </a:ln>
              </a:rPr>
              <a:t> </a:t>
            </a:r>
            <a:r>
              <a:rPr lang="en-US" sz="2000" dirty="0" err="1" smtClean="0">
                <a:ln>
                  <a:solidFill>
                    <a:schemeClr val="tx2"/>
                  </a:solidFill>
                </a:ln>
              </a:rPr>
              <a:t>hrtimer</a:t>
            </a:r>
            <a:r>
              <a:rPr lang="en-US" sz="2000" dirty="0" smtClean="0">
                <a:ln>
                  <a:solidFill>
                    <a:schemeClr val="tx2"/>
                  </a:solidFill>
                </a:ln>
              </a:rPr>
              <a:t> *timer);</a:t>
            </a:r>
          </a:p>
          <a:p>
            <a:r>
              <a:rPr lang="en-US" sz="2000" dirty="0" err="1" smtClean="0">
                <a:ln>
                  <a:solidFill>
                    <a:schemeClr val="tx2"/>
                  </a:solidFill>
                </a:ln>
              </a:rPr>
              <a:t>int</a:t>
            </a:r>
            <a:r>
              <a:rPr lang="en-US" sz="2000" dirty="0" smtClean="0">
                <a:ln>
                  <a:solidFill>
                    <a:schemeClr val="tx2"/>
                  </a:solidFill>
                </a:ln>
              </a:rPr>
              <a:t> </a:t>
            </a:r>
            <a:r>
              <a:rPr lang="en-US" sz="2000" dirty="0" err="1" smtClean="0">
                <a:ln>
                  <a:solidFill>
                    <a:schemeClr val="tx2"/>
                  </a:solidFill>
                </a:ln>
              </a:rPr>
              <a:t>hrtimer_try_to_cancel</a:t>
            </a:r>
            <a:r>
              <a:rPr lang="en-US" sz="2000" dirty="0" smtClean="0">
                <a:ln>
                  <a:solidFill>
                    <a:schemeClr val="tx2"/>
                  </a:solidFill>
                </a:ln>
              </a:rPr>
              <a:t>(</a:t>
            </a:r>
            <a:r>
              <a:rPr lang="en-US" sz="2000" dirty="0" err="1" smtClean="0">
                <a:ln>
                  <a:solidFill>
                    <a:schemeClr val="tx2"/>
                  </a:solidFill>
                </a:ln>
              </a:rPr>
              <a:t>struct</a:t>
            </a:r>
            <a:r>
              <a:rPr lang="en-US" sz="2000" dirty="0" smtClean="0">
                <a:ln>
                  <a:solidFill>
                    <a:schemeClr val="tx2"/>
                  </a:solidFill>
                </a:ln>
              </a:rPr>
              <a:t> </a:t>
            </a:r>
            <a:r>
              <a:rPr lang="en-US" sz="2000" dirty="0" err="1" smtClean="0">
                <a:ln>
                  <a:solidFill>
                    <a:schemeClr val="tx2"/>
                  </a:solidFill>
                </a:ln>
              </a:rPr>
              <a:t>hrtimer</a:t>
            </a:r>
            <a:r>
              <a:rPr lang="en-US" sz="2000" dirty="0" smtClean="0">
                <a:ln>
                  <a:solidFill>
                    <a:schemeClr val="tx2"/>
                  </a:solidFill>
                </a:ln>
              </a:rPr>
              <a:t> *timer);</a:t>
            </a:r>
          </a:p>
          <a:p>
            <a:endParaRPr lang="en-US" sz="2000" dirty="0" smtClean="0"/>
          </a:p>
          <a:p>
            <a:r>
              <a:rPr lang="en-US" sz="2000" dirty="0" smtClean="0"/>
              <a:t>Check to see if the </a:t>
            </a:r>
            <a:r>
              <a:rPr lang="en-US" sz="2000" dirty="0" err="1" smtClean="0"/>
              <a:t>hrtimer</a:t>
            </a:r>
            <a:r>
              <a:rPr lang="en-US" sz="2000" dirty="0" smtClean="0"/>
              <a:t> has activated its callback </a:t>
            </a:r>
            <a:endParaRPr lang="en-US" sz="2000" dirty="0" smtClean="0">
              <a:ln>
                <a:solidFill>
                  <a:schemeClr val="tx2"/>
                </a:solidFill>
              </a:ln>
            </a:endParaRPr>
          </a:p>
          <a:p>
            <a:r>
              <a:rPr lang="en-US" sz="2000" dirty="0" err="1" smtClean="0">
                <a:ln>
                  <a:solidFill>
                    <a:schemeClr val="tx2"/>
                  </a:solidFill>
                </a:ln>
              </a:rPr>
              <a:t>int</a:t>
            </a:r>
            <a:r>
              <a:rPr lang="en-US" sz="2000" dirty="0" smtClean="0">
                <a:ln>
                  <a:solidFill>
                    <a:schemeClr val="tx2"/>
                  </a:solidFill>
                </a:ln>
              </a:rPr>
              <a:t> </a:t>
            </a:r>
            <a:r>
              <a:rPr lang="en-US" sz="2000" dirty="0" err="1" smtClean="0">
                <a:ln>
                  <a:solidFill>
                    <a:schemeClr val="tx2"/>
                  </a:solidFill>
                </a:ln>
              </a:rPr>
              <a:t>hrtimer_callback_running</a:t>
            </a:r>
            <a:r>
              <a:rPr lang="en-US" sz="2000" dirty="0" smtClean="0">
                <a:ln>
                  <a:solidFill>
                    <a:schemeClr val="tx2"/>
                  </a:solidFill>
                </a:ln>
              </a:rPr>
              <a:t>(</a:t>
            </a:r>
            <a:r>
              <a:rPr lang="en-US" sz="2000" dirty="0" err="1" smtClean="0">
                <a:ln>
                  <a:solidFill>
                    <a:schemeClr val="tx2"/>
                  </a:solidFill>
                </a:ln>
              </a:rPr>
              <a:t>struct</a:t>
            </a:r>
            <a:r>
              <a:rPr lang="en-US" sz="2000" dirty="0" smtClean="0">
                <a:ln>
                  <a:solidFill>
                    <a:schemeClr val="tx2"/>
                  </a:solidFill>
                </a:ln>
              </a:rPr>
              <a:t> </a:t>
            </a:r>
            <a:r>
              <a:rPr lang="en-US" sz="2000" dirty="0" err="1" smtClean="0">
                <a:ln>
                  <a:solidFill>
                    <a:schemeClr val="tx2"/>
                  </a:solidFill>
                </a:ln>
              </a:rPr>
              <a:t>hrtimer</a:t>
            </a:r>
            <a:r>
              <a:rPr lang="en-US" sz="2000" dirty="0" smtClean="0">
                <a:ln>
                  <a:solidFill>
                    <a:schemeClr val="tx2"/>
                  </a:solidFill>
                </a:ln>
              </a:rPr>
              <a:t> *timer);</a:t>
            </a:r>
            <a:endParaRPr lang="en-US" sz="2000" dirty="0">
              <a:ln>
                <a:solidFill>
                  <a:schemeClr val="tx2"/>
                </a:solidFill>
              </a:ln>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32000" y="648000"/>
            <a:ext cx="8418312" cy="6480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fontAlgn="base">
              <a:buNone/>
            </a:pPr>
            <a:r>
              <a:rPr lang="en-US" b="1" dirty="0" smtClean="0"/>
              <a:t>Kernel High Resolution Timers</a:t>
            </a:r>
          </a:p>
        </p:txBody>
      </p:sp>
      <p:sp>
        <p:nvSpPr>
          <p:cNvPr id="4" name="TextBox 3"/>
          <p:cNvSpPr txBox="1"/>
          <p:nvPr/>
        </p:nvSpPr>
        <p:spPr>
          <a:xfrm>
            <a:off x="5056560" y="3710520"/>
            <a:ext cx="180720" cy="42732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Droid Sans Fallback" pitchFamily="2"/>
              <a:cs typeface="Lohit Hindi" pitchFamily="2"/>
            </a:endParaRPr>
          </a:p>
        </p:txBody>
      </p:sp>
      <p:sp>
        <p:nvSpPr>
          <p:cNvPr id="5" name="Rectangle 4"/>
          <p:cNvSpPr/>
          <p:nvPr/>
        </p:nvSpPr>
        <p:spPr>
          <a:xfrm>
            <a:off x="838200" y="1667609"/>
            <a:ext cx="7848600" cy="5324535"/>
          </a:xfrm>
          <a:prstGeom prst="rect">
            <a:avLst/>
          </a:prstGeom>
        </p:spPr>
        <p:txBody>
          <a:bodyPr wrap="square">
            <a:spAutoFit/>
          </a:bodyPr>
          <a:lstStyle/>
          <a:p>
            <a:r>
              <a:rPr lang="en-US" sz="2000" dirty="0" smtClean="0"/>
              <a:t>Every </a:t>
            </a:r>
            <a:r>
              <a:rPr lang="en-US" sz="2000" b="1" dirty="0" err="1" smtClean="0"/>
              <a:t>hrtimer</a:t>
            </a:r>
            <a:r>
              <a:rPr lang="en-US" sz="2000" dirty="0" smtClean="0"/>
              <a:t> is bound to a specific clock. The system currently supports two clocks, being:</a:t>
            </a:r>
          </a:p>
          <a:p>
            <a:r>
              <a:rPr lang="en-US" sz="2000" b="1" dirty="0" smtClean="0"/>
              <a:t>CLOCK_MONOTONIC</a:t>
            </a:r>
            <a:r>
              <a:rPr lang="en-US" sz="2000" dirty="0" smtClean="0"/>
              <a:t>: a clock which is guaranteed always to move forward </a:t>
            </a:r>
            <a:r>
              <a:rPr lang="en-US" sz="2000" b="1" dirty="0" smtClean="0"/>
              <a:t>CLOCK_REALTIME</a:t>
            </a:r>
            <a:r>
              <a:rPr lang="en-US" sz="2000" dirty="0" smtClean="0"/>
              <a:t> which matches the current real-world time.</a:t>
            </a:r>
          </a:p>
          <a:p>
            <a:r>
              <a:rPr lang="en-US" sz="2000" dirty="0" smtClean="0"/>
              <a:t>Which clock should be used will depend mainly on whether the timer needs to be tied to time as the rest of the world sees it or not. The call to </a:t>
            </a:r>
            <a:r>
              <a:rPr lang="en-US" sz="2000" b="1" dirty="0" err="1" smtClean="0"/>
              <a:t>hrtimer_init</a:t>
            </a:r>
            <a:r>
              <a:rPr lang="en-US" sz="2000" dirty="0" smtClean="0"/>
              <a:t>() will tie an </a:t>
            </a:r>
            <a:r>
              <a:rPr lang="en-US" sz="2000" b="1" dirty="0" err="1" smtClean="0"/>
              <a:t>hrtimer</a:t>
            </a:r>
            <a:r>
              <a:rPr lang="en-US" sz="2000" dirty="0" smtClean="0"/>
              <a:t> to a specific clock.</a:t>
            </a:r>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r>
              <a:rPr lang="en-US" sz="2000" dirty="0" smtClean="0"/>
              <a:t>The </a:t>
            </a:r>
            <a:r>
              <a:rPr lang="en-US" sz="2000" b="1" dirty="0" smtClean="0"/>
              <a:t>mode</a:t>
            </a:r>
            <a:r>
              <a:rPr lang="en-US" sz="2000" dirty="0" smtClean="0"/>
              <a:t> parameter describes how the time parameter should be interpreted. A mode of </a:t>
            </a:r>
            <a:r>
              <a:rPr lang="en-US" sz="2000" b="1" dirty="0" smtClean="0"/>
              <a:t>HRTIMER_ABS</a:t>
            </a:r>
            <a:r>
              <a:rPr lang="en-US" sz="2000" dirty="0" smtClean="0"/>
              <a:t> indicates that time is an absolute value, while </a:t>
            </a:r>
            <a:r>
              <a:rPr lang="en-US" sz="2000" b="1" dirty="0" smtClean="0"/>
              <a:t>HRTIMER_REL</a:t>
            </a:r>
            <a:r>
              <a:rPr lang="en-US" sz="2000" dirty="0" smtClean="0"/>
              <a:t> indicates that time should be interpreted relative to the current time.</a:t>
            </a:r>
          </a:p>
        </p:txBody>
      </p:sp>
      <p:pic>
        <p:nvPicPr>
          <p:cNvPr id="1026" name="Picture 2"/>
          <p:cNvPicPr>
            <a:picLocks noChangeAspect="1" noChangeArrowheads="1"/>
          </p:cNvPicPr>
          <p:nvPr/>
        </p:nvPicPr>
        <p:blipFill>
          <a:blip r:embed="rId3" cstate="print"/>
          <a:srcRect/>
          <a:stretch>
            <a:fillRect/>
          </a:stretch>
        </p:blipFill>
        <p:spPr bwMode="auto">
          <a:xfrm>
            <a:off x="468312" y="4389437"/>
            <a:ext cx="8991599" cy="985681"/>
          </a:xfrm>
          <a:prstGeom prst="rect">
            <a:avLst/>
          </a:prstGeom>
          <a:noFill/>
          <a:ln w="9525">
            <a:noFill/>
            <a:miter lim="800000"/>
            <a:headEnd/>
            <a:tailEnd/>
          </a:ln>
        </p:spPr>
      </p:pic>
      <p:sp>
        <p:nvSpPr>
          <p:cNvPr id="6" name="Oval 5"/>
          <p:cNvSpPr/>
          <p:nvPr/>
        </p:nvSpPr>
        <p:spPr>
          <a:xfrm>
            <a:off x="544512" y="4618037"/>
            <a:ext cx="85344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32000" y="648000"/>
            <a:ext cx="8418312" cy="6480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fontAlgn="base">
              <a:buNone/>
            </a:pPr>
            <a:r>
              <a:rPr lang="en-US" b="1" dirty="0" smtClean="0"/>
              <a:t>Kernel High Resolution Timers</a:t>
            </a:r>
          </a:p>
        </p:txBody>
      </p:sp>
      <p:sp>
        <p:nvSpPr>
          <p:cNvPr id="4" name="TextBox 3"/>
          <p:cNvSpPr txBox="1"/>
          <p:nvPr/>
        </p:nvSpPr>
        <p:spPr>
          <a:xfrm>
            <a:off x="5056560" y="3710520"/>
            <a:ext cx="180720" cy="42732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Droid Sans Fallback" pitchFamily="2"/>
              <a:cs typeface="Lohit Hindi" pitchFamily="2"/>
            </a:endParaRPr>
          </a:p>
        </p:txBody>
      </p:sp>
      <p:pic>
        <p:nvPicPr>
          <p:cNvPr id="2050" name="Picture 2"/>
          <p:cNvPicPr>
            <a:picLocks noChangeAspect="1" noChangeArrowheads="1"/>
          </p:cNvPicPr>
          <p:nvPr/>
        </p:nvPicPr>
        <p:blipFill>
          <a:blip r:embed="rId3" cstate="print"/>
          <a:srcRect/>
          <a:stretch>
            <a:fillRect/>
          </a:stretch>
        </p:blipFill>
        <p:spPr bwMode="auto">
          <a:xfrm>
            <a:off x="849312" y="1341437"/>
            <a:ext cx="7081837" cy="600435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32000" y="648000"/>
            <a:ext cx="8418312" cy="6480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fontAlgn="base">
              <a:buNone/>
            </a:pPr>
            <a:r>
              <a:rPr lang="en-US" b="1" dirty="0" smtClean="0"/>
              <a:t>Kernel High Resolution Timers</a:t>
            </a:r>
          </a:p>
        </p:txBody>
      </p:sp>
      <p:sp>
        <p:nvSpPr>
          <p:cNvPr id="4" name="TextBox 3"/>
          <p:cNvSpPr txBox="1"/>
          <p:nvPr/>
        </p:nvSpPr>
        <p:spPr>
          <a:xfrm>
            <a:off x="5056560" y="3710520"/>
            <a:ext cx="180720" cy="42732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Droid Sans Fallback" pitchFamily="2"/>
              <a:cs typeface="Lohit Hindi" pitchFamily="2"/>
            </a:endParaRPr>
          </a:p>
        </p:txBody>
      </p:sp>
      <p:pic>
        <p:nvPicPr>
          <p:cNvPr id="3074" name="Picture 2"/>
          <p:cNvPicPr>
            <a:picLocks noChangeAspect="1" noChangeArrowheads="1"/>
          </p:cNvPicPr>
          <p:nvPr/>
        </p:nvPicPr>
        <p:blipFill>
          <a:blip r:embed="rId3" cstate="print"/>
          <a:srcRect/>
          <a:stretch>
            <a:fillRect/>
          </a:stretch>
        </p:blipFill>
        <p:spPr bwMode="auto">
          <a:xfrm>
            <a:off x="773112" y="2408237"/>
            <a:ext cx="7877175" cy="402907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name="page27">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a:p>
        </p:txBody>
      </p:sp>
      <p:sp>
        <p:nvSpPr>
          <p:cNvPr id="3" name="TextBox 2"/>
          <p:cNvSpPr txBox="1"/>
          <p:nvPr/>
        </p:nvSpPr>
        <p:spPr>
          <a:xfrm>
            <a:off x="822960" y="1958040"/>
            <a:ext cx="7223760" cy="4717080"/>
          </a:xfrm>
          <a:prstGeom prst="rect">
            <a:avLst/>
          </a:prstGeom>
          <a:noFill/>
          <a:ln>
            <a:noFill/>
          </a:ln>
        </p:spPr>
        <p:txBody>
          <a:bodyPr vert="horz" wrap="none" lIns="90000" tIns="45000" rIns="90000" bIns="4500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defRPr sz="9600"/>
            </a:pPr>
            <a:r>
              <a:rPr lang="en-US" sz="9600" b="0" i="0" u="none" strike="noStrike" kern="1200">
                <a:ln>
                  <a:noFill/>
                </a:ln>
                <a:latin typeface="Arial" pitchFamily="18"/>
                <a:ea typeface="Droid Sans Fallback" pitchFamily="2"/>
                <a:cs typeface="Lohit Hindi" pitchFamily="2"/>
              </a:rPr>
              <a:t>Thank you!</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32000" y="648000"/>
            <a:ext cx="8418312" cy="6480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fontAlgn="base">
              <a:buNone/>
            </a:pPr>
            <a:r>
              <a:rPr lang="en-US" b="1" dirty="0" smtClean="0"/>
              <a:t>Using the </a:t>
            </a:r>
            <a:r>
              <a:rPr lang="en-US" sz="4800" b="1" dirty="0" smtClean="0"/>
              <a:t>jiffies </a:t>
            </a:r>
            <a:r>
              <a:rPr lang="en-US" b="1" dirty="0" smtClean="0"/>
              <a:t>Counter</a:t>
            </a:r>
          </a:p>
        </p:txBody>
      </p:sp>
      <p:sp>
        <p:nvSpPr>
          <p:cNvPr id="4" name="TextBox 3"/>
          <p:cNvSpPr txBox="1"/>
          <p:nvPr/>
        </p:nvSpPr>
        <p:spPr>
          <a:xfrm>
            <a:off x="5056560" y="3710520"/>
            <a:ext cx="180720" cy="42732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Droid Sans Fallback" pitchFamily="2"/>
              <a:cs typeface="Lohit Hindi" pitchFamily="2"/>
            </a:endParaRPr>
          </a:p>
        </p:txBody>
      </p:sp>
      <p:pic>
        <p:nvPicPr>
          <p:cNvPr id="8" name="Picture 4" descr="http://www.makelinux.net/books/lkd2/graphics/10fig01.gif"/>
          <p:cNvPicPr>
            <a:picLocks noChangeAspect="1" noChangeArrowheads="1"/>
          </p:cNvPicPr>
          <p:nvPr/>
        </p:nvPicPr>
        <p:blipFill>
          <a:blip r:embed="rId3" cstate="print"/>
          <a:srcRect/>
          <a:stretch>
            <a:fillRect/>
          </a:stretch>
        </p:blipFill>
        <p:spPr bwMode="auto">
          <a:xfrm>
            <a:off x="1230312" y="1874837"/>
            <a:ext cx="6700341" cy="2590800"/>
          </a:xfrm>
          <a:prstGeom prst="rect">
            <a:avLst/>
          </a:prstGeom>
          <a:noFill/>
        </p:spPr>
      </p:pic>
      <p:sp>
        <p:nvSpPr>
          <p:cNvPr id="6" name="Rectangle 5"/>
          <p:cNvSpPr/>
          <p:nvPr/>
        </p:nvSpPr>
        <p:spPr>
          <a:xfrm>
            <a:off x="1230312" y="4694237"/>
            <a:ext cx="6705600" cy="2585323"/>
          </a:xfrm>
          <a:prstGeom prst="rect">
            <a:avLst/>
          </a:prstGeom>
        </p:spPr>
        <p:txBody>
          <a:bodyPr wrap="square">
            <a:spAutoFit/>
          </a:bodyPr>
          <a:lstStyle/>
          <a:p>
            <a:r>
              <a:rPr lang="en-US" dirty="0" smtClean="0">
                <a:ln>
                  <a:solidFill>
                    <a:schemeClr val="tx2"/>
                  </a:solidFill>
                </a:ln>
              </a:rPr>
              <a:t>#include &lt;</a:t>
            </a:r>
            <a:r>
              <a:rPr lang="en-US" dirty="0" err="1" smtClean="0">
                <a:ln>
                  <a:solidFill>
                    <a:schemeClr val="tx2"/>
                  </a:solidFill>
                </a:ln>
              </a:rPr>
              <a:t>linux</a:t>
            </a:r>
            <a:r>
              <a:rPr lang="en-US" dirty="0" smtClean="0">
                <a:ln>
                  <a:solidFill>
                    <a:schemeClr val="tx2"/>
                  </a:solidFill>
                </a:ln>
              </a:rPr>
              <a:t>/</a:t>
            </a:r>
            <a:r>
              <a:rPr lang="en-US" dirty="0" err="1" smtClean="0">
                <a:ln>
                  <a:solidFill>
                    <a:schemeClr val="tx2"/>
                  </a:solidFill>
                </a:ln>
              </a:rPr>
              <a:t>jiffies.h</a:t>
            </a:r>
            <a:r>
              <a:rPr lang="en-US" dirty="0" smtClean="0">
                <a:ln>
                  <a:solidFill>
                    <a:schemeClr val="tx2"/>
                  </a:solidFill>
                </a:ln>
              </a:rPr>
              <a:t>&gt;</a:t>
            </a:r>
          </a:p>
          <a:p>
            <a:r>
              <a:rPr lang="en-US" dirty="0" smtClean="0">
                <a:ln>
                  <a:solidFill>
                    <a:schemeClr val="tx2"/>
                  </a:solidFill>
                </a:ln>
              </a:rPr>
              <a:t>unsigned long j, stamp_1, </a:t>
            </a:r>
            <a:r>
              <a:rPr lang="en-US" dirty="0" err="1" smtClean="0">
                <a:ln>
                  <a:solidFill>
                    <a:schemeClr val="tx2"/>
                  </a:solidFill>
                </a:ln>
              </a:rPr>
              <a:t>stamp_n</a:t>
            </a:r>
            <a:r>
              <a:rPr lang="en-US" dirty="0" smtClean="0">
                <a:ln>
                  <a:solidFill>
                    <a:schemeClr val="tx2"/>
                  </a:solidFill>
                </a:ln>
              </a:rPr>
              <a:t>;</a:t>
            </a:r>
          </a:p>
          <a:p>
            <a:r>
              <a:rPr lang="en-US" dirty="0" smtClean="0">
                <a:ln>
                  <a:solidFill>
                    <a:schemeClr val="tx2"/>
                  </a:solidFill>
                </a:ln>
              </a:rPr>
              <a:t>j = jiffies;                                   /* read the current value          */</a:t>
            </a:r>
          </a:p>
          <a:p>
            <a:r>
              <a:rPr lang="en-US" dirty="0" smtClean="0">
                <a:ln>
                  <a:solidFill>
                    <a:schemeClr val="tx2"/>
                  </a:solidFill>
                </a:ln>
              </a:rPr>
              <a:t>stamp_1 = j + HZ;                     /* 1 second in the future          */</a:t>
            </a:r>
          </a:p>
          <a:p>
            <a:r>
              <a:rPr lang="en-US" dirty="0" err="1" smtClean="0">
                <a:ln>
                  <a:solidFill>
                    <a:schemeClr val="tx2"/>
                  </a:solidFill>
                </a:ln>
              </a:rPr>
              <a:t>stamp_n</a:t>
            </a:r>
            <a:r>
              <a:rPr lang="en-US" dirty="0" smtClean="0">
                <a:ln>
                  <a:solidFill>
                    <a:schemeClr val="tx2"/>
                  </a:solidFill>
                </a:ln>
              </a:rPr>
              <a:t> = j + n * HZ / 1000;  /* n milliseconds in the future */</a:t>
            </a:r>
          </a:p>
          <a:p>
            <a:endParaRPr lang="en-US" dirty="0" smtClean="0"/>
          </a:p>
          <a:p>
            <a:r>
              <a:rPr lang="en-US" dirty="0" smtClean="0"/>
              <a:t>If HZ = 100 </a:t>
            </a:r>
            <a:r>
              <a:rPr lang="en-US" b="1" dirty="0" smtClean="0"/>
              <a:t>jiffies</a:t>
            </a:r>
            <a:r>
              <a:rPr lang="en-US" dirty="0" smtClean="0"/>
              <a:t> wraps around every</a:t>
            </a:r>
          </a:p>
          <a:p>
            <a:r>
              <a:rPr lang="en-US" dirty="0" smtClean="0">
                <a:ln>
                  <a:solidFill>
                    <a:schemeClr val="tx2"/>
                  </a:solidFill>
                </a:ln>
              </a:rPr>
              <a:t>0xFFFFFFFF / 100 /3600 / 24 = 497 days</a:t>
            </a:r>
          </a:p>
          <a:p>
            <a:endParaRPr lang="en-US" dirty="0">
              <a:ln>
                <a:solidFill>
                  <a:schemeClr val="tx2"/>
                </a:solidFill>
              </a:ln>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32000" y="648000"/>
            <a:ext cx="8418312" cy="6480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fontAlgn="base">
              <a:buNone/>
            </a:pPr>
            <a:r>
              <a:rPr lang="en-US" b="1" dirty="0" smtClean="0"/>
              <a:t>Using the </a:t>
            </a:r>
            <a:r>
              <a:rPr lang="en-US" sz="4800" b="1" dirty="0" smtClean="0"/>
              <a:t>jiffies </a:t>
            </a:r>
            <a:r>
              <a:rPr lang="en-US" b="1" dirty="0" smtClean="0"/>
              <a:t>Counter</a:t>
            </a:r>
          </a:p>
        </p:txBody>
      </p:sp>
      <p:sp>
        <p:nvSpPr>
          <p:cNvPr id="4" name="TextBox 3"/>
          <p:cNvSpPr txBox="1"/>
          <p:nvPr/>
        </p:nvSpPr>
        <p:spPr>
          <a:xfrm>
            <a:off x="5056560" y="3710520"/>
            <a:ext cx="180720" cy="42732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Droid Sans Fallback" pitchFamily="2"/>
              <a:cs typeface="Lohit Hindi" pitchFamily="2"/>
            </a:endParaRPr>
          </a:p>
        </p:txBody>
      </p:sp>
      <p:sp>
        <p:nvSpPr>
          <p:cNvPr id="7" name="Rectangle 6"/>
          <p:cNvSpPr/>
          <p:nvPr/>
        </p:nvSpPr>
        <p:spPr>
          <a:xfrm>
            <a:off x="1001712" y="1646237"/>
            <a:ext cx="6705600" cy="769441"/>
          </a:xfrm>
          <a:prstGeom prst="rect">
            <a:avLst/>
          </a:prstGeom>
        </p:spPr>
        <p:txBody>
          <a:bodyPr wrap="square">
            <a:spAutoFit/>
          </a:bodyPr>
          <a:lstStyle/>
          <a:p>
            <a:r>
              <a:rPr lang="en-US" sz="2400" dirty="0" smtClean="0"/>
              <a:t>Use macros to compare </a:t>
            </a:r>
            <a:r>
              <a:rPr lang="en-US" sz="2400" b="1" dirty="0" smtClean="0"/>
              <a:t>jiffies</a:t>
            </a:r>
            <a:r>
              <a:rPr lang="en-US" sz="2400" dirty="0" smtClean="0"/>
              <a:t> to avoid errors.</a:t>
            </a:r>
          </a:p>
          <a:p>
            <a:endParaRPr lang="en-US" sz="2000" dirty="0">
              <a:ln>
                <a:solidFill>
                  <a:schemeClr val="tx2"/>
                </a:solidFill>
              </a:ln>
            </a:endParaRPr>
          </a:p>
        </p:txBody>
      </p:sp>
      <p:pic>
        <p:nvPicPr>
          <p:cNvPr id="2050" name="Picture 2"/>
          <p:cNvPicPr>
            <a:picLocks noChangeAspect="1" noChangeArrowheads="1"/>
          </p:cNvPicPr>
          <p:nvPr/>
        </p:nvPicPr>
        <p:blipFill>
          <a:blip r:embed="rId3" cstate="print"/>
          <a:srcRect/>
          <a:stretch>
            <a:fillRect/>
          </a:stretch>
        </p:blipFill>
        <p:spPr bwMode="auto">
          <a:xfrm>
            <a:off x="1001712" y="2408237"/>
            <a:ext cx="6267450" cy="41719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32000" y="648000"/>
            <a:ext cx="8418312" cy="6480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fontAlgn="base">
              <a:buNone/>
            </a:pPr>
            <a:r>
              <a:rPr lang="en-US" b="1" dirty="0" smtClean="0"/>
              <a:t>Using the </a:t>
            </a:r>
            <a:r>
              <a:rPr lang="en-US" sz="4800" b="1" dirty="0" smtClean="0"/>
              <a:t>jiffies </a:t>
            </a:r>
            <a:r>
              <a:rPr lang="en-US" b="1" dirty="0" smtClean="0"/>
              <a:t>Counter</a:t>
            </a:r>
          </a:p>
        </p:txBody>
      </p:sp>
      <p:sp>
        <p:nvSpPr>
          <p:cNvPr id="4" name="TextBox 3"/>
          <p:cNvSpPr txBox="1"/>
          <p:nvPr/>
        </p:nvSpPr>
        <p:spPr>
          <a:xfrm>
            <a:off x="5056560" y="3710520"/>
            <a:ext cx="180720" cy="42732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Droid Sans Fallback" pitchFamily="2"/>
              <a:cs typeface="Lohit Hindi" pitchFamily="2"/>
            </a:endParaRPr>
          </a:p>
        </p:txBody>
      </p:sp>
      <p:sp>
        <p:nvSpPr>
          <p:cNvPr id="7" name="Rectangle 6"/>
          <p:cNvSpPr/>
          <p:nvPr/>
        </p:nvSpPr>
        <p:spPr>
          <a:xfrm>
            <a:off x="239712" y="1417637"/>
            <a:ext cx="9601200" cy="6063198"/>
          </a:xfrm>
          <a:prstGeom prst="rect">
            <a:avLst/>
          </a:prstGeom>
        </p:spPr>
        <p:txBody>
          <a:bodyPr wrap="square">
            <a:spAutoFit/>
          </a:bodyPr>
          <a:lstStyle/>
          <a:p>
            <a:r>
              <a:rPr lang="en-US" sz="2400" dirty="0" smtClean="0"/>
              <a:t>To compare your cached value (like stamp_1 above) and the current value, you should use one of the following macros:</a:t>
            </a:r>
          </a:p>
          <a:p>
            <a:r>
              <a:rPr lang="en-US" dirty="0" err="1" smtClean="0">
                <a:ln>
                  <a:solidFill>
                    <a:schemeClr val="tx2"/>
                  </a:solidFill>
                </a:ln>
              </a:rPr>
              <a:t>int</a:t>
            </a:r>
            <a:r>
              <a:rPr lang="en-US" dirty="0" smtClean="0">
                <a:ln>
                  <a:solidFill>
                    <a:schemeClr val="tx2"/>
                  </a:solidFill>
                </a:ln>
              </a:rPr>
              <a:t> </a:t>
            </a:r>
            <a:r>
              <a:rPr lang="en-US" dirty="0" err="1" smtClean="0">
                <a:ln>
                  <a:solidFill>
                    <a:schemeClr val="tx2"/>
                  </a:solidFill>
                </a:ln>
              </a:rPr>
              <a:t>time_after</a:t>
            </a:r>
            <a:r>
              <a:rPr lang="en-US" dirty="0" smtClean="0">
                <a:ln>
                  <a:solidFill>
                    <a:schemeClr val="tx2"/>
                  </a:solidFill>
                </a:ln>
              </a:rPr>
              <a:t>(unsigned long a, unsigned long b);</a:t>
            </a:r>
          </a:p>
          <a:p>
            <a:r>
              <a:rPr lang="en-US" dirty="0" err="1" smtClean="0">
                <a:ln>
                  <a:solidFill>
                    <a:schemeClr val="tx2"/>
                  </a:solidFill>
                </a:ln>
              </a:rPr>
              <a:t>int</a:t>
            </a:r>
            <a:r>
              <a:rPr lang="en-US" dirty="0" smtClean="0">
                <a:ln>
                  <a:solidFill>
                    <a:schemeClr val="tx2"/>
                  </a:solidFill>
                </a:ln>
              </a:rPr>
              <a:t> </a:t>
            </a:r>
            <a:r>
              <a:rPr lang="en-US" dirty="0" err="1" smtClean="0">
                <a:ln>
                  <a:solidFill>
                    <a:schemeClr val="tx2"/>
                  </a:solidFill>
                </a:ln>
              </a:rPr>
              <a:t>time_before</a:t>
            </a:r>
            <a:r>
              <a:rPr lang="en-US" dirty="0" smtClean="0">
                <a:ln>
                  <a:solidFill>
                    <a:schemeClr val="tx2"/>
                  </a:solidFill>
                </a:ln>
              </a:rPr>
              <a:t>(unsigned long a, unsigned long b);</a:t>
            </a:r>
          </a:p>
          <a:p>
            <a:r>
              <a:rPr lang="en-US" dirty="0" err="1" smtClean="0">
                <a:ln>
                  <a:solidFill>
                    <a:schemeClr val="tx2"/>
                  </a:solidFill>
                </a:ln>
              </a:rPr>
              <a:t>int</a:t>
            </a:r>
            <a:r>
              <a:rPr lang="en-US" dirty="0" smtClean="0">
                <a:ln>
                  <a:solidFill>
                    <a:schemeClr val="tx2"/>
                  </a:solidFill>
                </a:ln>
              </a:rPr>
              <a:t> </a:t>
            </a:r>
            <a:r>
              <a:rPr lang="en-US" dirty="0" err="1" smtClean="0">
                <a:ln>
                  <a:solidFill>
                    <a:schemeClr val="tx2"/>
                  </a:solidFill>
                </a:ln>
              </a:rPr>
              <a:t>time_after_eq</a:t>
            </a:r>
            <a:r>
              <a:rPr lang="en-US" dirty="0" smtClean="0">
                <a:ln>
                  <a:solidFill>
                    <a:schemeClr val="tx2"/>
                  </a:solidFill>
                </a:ln>
              </a:rPr>
              <a:t>(unsigned long a, unsigned long b);</a:t>
            </a:r>
          </a:p>
          <a:p>
            <a:r>
              <a:rPr lang="en-US" dirty="0" err="1" smtClean="0">
                <a:ln>
                  <a:solidFill>
                    <a:schemeClr val="tx2"/>
                  </a:solidFill>
                </a:ln>
              </a:rPr>
              <a:t>int</a:t>
            </a:r>
            <a:r>
              <a:rPr lang="en-US" dirty="0" smtClean="0">
                <a:ln>
                  <a:solidFill>
                    <a:schemeClr val="tx2"/>
                  </a:solidFill>
                </a:ln>
              </a:rPr>
              <a:t> </a:t>
            </a:r>
            <a:r>
              <a:rPr lang="en-US" dirty="0" err="1" smtClean="0">
                <a:ln>
                  <a:solidFill>
                    <a:schemeClr val="tx2"/>
                  </a:solidFill>
                </a:ln>
              </a:rPr>
              <a:t>time_before_eq</a:t>
            </a:r>
            <a:r>
              <a:rPr lang="en-US" dirty="0" smtClean="0">
                <a:ln>
                  <a:solidFill>
                    <a:schemeClr val="tx2"/>
                  </a:solidFill>
                </a:ln>
              </a:rPr>
              <a:t>(unsigned long a, unsigned long b);</a:t>
            </a:r>
          </a:p>
          <a:p>
            <a:endParaRPr lang="en-US" sz="2400" b="1" dirty="0" smtClean="0"/>
          </a:p>
          <a:p>
            <a:endParaRPr lang="en-US" sz="2400" b="1" dirty="0" smtClean="0"/>
          </a:p>
          <a:p>
            <a:endParaRPr lang="en-US" sz="2400" b="1" dirty="0" smtClean="0"/>
          </a:p>
          <a:p>
            <a:endParaRPr lang="en-US" sz="2400" b="1" dirty="0" smtClean="0"/>
          </a:p>
          <a:p>
            <a:endParaRPr lang="en-US" sz="2400" b="1" dirty="0" smtClean="0"/>
          </a:p>
          <a:p>
            <a:endParaRPr lang="en-US" sz="2400" b="1" dirty="0" smtClean="0"/>
          </a:p>
          <a:p>
            <a:endParaRPr lang="en-US" sz="2400" b="1" dirty="0" smtClean="0"/>
          </a:p>
          <a:p>
            <a:endParaRPr lang="en-US" sz="2400" b="1" dirty="0" smtClean="0"/>
          </a:p>
          <a:p>
            <a:endParaRPr lang="en-US" dirty="0" smtClean="0">
              <a:ln>
                <a:solidFill>
                  <a:schemeClr val="tx2"/>
                </a:solidFill>
              </a:ln>
            </a:endParaRPr>
          </a:p>
          <a:p>
            <a:r>
              <a:rPr lang="en-US" dirty="0" err="1" smtClean="0">
                <a:ln>
                  <a:solidFill>
                    <a:schemeClr val="tx2"/>
                  </a:solidFill>
                </a:ln>
              </a:rPr>
              <a:t>time_after</a:t>
            </a:r>
            <a:r>
              <a:rPr lang="en-US" dirty="0" smtClean="0">
                <a:ln>
                  <a:solidFill>
                    <a:schemeClr val="tx2"/>
                  </a:solidFill>
                </a:ln>
              </a:rPr>
              <a:t>(5,    1);  &gt; </a:t>
            </a:r>
            <a:r>
              <a:rPr lang="en-US" sz="2000" b="1" dirty="0" smtClean="0">
                <a:solidFill>
                  <a:srgbClr val="00B050"/>
                </a:solidFill>
              </a:rPr>
              <a:t>TRUE       </a:t>
            </a:r>
            <a:r>
              <a:rPr lang="en-US" dirty="0" err="1" smtClean="0">
                <a:ln>
                  <a:solidFill>
                    <a:schemeClr val="tx2"/>
                  </a:solidFill>
                </a:ln>
              </a:rPr>
              <a:t>time_after</a:t>
            </a:r>
            <a:r>
              <a:rPr lang="en-US" dirty="0" smtClean="0">
                <a:ln>
                  <a:solidFill>
                    <a:schemeClr val="tx2"/>
                  </a:solidFill>
                </a:ln>
              </a:rPr>
              <a:t>(0xFFFFFFFF,    0xFFFFFFF0);  &gt; </a:t>
            </a:r>
            <a:r>
              <a:rPr lang="en-US" sz="2000" b="1" dirty="0" smtClean="0">
                <a:solidFill>
                  <a:srgbClr val="00B050"/>
                </a:solidFill>
              </a:rPr>
              <a:t>TRUE</a:t>
            </a:r>
          </a:p>
          <a:p>
            <a:r>
              <a:rPr lang="en-US" dirty="0" err="1" smtClean="0">
                <a:ln>
                  <a:solidFill>
                    <a:schemeClr val="tx2"/>
                  </a:solidFill>
                </a:ln>
              </a:rPr>
              <a:t>time_after</a:t>
            </a:r>
            <a:r>
              <a:rPr lang="en-US" dirty="0" smtClean="0">
                <a:ln>
                  <a:solidFill>
                    <a:schemeClr val="tx2"/>
                  </a:solidFill>
                </a:ln>
              </a:rPr>
              <a:t>(5,    6);  &gt; </a:t>
            </a:r>
            <a:r>
              <a:rPr lang="en-US" sz="2000" b="1" dirty="0" smtClean="0">
                <a:solidFill>
                  <a:srgbClr val="FF0000"/>
                </a:solidFill>
              </a:rPr>
              <a:t>FALSE</a:t>
            </a:r>
            <a:r>
              <a:rPr lang="en-US" dirty="0" smtClean="0">
                <a:ln>
                  <a:solidFill>
                    <a:schemeClr val="tx2"/>
                  </a:solidFill>
                </a:ln>
              </a:rPr>
              <a:t>       </a:t>
            </a:r>
            <a:r>
              <a:rPr lang="en-US" dirty="0" err="1" smtClean="0">
                <a:ln>
                  <a:solidFill>
                    <a:schemeClr val="tx2"/>
                  </a:solidFill>
                </a:ln>
              </a:rPr>
              <a:t>time_after</a:t>
            </a:r>
            <a:r>
              <a:rPr lang="en-US" dirty="0" smtClean="0">
                <a:ln>
                  <a:solidFill>
                    <a:schemeClr val="tx2"/>
                  </a:solidFill>
                </a:ln>
              </a:rPr>
              <a:t>(0x00000005,  0xFFFFFFF0);  &gt; </a:t>
            </a:r>
            <a:r>
              <a:rPr lang="en-US" sz="2000" b="1" dirty="0" smtClean="0">
                <a:solidFill>
                  <a:srgbClr val="00B050"/>
                </a:solidFill>
              </a:rPr>
              <a:t>TRUE!!!</a:t>
            </a:r>
            <a:endParaRPr lang="en-US" b="1" dirty="0" smtClean="0">
              <a:ln>
                <a:solidFill>
                  <a:schemeClr val="tx2"/>
                </a:solidFill>
              </a:ln>
              <a:solidFill>
                <a:srgbClr val="00B050"/>
              </a:solidFill>
            </a:endParaRPr>
          </a:p>
          <a:p>
            <a:endParaRPr lang="en-US" dirty="0">
              <a:ln>
                <a:solidFill>
                  <a:schemeClr val="tx2"/>
                </a:solidFill>
              </a:ln>
            </a:endParaRPr>
          </a:p>
        </p:txBody>
      </p:sp>
      <p:pic>
        <p:nvPicPr>
          <p:cNvPr id="3074" name="Picture 2"/>
          <p:cNvPicPr>
            <a:picLocks noChangeAspect="1" noChangeArrowheads="1"/>
          </p:cNvPicPr>
          <p:nvPr/>
        </p:nvPicPr>
        <p:blipFill>
          <a:blip r:embed="rId3" cstate="print"/>
          <a:srcRect/>
          <a:stretch>
            <a:fillRect/>
          </a:stretch>
        </p:blipFill>
        <p:spPr bwMode="auto">
          <a:xfrm>
            <a:off x="1916113" y="3322638"/>
            <a:ext cx="6019800" cy="29313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32000" y="648000"/>
            <a:ext cx="8418312" cy="6480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fontAlgn="base">
              <a:buNone/>
            </a:pPr>
            <a:r>
              <a:rPr lang="en-US" b="1" dirty="0" smtClean="0"/>
              <a:t>Using the </a:t>
            </a:r>
            <a:r>
              <a:rPr lang="en-US" sz="4800" b="1" dirty="0" smtClean="0"/>
              <a:t>jiffies </a:t>
            </a:r>
            <a:r>
              <a:rPr lang="en-US" b="1" dirty="0" smtClean="0"/>
              <a:t>Counter</a:t>
            </a:r>
          </a:p>
        </p:txBody>
      </p:sp>
      <p:sp>
        <p:nvSpPr>
          <p:cNvPr id="4" name="TextBox 3"/>
          <p:cNvSpPr txBox="1"/>
          <p:nvPr/>
        </p:nvSpPr>
        <p:spPr>
          <a:xfrm>
            <a:off x="5056560" y="3710520"/>
            <a:ext cx="180720" cy="42732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Droid Sans Fallback" pitchFamily="2"/>
              <a:cs typeface="Lohit Hindi" pitchFamily="2"/>
            </a:endParaRPr>
          </a:p>
        </p:txBody>
      </p:sp>
      <p:sp>
        <p:nvSpPr>
          <p:cNvPr id="7" name="Rectangle 6"/>
          <p:cNvSpPr/>
          <p:nvPr/>
        </p:nvSpPr>
        <p:spPr>
          <a:xfrm>
            <a:off x="392112" y="1646237"/>
            <a:ext cx="9220200" cy="523220"/>
          </a:xfrm>
          <a:prstGeom prst="rect">
            <a:avLst/>
          </a:prstGeom>
        </p:spPr>
        <p:txBody>
          <a:bodyPr wrap="square">
            <a:spAutoFit/>
          </a:bodyPr>
          <a:lstStyle/>
          <a:p>
            <a:r>
              <a:rPr lang="en-US" sz="2800" b="1" dirty="0" err="1" smtClean="0"/>
              <a:t>time_after</a:t>
            </a:r>
            <a:r>
              <a:rPr lang="en-US" sz="2800" dirty="0" smtClean="0"/>
              <a:t> returns true if time </a:t>
            </a:r>
            <a:r>
              <a:rPr lang="en-US" sz="2800" b="1" dirty="0" smtClean="0"/>
              <a:t>a</a:t>
            </a:r>
            <a:r>
              <a:rPr lang="en-US" sz="2800" dirty="0" smtClean="0"/>
              <a:t> is after time </a:t>
            </a:r>
            <a:r>
              <a:rPr lang="en-US" sz="2800" b="1" dirty="0" smtClean="0"/>
              <a:t>b</a:t>
            </a:r>
          </a:p>
        </p:txBody>
      </p:sp>
      <p:pic>
        <p:nvPicPr>
          <p:cNvPr id="4098" name="Picture 2"/>
          <p:cNvPicPr>
            <a:picLocks noChangeAspect="1" noChangeArrowheads="1"/>
          </p:cNvPicPr>
          <p:nvPr/>
        </p:nvPicPr>
        <p:blipFill>
          <a:blip r:embed="rId3" cstate="print"/>
          <a:srcRect/>
          <a:stretch>
            <a:fillRect/>
          </a:stretch>
        </p:blipFill>
        <p:spPr bwMode="auto">
          <a:xfrm>
            <a:off x="1001712" y="2484437"/>
            <a:ext cx="7473461" cy="38862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32000" y="648000"/>
            <a:ext cx="8418312" cy="6480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fontAlgn="base">
              <a:buNone/>
            </a:pPr>
            <a:r>
              <a:rPr lang="en-US" b="1" dirty="0" smtClean="0"/>
              <a:t>Delaying Execution</a:t>
            </a:r>
          </a:p>
        </p:txBody>
      </p:sp>
      <p:sp>
        <p:nvSpPr>
          <p:cNvPr id="4" name="TextBox 3"/>
          <p:cNvSpPr txBox="1"/>
          <p:nvPr/>
        </p:nvSpPr>
        <p:spPr>
          <a:xfrm>
            <a:off x="5056560" y="3710520"/>
            <a:ext cx="180720" cy="42732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Droid Sans Fallback" pitchFamily="2"/>
              <a:cs typeface="Lohit Hindi" pitchFamily="2"/>
            </a:endParaRPr>
          </a:p>
        </p:txBody>
      </p:sp>
      <p:sp>
        <p:nvSpPr>
          <p:cNvPr id="6" name="Rectangle 5"/>
          <p:cNvSpPr/>
          <p:nvPr/>
        </p:nvSpPr>
        <p:spPr>
          <a:xfrm>
            <a:off x="773112" y="1558032"/>
            <a:ext cx="6705600" cy="6001643"/>
          </a:xfrm>
          <a:prstGeom prst="rect">
            <a:avLst/>
          </a:prstGeom>
        </p:spPr>
        <p:txBody>
          <a:bodyPr wrap="square">
            <a:spAutoFit/>
          </a:bodyPr>
          <a:lstStyle/>
          <a:p>
            <a:r>
              <a:rPr lang="en-US" sz="3200" b="1" dirty="0" smtClean="0"/>
              <a:t>Busy waiting in non-atomic context. </a:t>
            </a:r>
          </a:p>
          <a:p>
            <a:r>
              <a:rPr lang="en-US" sz="2800" dirty="0" smtClean="0"/>
              <a:t>	j1 = jiffies + delay;</a:t>
            </a:r>
          </a:p>
          <a:p>
            <a:r>
              <a:rPr lang="en-US" sz="2800" dirty="0" smtClean="0"/>
              <a:t>a)</a:t>
            </a:r>
          </a:p>
          <a:p>
            <a:r>
              <a:rPr lang="en-US" sz="2400" dirty="0" smtClean="0">
                <a:ln>
                  <a:solidFill>
                    <a:schemeClr val="tx2"/>
                  </a:solidFill>
                </a:ln>
              </a:rPr>
              <a:t>while (</a:t>
            </a:r>
            <a:r>
              <a:rPr lang="en-US" sz="2400" dirty="0" err="1" smtClean="0">
                <a:ln>
                  <a:solidFill>
                    <a:schemeClr val="tx2"/>
                  </a:solidFill>
                </a:ln>
              </a:rPr>
              <a:t>time_before</a:t>
            </a:r>
            <a:r>
              <a:rPr lang="en-US" sz="2400" dirty="0" smtClean="0">
                <a:ln>
                  <a:solidFill>
                    <a:schemeClr val="tx2"/>
                  </a:solidFill>
                </a:ln>
              </a:rPr>
              <a:t>(jiffies, j1))</a:t>
            </a:r>
          </a:p>
          <a:p>
            <a:r>
              <a:rPr lang="en-US" sz="2400" dirty="0" smtClean="0">
                <a:ln>
                  <a:solidFill>
                    <a:schemeClr val="tx2"/>
                  </a:solidFill>
                </a:ln>
              </a:rPr>
              <a:t>{ </a:t>
            </a:r>
          </a:p>
          <a:p>
            <a:r>
              <a:rPr lang="en-US" sz="2400" dirty="0" smtClean="0">
                <a:ln>
                  <a:solidFill>
                    <a:schemeClr val="tx2"/>
                  </a:solidFill>
                </a:ln>
              </a:rPr>
              <a:t>    </a:t>
            </a:r>
            <a:r>
              <a:rPr lang="en-US" sz="2400" dirty="0" err="1" smtClean="0">
                <a:ln>
                  <a:solidFill>
                    <a:schemeClr val="tx2"/>
                  </a:solidFill>
                </a:ln>
              </a:rPr>
              <a:t>cpu_relax</a:t>
            </a:r>
            <a:r>
              <a:rPr lang="en-US" sz="2400" dirty="0" smtClean="0">
                <a:ln>
                  <a:solidFill>
                    <a:schemeClr val="tx2"/>
                  </a:solidFill>
                </a:ln>
              </a:rPr>
              <a:t>( );</a:t>
            </a:r>
          </a:p>
          <a:p>
            <a:r>
              <a:rPr lang="en-US" sz="2400" dirty="0" smtClean="0"/>
              <a:t>}</a:t>
            </a:r>
          </a:p>
          <a:p>
            <a:endParaRPr lang="en-US" sz="2400" dirty="0" smtClean="0"/>
          </a:p>
          <a:p>
            <a:r>
              <a:rPr lang="en-US" sz="2400" dirty="0" smtClean="0"/>
              <a:t>b)</a:t>
            </a:r>
          </a:p>
          <a:p>
            <a:r>
              <a:rPr lang="en-US" sz="2400" dirty="0" smtClean="0">
                <a:ln>
                  <a:solidFill>
                    <a:schemeClr val="tx2"/>
                  </a:solidFill>
                </a:ln>
              </a:rPr>
              <a:t>while (</a:t>
            </a:r>
            <a:r>
              <a:rPr lang="en-US" sz="2400" dirty="0" err="1" smtClean="0">
                <a:ln>
                  <a:solidFill>
                    <a:schemeClr val="tx2"/>
                  </a:solidFill>
                </a:ln>
              </a:rPr>
              <a:t>time_before</a:t>
            </a:r>
            <a:r>
              <a:rPr lang="en-US" sz="2400" dirty="0" smtClean="0">
                <a:ln>
                  <a:solidFill>
                    <a:schemeClr val="tx2"/>
                  </a:solidFill>
                </a:ln>
              </a:rPr>
              <a:t>(jiffies, j1)) </a:t>
            </a:r>
          </a:p>
          <a:p>
            <a:r>
              <a:rPr lang="en-US" sz="2400" dirty="0" smtClean="0">
                <a:ln>
                  <a:solidFill>
                    <a:schemeClr val="tx2"/>
                  </a:solidFill>
                </a:ln>
              </a:rPr>
              <a:t>{</a:t>
            </a:r>
          </a:p>
          <a:p>
            <a:r>
              <a:rPr lang="en-US" sz="2400" dirty="0" smtClean="0">
                <a:ln>
                  <a:solidFill>
                    <a:schemeClr val="tx2"/>
                  </a:solidFill>
                </a:ln>
              </a:rPr>
              <a:t>    schedule( ); </a:t>
            </a:r>
          </a:p>
          <a:p>
            <a:r>
              <a:rPr lang="en-US" sz="2400" dirty="0" smtClean="0">
                <a:ln>
                  <a:solidFill>
                    <a:schemeClr val="tx2"/>
                  </a:solidFill>
                </a:ln>
              </a:rPr>
              <a:t>}</a:t>
            </a:r>
          </a:p>
          <a:p>
            <a:r>
              <a:rPr lang="en-US" sz="3200" b="1" dirty="0" smtClean="0"/>
              <a:t>NOT GOOD!</a:t>
            </a:r>
          </a:p>
          <a:p>
            <a:endParaRPr lang="en-US" sz="2400" dirty="0" smtClean="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32000" y="648000"/>
            <a:ext cx="8418312" cy="6480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fontAlgn="base">
              <a:buNone/>
            </a:pPr>
            <a:r>
              <a:rPr lang="en-US" b="1" dirty="0" smtClean="0"/>
              <a:t>Delaying </a:t>
            </a:r>
            <a:r>
              <a:rPr lang="en-US" b="1" dirty="0" smtClean="0"/>
              <a:t>Execution</a:t>
            </a:r>
            <a:endParaRPr lang="en-US" b="1" dirty="0" smtClean="0"/>
          </a:p>
        </p:txBody>
      </p:sp>
      <p:sp>
        <p:nvSpPr>
          <p:cNvPr id="4" name="TextBox 3"/>
          <p:cNvSpPr txBox="1"/>
          <p:nvPr/>
        </p:nvSpPr>
        <p:spPr>
          <a:xfrm>
            <a:off x="5056560" y="3710520"/>
            <a:ext cx="180720" cy="42732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Droid Sans Fallback" pitchFamily="2"/>
              <a:cs typeface="Lohit Hindi" pitchFamily="2"/>
            </a:endParaRPr>
          </a:p>
        </p:txBody>
      </p:sp>
      <p:sp>
        <p:nvSpPr>
          <p:cNvPr id="6" name="Rectangle 5"/>
          <p:cNvSpPr/>
          <p:nvPr/>
        </p:nvSpPr>
        <p:spPr>
          <a:xfrm>
            <a:off x="773112" y="1558032"/>
            <a:ext cx="6705600" cy="5755422"/>
          </a:xfrm>
          <a:prstGeom prst="rect">
            <a:avLst/>
          </a:prstGeom>
        </p:spPr>
        <p:txBody>
          <a:bodyPr wrap="square">
            <a:spAutoFit/>
          </a:bodyPr>
          <a:lstStyle/>
          <a:p>
            <a:r>
              <a:rPr lang="en-US" sz="3200" b="1" dirty="0" smtClean="0"/>
              <a:t>How the process sleeps?</a:t>
            </a:r>
            <a:endParaRPr lang="en-US" sz="3200" b="1" dirty="0" smtClean="0"/>
          </a:p>
          <a:p>
            <a:endParaRPr lang="en-US" sz="2400" dirty="0" smtClean="0">
              <a:ln>
                <a:solidFill>
                  <a:schemeClr val="tx2"/>
                </a:solidFill>
              </a:ln>
            </a:endParaRPr>
          </a:p>
          <a:p>
            <a:r>
              <a:rPr lang="en-US" sz="2400" dirty="0" err="1" smtClean="0">
                <a:ln>
                  <a:solidFill>
                    <a:schemeClr val="tx2"/>
                  </a:solidFill>
                </a:ln>
              </a:rPr>
              <a:t>sleeping_task</a:t>
            </a:r>
            <a:r>
              <a:rPr lang="en-US" sz="2400" dirty="0" smtClean="0">
                <a:ln>
                  <a:solidFill>
                    <a:schemeClr val="tx2"/>
                  </a:solidFill>
                </a:ln>
              </a:rPr>
              <a:t> </a:t>
            </a:r>
            <a:r>
              <a:rPr lang="en-US" sz="2400" dirty="0" smtClean="0">
                <a:ln>
                  <a:solidFill>
                    <a:schemeClr val="tx2"/>
                  </a:solidFill>
                </a:ln>
              </a:rPr>
              <a:t>= current;</a:t>
            </a:r>
          </a:p>
          <a:p>
            <a:r>
              <a:rPr lang="en-US" sz="2400" dirty="0" err="1" smtClean="0">
                <a:ln>
                  <a:solidFill>
                    <a:schemeClr val="tx2"/>
                  </a:solidFill>
                </a:ln>
              </a:rPr>
              <a:t>set_current_state</a:t>
            </a:r>
            <a:r>
              <a:rPr lang="en-US" sz="2400" dirty="0" smtClean="0">
                <a:ln>
                  <a:solidFill>
                    <a:schemeClr val="tx2"/>
                  </a:solidFill>
                </a:ln>
              </a:rPr>
              <a:t>(TASK_INTERRUPTIBLE);</a:t>
            </a:r>
          </a:p>
          <a:p>
            <a:r>
              <a:rPr lang="en-US" sz="2400" dirty="0" smtClean="0">
                <a:ln>
                  <a:solidFill>
                    <a:schemeClr val="tx2"/>
                  </a:solidFill>
                </a:ln>
              </a:rPr>
              <a:t>schedule();</a:t>
            </a:r>
          </a:p>
          <a:p>
            <a:r>
              <a:rPr lang="en-US" sz="2400" dirty="0" smtClean="0">
                <a:ln>
                  <a:solidFill>
                    <a:schemeClr val="tx2"/>
                  </a:solidFill>
                </a:ln>
              </a:rPr>
              <a:t>func1();</a:t>
            </a:r>
          </a:p>
          <a:p>
            <a:r>
              <a:rPr lang="en-US" sz="2400" dirty="0" smtClean="0">
                <a:ln>
                  <a:solidFill>
                    <a:schemeClr val="tx2"/>
                  </a:solidFill>
                </a:ln>
              </a:rPr>
              <a:t>/* The rest of the code */</a:t>
            </a:r>
            <a:endParaRPr lang="en-US" sz="2400" dirty="0" smtClean="0">
              <a:ln>
                <a:solidFill>
                  <a:schemeClr val="tx2"/>
                </a:solidFill>
              </a:ln>
            </a:endParaRPr>
          </a:p>
          <a:p>
            <a:r>
              <a:rPr lang="en-US" sz="2400" dirty="0" smtClean="0">
                <a:ln>
                  <a:solidFill>
                    <a:schemeClr val="tx2"/>
                  </a:solidFill>
                </a:ln>
              </a:rPr>
              <a:t>…….</a:t>
            </a:r>
            <a:endParaRPr lang="en-US" sz="2400" dirty="0" smtClean="0"/>
          </a:p>
          <a:p>
            <a:endParaRPr lang="en-US" sz="2400" dirty="0" smtClean="0"/>
          </a:p>
          <a:p>
            <a:r>
              <a:rPr lang="en-US" sz="2400" dirty="0" smtClean="0"/>
              <a:t>To wake the process up:</a:t>
            </a:r>
            <a:endParaRPr lang="en-US" sz="2400" dirty="0" smtClean="0"/>
          </a:p>
          <a:p>
            <a:r>
              <a:rPr lang="en-US" sz="2400" dirty="0" err="1" smtClean="0">
                <a:ln>
                  <a:solidFill>
                    <a:schemeClr val="tx2"/>
                  </a:solidFill>
                </a:ln>
              </a:rPr>
              <a:t>wake_up_process</a:t>
            </a:r>
            <a:r>
              <a:rPr lang="en-US" sz="2400" dirty="0" smtClean="0">
                <a:ln>
                  <a:solidFill>
                    <a:schemeClr val="tx2"/>
                  </a:solidFill>
                </a:ln>
              </a:rPr>
              <a:t>(</a:t>
            </a:r>
            <a:r>
              <a:rPr lang="en-US" sz="2400" dirty="0" err="1" smtClean="0">
                <a:ln>
                  <a:solidFill>
                    <a:schemeClr val="tx2"/>
                  </a:solidFill>
                </a:ln>
              </a:rPr>
              <a:t>sleeping_task</a:t>
            </a:r>
            <a:r>
              <a:rPr lang="en-US" sz="2400" dirty="0" smtClean="0">
                <a:ln>
                  <a:solidFill>
                    <a:schemeClr val="tx2"/>
                  </a:solidFill>
                </a:ln>
              </a:rPr>
              <a:t>);</a:t>
            </a:r>
          </a:p>
          <a:p>
            <a:endParaRPr lang="en-US" sz="2400" dirty="0" smtClean="0"/>
          </a:p>
          <a:p>
            <a:r>
              <a:rPr lang="en-US" sz="2400" dirty="0" smtClean="0"/>
              <a:t>this sets the task state to </a:t>
            </a:r>
            <a:r>
              <a:rPr lang="en-US" sz="2400" b="1" dirty="0" smtClean="0"/>
              <a:t>TASK_RUNNING</a:t>
            </a:r>
            <a:endParaRPr lang="en-US" sz="2400" b="1" dirty="0" smtClean="0"/>
          </a:p>
          <a:p>
            <a:r>
              <a:rPr lang="en-US" sz="2400" dirty="0" smtClean="0"/>
              <a:t>or send </a:t>
            </a:r>
            <a:r>
              <a:rPr lang="en-US" sz="2400" dirty="0" smtClean="0"/>
              <a:t>signal (if interruptible</a:t>
            </a:r>
            <a:r>
              <a:rPr lang="en-US" sz="2400" dirty="0" smtClean="0"/>
              <a:t>)</a:t>
            </a:r>
            <a:endParaRPr lang="en-US" sz="2400" dirty="0" smtClean="0">
              <a:ln>
                <a:solidFill>
                  <a:schemeClr val="tx2"/>
                </a:solidFill>
              </a:ln>
            </a:endParaRPr>
          </a:p>
          <a:p>
            <a:endParaRPr lang="en-US" sz="2400" dirty="0" smtClean="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32000" y="648000"/>
            <a:ext cx="8418312" cy="6480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fontAlgn="base">
              <a:buNone/>
            </a:pPr>
            <a:r>
              <a:rPr lang="en-US" b="1" dirty="0" smtClean="0"/>
              <a:t>Delaying Execution</a:t>
            </a:r>
          </a:p>
        </p:txBody>
      </p:sp>
      <p:sp>
        <p:nvSpPr>
          <p:cNvPr id="4" name="TextBox 3"/>
          <p:cNvSpPr txBox="1"/>
          <p:nvPr/>
        </p:nvSpPr>
        <p:spPr>
          <a:xfrm>
            <a:off x="5056560" y="3710520"/>
            <a:ext cx="180720" cy="42732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Droid Sans Fallback" pitchFamily="2"/>
              <a:cs typeface="Lohit Hindi" pitchFamily="2"/>
            </a:endParaRPr>
          </a:p>
        </p:txBody>
      </p:sp>
      <p:sp>
        <p:nvSpPr>
          <p:cNvPr id="6" name="Rectangle 5"/>
          <p:cNvSpPr/>
          <p:nvPr/>
        </p:nvSpPr>
        <p:spPr>
          <a:xfrm>
            <a:off x="773112" y="1722437"/>
            <a:ext cx="7696200" cy="5324535"/>
          </a:xfrm>
          <a:prstGeom prst="rect">
            <a:avLst/>
          </a:prstGeom>
        </p:spPr>
        <p:txBody>
          <a:bodyPr wrap="square">
            <a:spAutoFit/>
          </a:bodyPr>
          <a:lstStyle/>
          <a:p>
            <a:r>
              <a:rPr lang="en-US" sz="4000" b="1" dirty="0" smtClean="0"/>
              <a:t>Timeouts, Long delays 10ms+</a:t>
            </a:r>
          </a:p>
          <a:p>
            <a:r>
              <a:rPr lang="en-US" sz="4000" b="1" dirty="0" smtClean="0"/>
              <a:t>Non-Atomic context</a:t>
            </a:r>
          </a:p>
          <a:p>
            <a:endParaRPr lang="en-US" sz="3600" dirty="0" smtClean="0"/>
          </a:p>
          <a:p>
            <a:r>
              <a:rPr lang="en-US" sz="3200" dirty="0" err="1" smtClean="0">
                <a:ln>
                  <a:solidFill>
                    <a:schemeClr val="tx2"/>
                  </a:solidFill>
                </a:ln>
              </a:rPr>
              <a:t>set_current_state</a:t>
            </a:r>
            <a:r>
              <a:rPr lang="en-US" sz="3200" dirty="0" smtClean="0">
                <a:ln>
                  <a:solidFill>
                    <a:schemeClr val="tx2"/>
                  </a:solidFill>
                </a:ln>
              </a:rPr>
              <a:t>(TASK_INTERRUPTIBLE); </a:t>
            </a:r>
            <a:r>
              <a:rPr lang="en-US" sz="3200" dirty="0" err="1" smtClean="0">
                <a:ln>
                  <a:solidFill>
                    <a:schemeClr val="tx2"/>
                  </a:solidFill>
                </a:ln>
              </a:rPr>
              <a:t>schedule_timeout</a:t>
            </a:r>
            <a:r>
              <a:rPr lang="en-US" sz="3200" dirty="0" smtClean="0">
                <a:ln>
                  <a:solidFill>
                    <a:schemeClr val="tx2"/>
                  </a:solidFill>
                </a:ln>
              </a:rPr>
              <a:t> (delay);</a:t>
            </a:r>
          </a:p>
          <a:p>
            <a:endParaRPr lang="en-US" sz="3200" dirty="0" smtClean="0"/>
          </a:p>
          <a:p>
            <a:r>
              <a:rPr lang="en-US" sz="3200" dirty="0" smtClean="0"/>
              <a:t>Sleep for </a:t>
            </a:r>
            <a:r>
              <a:rPr lang="en-US" sz="3200" b="1" dirty="0" smtClean="0">
                <a:ln>
                  <a:solidFill>
                    <a:schemeClr val="tx2"/>
                  </a:solidFill>
                </a:ln>
              </a:rPr>
              <a:t>delay</a:t>
            </a:r>
            <a:r>
              <a:rPr lang="en-US" sz="3200" dirty="0" smtClean="0">
                <a:ln>
                  <a:solidFill>
                    <a:schemeClr val="tx2"/>
                  </a:solidFill>
                </a:ln>
              </a:rPr>
              <a:t> </a:t>
            </a:r>
            <a:r>
              <a:rPr lang="en-US" sz="3200" dirty="0" smtClean="0"/>
              <a:t>ticks.</a:t>
            </a:r>
            <a:endParaRPr lang="en-US" sz="3200" dirty="0" smtClean="0"/>
          </a:p>
          <a:p>
            <a:r>
              <a:rPr lang="en-US" sz="3200" dirty="0" smtClean="0"/>
              <a:t>Behavior is nearly optimal, even under load. </a:t>
            </a:r>
          </a:p>
          <a:p>
            <a:r>
              <a:rPr lang="en-US" sz="3200" dirty="0" smtClean="0"/>
              <a:t>Cause the process to sleep until the given time has passed.</a:t>
            </a:r>
            <a:endParaRPr lang="en-US" sz="3200" dirty="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Inspir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../../../../../usr/lib/libreoffice/share/template/common/layout/Inspiration.otp</Template>
  <TotalTime>3717</TotalTime>
  <Words>931</Words>
  <Application>Microsoft Office PowerPoint</Application>
  <PresentationFormat>Custom</PresentationFormat>
  <Paragraphs>196</Paragraphs>
  <Slides>27</Slides>
  <Notes>27</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Inspiration</vt:lpstr>
      <vt:lpstr>Time, Delays, and Deferred Work p.1</vt:lpstr>
      <vt:lpstr>Using the jiffies Counter</vt:lpstr>
      <vt:lpstr>Using the jiffies Counter</vt:lpstr>
      <vt:lpstr>Using the jiffies Counter</vt:lpstr>
      <vt:lpstr>Using the jiffies Counter</vt:lpstr>
      <vt:lpstr>Using the jiffies Counter</vt:lpstr>
      <vt:lpstr>Delaying Execution</vt:lpstr>
      <vt:lpstr>Delaying Execution</vt:lpstr>
      <vt:lpstr>Delaying Execution</vt:lpstr>
      <vt:lpstr>Delaying Execution</vt:lpstr>
      <vt:lpstr>Delaying Execution</vt:lpstr>
      <vt:lpstr>Delaying Execution</vt:lpstr>
      <vt:lpstr>Delaying Execution</vt:lpstr>
      <vt:lpstr>Delaying Execution</vt:lpstr>
      <vt:lpstr>Delaying Execution</vt:lpstr>
      <vt:lpstr>Kernel Timers</vt:lpstr>
      <vt:lpstr>Kernel Timers</vt:lpstr>
      <vt:lpstr>Kernel Timers</vt:lpstr>
      <vt:lpstr>Kernel Timers</vt:lpstr>
      <vt:lpstr>Kernel Timers</vt:lpstr>
      <vt:lpstr>Kernel Timers</vt:lpstr>
      <vt:lpstr>Kernel Timers</vt:lpstr>
      <vt:lpstr>Kernel High Resolution Timers</vt:lpstr>
      <vt:lpstr>Kernel High Resolution Timers</vt:lpstr>
      <vt:lpstr>Kernel High Resolution Timers</vt:lpstr>
      <vt:lpstr>Kernel High Resolution Timers</vt:lpstr>
      <vt:lpstr>Slide 27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Inspiration</dc:title>
  <dc:creator>Oleksandr Shevchenko</dc:creator>
  <cp:lastModifiedBy>Oleksandr Shevchenko</cp:lastModifiedBy>
  <cp:revision>206</cp:revision>
  <dcterms:created xsi:type="dcterms:W3CDTF">2015-11-08T19:23:48Z</dcterms:created>
  <dcterms:modified xsi:type="dcterms:W3CDTF">2016-12-06T11:58:26Z</dcterms:modified>
</cp:coreProperties>
</file>