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4" r:id="rId3"/>
    <p:sldId id="285" r:id="rId4"/>
    <p:sldId id="289" r:id="rId5"/>
    <p:sldId id="288" r:id="rId6"/>
    <p:sldId id="287" r:id="rId7"/>
    <p:sldId id="286" r:id="rId8"/>
    <p:sldId id="291" r:id="rId9"/>
    <p:sldId id="292" r:id="rId10"/>
    <p:sldId id="293" r:id="rId11"/>
    <p:sldId id="294" r:id="rId12"/>
    <p:sldId id="295" r:id="rId13"/>
    <p:sldId id="297" r:id="rId14"/>
    <p:sldId id="296" r:id="rId15"/>
    <p:sldId id="298" r:id="rId16"/>
    <p:sldId id="299" r:id="rId17"/>
    <p:sldId id="300" r:id="rId18"/>
    <p:sldId id="301" r:id="rId19"/>
    <p:sldId id="302" r:id="rId20"/>
    <p:sldId id="282" r:id="rId2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>
      <p:cViewPr varScale="1">
        <p:scale>
          <a:sx n="76" d="100"/>
          <a:sy n="76" d="100"/>
        </p:scale>
        <p:origin x="-1536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Time, Delays, and Deferred Work p.2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20947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/>
            <a:r>
              <a:rPr lang="en-US" sz="3200" b="1" dirty="0" err="1" smtClean="0"/>
              <a:t>Tasklets</a:t>
            </a:r>
            <a:endParaRPr lang="en-US" sz="3200" b="1" dirty="0" smtClean="0"/>
          </a:p>
          <a:p>
            <a:pPr fontAlgn="base"/>
            <a:r>
              <a:rPr lang="en-US" sz="3200" b="1" dirty="0" err="1" smtClean="0"/>
              <a:t>Workqueues</a:t>
            </a:r>
            <a:r>
              <a:rPr lang="en-US" sz="3200" b="1" dirty="0" smtClean="0"/>
              <a:t> </a:t>
            </a:r>
          </a:p>
          <a:p>
            <a:pPr fontAlgn="base"/>
            <a:r>
              <a:rPr lang="en-US" sz="3200" b="1" dirty="0" smtClean="0"/>
              <a:t>Shared Queue</a:t>
            </a:r>
          </a:p>
          <a:p>
            <a:pPr fontAlgn="base"/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Tasklets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313" y="1341438"/>
            <a:ext cx="6858000" cy="6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Tasklets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12" y="1951037"/>
            <a:ext cx="78009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Workqueues</a:t>
            </a:r>
            <a:r>
              <a:rPr lang="en-US" b="1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712" y="1874837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/>
              <a:t>The process behind work queues</a:t>
            </a:r>
            <a:endParaRPr lang="en-US" sz="2400" b="1" dirty="0"/>
          </a:p>
        </p:txBody>
      </p:sp>
      <p:pic>
        <p:nvPicPr>
          <p:cNvPr id="5" name="Picture 2" descr="Process flowchart showing, left to right, the Interrupt handler, the struct work_struct, the struct workqueue_struct, events/X, and the handler func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711" y="3017837"/>
            <a:ext cx="8085393" cy="2667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Workqueues</a:t>
            </a:r>
            <a:r>
              <a:rPr lang="en-US" b="1" dirty="0" smtClean="0"/>
              <a:t> API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3112" y="1493837"/>
            <a:ext cx="5467651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/>
              <a:t>Work initialization macros</a:t>
            </a:r>
          </a:p>
          <a:p>
            <a:pPr fontAlgn="base"/>
            <a:r>
              <a:rPr lang="en-US" sz="2000" b="1" dirty="0" smtClean="0">
                <a:ln>
                  <a:solidFill>
                    <a:schemeClr val="tx2"/>
                  </a:solidFill>
                </a:ln>
              </a:rPr>
              <a:t>INIT_WORK( work, </a:t>
            </a:r>
            <a:r>
              <a:rPr lang="en-US" sz="2000" b="1" dirty="0" err="1" smtClean="0">
                <a:ln>
                  <a:solidFill>
                    <a:schemeClr val="tx2"/>
                  </a:solidFill>
                </a:ln>
              </a:rPr>
              <a:t>func</a:t>
            </a:r>
            <a:r>
              <a:rPr lang="en-US" sz="2000" b="1" dirty="0" smtClean="0">
                <a:ln>
                  <a:solidFill>
                    <a:schemeClr val="tx2"/>
                  </a:solidFill>
                </a:ln>
              </a:rPr>
              <a:t> );</a:t>
            </a:r>
          </a:p>
          <a:p>
            <a:pPr fontAlgn="base"/>
            <a:r>
              <a:rPr lang="en-US" sz="2000" b="1" dirty="0" smtClean="0">
                <a:ln>
                  <a:solidFill>
                    <a:schemeClr val="tx2"/>
                  </a:solidFill>
                </a:ln>
              </a:rPr>
              <a:t>INIT_DELAYED_WORK( work, </a:t>
            </a:r>
            <a:r>
              <a:rPr lang="en-US" sz="2000" b="1" dirty="0" err="1" smtClean="0">
                <a:ln>
                  <a:solidFill>
                    <a:schemeClr val="tx2"/>
                  </a:solidFill>
                </a:ln>
              </a:rPr>
              <a:t>func</a:t>
            </a:r>
            <a:r>
              <a:rPr lang="en-US" sz="2000" b="1" dirty="0" smtClean="0">
                <a:ln>
                  <a:solidFill>
                    <a:schemeClr val="tx2"/>
                  </a:solidFill>
                </a:ln>
              </a:rPr>
              <a:t> );</a:t>
            </a:r>
          </a:p>
          <a:p>
            <a:pPr fontAlgn="base"/>
            <a:r>
              <a:rPr lang="en-US" sz="2000" b="1" dirty="0" smtClean="0">
                <a:ln>
                  <a:solidFill>
                    <a:schemeClr val="tx2"/>
                  </a:solidFill>
                </a:ln>
              </a:rPr>
              <a:t>INIT_DELAYED_WORK_DEFERRABLE( work, </a:t>
            </a:r>
            <a:r>
              <a:rPr lang="en-US" sz="2000" b="1" dirty="0" err="1" smtClean="0">
                <a:ln>
                  <a:solidFill>
                    <a:schemeClr val="tx2"/>
                  </a:solidFill>
                </a:ln>
              </a:rPr>
              <a:t>func</a:t>
            </a:r>
            <a:r>
              <a:rPr lang="en-US" sz="2000" b="1" dirty="0" smtClean="0">
                <a:ln>
                  <a:solidFill>
                    <a:schemeClr val="tx2"/>
                  </a:solidFill>
                </a:ln>
              </a:rPr>
              <a:t> );</a:t>
            </a:r>
          </a:p>
          <a:p>
            <a:pPr fontAlgn="base"/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773112" y="3246437"/>
            <a:ext cx="7884210" cy="3570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/>
              <a:t>Work queue functions</a:t>
            </a:r>
          </a:p>
          <a:p>
            <a:pPr fontAlgn="base"/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queue_work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(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workqueue_struct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wq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work_struct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*work );</a:t>
            </a:r>
          </a:p>
          <a:p>
            <a:pPr fontAlgn="base"/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queue_work_on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(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cpu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workqueue_struct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wq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</a:t>
            </a:r>
          </a:p>
          <a:p>
            <a:pPr fontAlgn="base"/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			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work_struct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*work );</a:t>
            </a:r>
          </a:p>
          <a:p>
            <a:pPr fontAlgn="base"/>
            <a:endParaRPr lang="en-US" b="1" dirty="0" smtClean="0">
              <a:ln>
                <a:solidFill>
                  <a:schemeClr val="tx2"/>
                </a:solidFill>
              </a:ln>
            </a:endParaRPr>
          </a:p>
          <a:p>
            <a:pPr fontAlgn="base"/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queue_delayed_work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(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workqueue_struct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wq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</a:t>
            </a:r>
          </a:p>
          <a:p>
            <a:pPr fontAlgn="base"/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			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delayed_work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dwork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 unsigned long delay );</a:t>
            </a:r>
          </a:p>
          <a:p>
            <a:pPr fontAlgn="base"/>
            <a:endParaRPr lang="en-US" b="1" dirty="0" smtClean="0">
              <a:ln>
                <a:solidFill>
                  <a:schemeClr val="tx2"/>
                </a:solidFill>
              </a:ln>
            </a:endParaRPr>
          </a:p>
          <a:p>
            <a:pPr fontAlgn="base"/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queue_delayed_work_on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(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cpu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workqueue_struct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wq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</a:t>
            </a:r>
          </a:p>
          <a:p>
            <a:pPr fontAlgn="base"/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			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delayed_work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dwork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 unsigned long delay );</a:t>
            </a:r>
          </a:p>
          <a:p>
            <a:pPr fontAlgn="base"/>
            <a:endParaRPr 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Workqueues</a:t>
            </a:r>
            <a:r>
              <a:rPr lang="en-US" b="1" dirty="0" smtClean="0"/>
              <a:t> API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0312" y="1370401"/>
            <a:ext cx="6629400" cy="618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Shared Queue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512" y="1874837"/>
            <a:ext cx="8839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Work queue functions</a:t>
            </a:r>
          </a:p>
          <a:p>
            <a:pPr fontAlgn="base"/>
            <a:r>
              <a:rPr lang="en-US" dirty="0" smtClean="0"/>
              <a:t>You can use a kernel-global </a:t>
            </a:r>
            <a:r>
              <a:rPr lang="en-US" dirty="0" err="1" smtClean="0"/>
              <a:t>workqueue</a:t>
            </a:r>
            <a:r>
              <a:rPr lang="en-US" dirty="0" smtClean="0"/>
              <a:t>, with four functions that address</a:t>
            </a:r>
          </a:p>
          <a:p>
            <a:pPr fontAlgn="base"/>
            <a:r>
              <a:rPr lang="en-US" dirty="0" smtClean="0"/>
              <a:t>this work queue. These functions mimic those from previous slide except that you</a:t>
            </a:r>
          </a:p>
          <a:p>
            <a:pPr fontAlgn="base"/>
            <a:r>
              <a:rPr lang="en-US" dirty="0" smtClean="0"/>
              <a:t>don't need to define the work queue structure.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schedule_work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(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work_struct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*work );</a:t>
            </a:r>
          </a:p>
          <a:p>
            <a:pPr fontAlgn="base"/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schedule_work_on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(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cpu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work_struct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*work );</a:t>
            </a:r>
          </a:p>
          <a:p>
            <a:pPr fontAlgn="base"/>
            <a:endParaRPr lang="en-US" b="1" dirty="0" smtClean="0">
              <a:ln>
                <a:solidFill>
                  <a:schemeClr val="tx2"/>
                </a:solidFill>
              </a:ln>
            </a:endParaRPr>
          </a:p>
          <a:p>
            <a:pPr fontAlgn="base"/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scheduled_delayed_work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(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delayed_work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dwork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 unsigned long delay );</a:t>
            </a:r>
          </a:p>
          <a:p>
            <a:pPr fontAlgn="base"/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scheduled_delayed_work_on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( </a:t>
            </a:r>
          </a:p>
          <a:p>
            <a:pPr fontAlgn="base"/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		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int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cpu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struct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delayed_work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 *</a:t>
            </a:r>
            <a:r>
              <a:rPr lang="en-US" b="1" dirty="0" err="1" smtClean="0">
                <a:ln>
                  <a:solidFill>
                    <a:schemeClr val="tx2"/>
                  </a:solidFill>
                </a:ln>
              </a:rPr>
              <a:t>dwork</a:t>
            </a:r>
            <a:r>
              <a:rPr lang="en-US" b="1" dirty="0" smtClean="0">
                <a:ln>
                  <a:solidFill>
                    <a:schemeClr val="tx2"/>
                  </a:solidFill>
                </a:ln>
              </a:rPr>
              <a:t>, unsigned long delay );</a:t>
            </a:r>
          </a:p>
          <a:p>
            <a:pPr fontAlgn="base"/>
            <a:endParaRPr 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Shared Queue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2" y="4445000"/>
            <a:ext cx="58959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112" y="1417637"/>
            <a:ext cx="72294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112" y="2713037"/>
            <a:ext cx="70008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5116512" y="6446837"/>
            <a:ext cx="1524000" cy="22860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21512" y="4922837"/>
            <a:ext cx="26019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If preempted in TASK_INTERRUPTIBLE  stat (just after </a:t>
            </a:r>
            <a:r>
              <a:rPr lang="en-US" b="1" dirty="0" err="1" smtClean="0"/>
              <a:t>prepare_to_wait</a:t>
            </a:r>
            <a:r>
              <a:rPr lang="en-US" b="1" dirty="0" smtClean="0"/>
              <a:t>) the task does not sleep. Only sleep after calling schedule().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Shared Queue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1798637"/>
            <a:ext cx="74199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Poll &amp; Select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4170839"/>
            <a:ext cx="6172200" cy="338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1341437"/>
            <a:ext cx="6400800" cy="276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849312" y="4160837"/>
            <a:ext cx="6019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6912" y="2103437"/>
            <a:ext cx="3124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01712" y="3703637"/>
            <a:ext cx="3581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Homework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512" y="1874837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/>
              <a:t>Read and learn</a:t>
            </a:r>
            <a:r>
              <a:rPr lang="ru-RU" sz="2400" dirty="0" smtClean="0"/>
              <a:t> </a:t>
            </a:r>
            <a:r>
              <a:rPr lang="en-US" sz="2400" dirty="0" smtClean="0"/>
              <a:t>“</a:t>
            </a:r>
            <a:r>
              <a:rPr lang="ru-RU" sz="2400" dirty="0" smtClean="0"/>
              <a:t>6 </a:t>
            </a:r>
            <a:r>
              <a:rPr lang="en-US" sz="2400" dirty="0" smtClean="0"/>
              <a:t>Advanced Char Driver Operations”</a:t>
            </a:r>
            <a:r>
              <a:rPr lang="ru-RU" sz="2400" dirty="0" smtClean="0"/>
              <a:t> </a:t>
            </a:r>
            <a:r>
              <a:rPr lang="en-US" sz="2400" dirty="0" smtClean="0"/>
              <a:t>about </a:t>
            </a:r>
            <a:r>
              <a:rPr lang="ru-RU" sz="2400" dirty="0" smtClean="0"/>
              <a:t> </a:t>
            </a:r>
            <a:r>
              <a:rPr lang="en-US" sz="2400" dirty="0" smtClean="0"/>
              <a:t>“</a:t>
            </a:r>
            <a:r>
              <a:rPr lang="en-US" sz="2400" b="1" dirty="0" smtClean="0"/>
              <a:t>poll</a:t>
            </a:r>
            <a:r>
              <a:rPr lang="en-US" sz="2400" dirty="0" smtClean="0"/>
              <a:t>”  system call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fontAlgn="base"/>
            <a:r>
              <a:rPr lang="en-US" sz="2400" dirty="0" smtClean="0"/>
              <a:t>Write a driver which</a:t>
            </a:r>
            <a:r>
              <a:rPr lang="ru-RU" sz="2400" dirty="0" smtClean="0"/>
              <a:t>:</a:t>
            </a:r>
          </a:p>
          <a:p>
            <a:pPr fontAlgn="base"/>
            <a:r>
              <a:rPr lang="en-US" sz="2400" dirty="0" smtClean="0"/>
              <a:t>On</a:t>
            </a:r>
            <a:r>
              <a:rPr lang="ru-RU" sz="2400" dirty="0" smtClean="0"/>
              <a:t> </a:t>
            </a:r>
            <a:r>
              <a:rPr lang="en-US" sz="2400" b="1" dirty="0" smtClean="0"/>
              <a:t>write</a:t>
            </a:r>
            <a:r>
              <a:rPr lang="en-US" sz="2400" dirty="0" smtClean="0"/>
              <a:t> creates 2 tasks in shared kernel </a:t>
            </a:r>
            <a:r>
              <a:rPr lang="en-US" sz="2400" dirty="0" err="1" smtClean="0"/>
              <a:t>workqueue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fontAlgn="base"/>
            <a:r>
              <a:rPr lang="en-US" sz="2400" dirty="0" smtClean="0"/>
              <a:t>1) Sorting the array.</a:t>
            </a:r>
            <a:endParaRPr lang="ru-RU" sz="2400" dirty="0" smtClean="0"/>
          </a:p>
          <a:p>
            <a:pPr fontAlgn="base"/>
            <a:r>
              <a:rPr lang="ru-RU" sz="2400" dirty="0" smtClean="0"/>
              <a:t>2) </a:t>
            </a:r>
            <a:r>
              <a:rPr lang="en-US" sz="2400" dirty="0" smtClean="0"/>
              <a:t>Find arithmetic mean value of the array.</a:t>
            </a:r>
            <a:endParaRPr lang="ru-RU" sz="2400" dirty="0" smtClean="0"/>
          </a:p>
          <a:p>
            <a:pPr fontAlgn="base"/>
            <a:r>
              <a:rPr lang="en-US" sz="2400" dirty="0" smtClean="0"/>
              <a:t>Supports  </a:t>
            </a:r>
            <a:r>
              <a:rPr lang="en-US" sz="2400" b="1" dirty="0" smtClean="0"/>
              <a:t>poll</a:t>
            </a:r>
            <a:r>
              <a:rPr lang="en-US" sz="2400" dirty="0" smtClean="0"/>
              <a:t> &amp; </a:t>
            </a:r>
            <a:r>
              <a:rPr lang="en-US" sz="2400" b="1" dirty="0" smtClean="0"/>
              <a:t>select</a:t>
            </a:r>
            <a:r>
              <a:rPr lang="en-US" sz="2400" dirty="0" smtClean="0"/>
              <a:t> to check if data is ready.</a:t>
            </a:r>
          </a:p>
          <a:p>
            <a:pPr fontAlgn="base"/>
            <a:r>
              <a:rPr lang="en-US" sz="2400" dirty="0" smtClean="0"/>
              <a:t>On</a:t>
            </a:r>
            <a:r>
              <a:rPr lang="ru-RU" sz="2400" dirty="0" smtClean="0"/>
              <a:t> </a:t>
            </a:r>
            <a:r>
              <a:rPr lang="en-US" sz="2400" b="1" dirty="0" smtClean="0"/>
              <a:t>read</a:t>
            </a:r>
            <a:r>
              <a:rPr lang="en-US" sz="2400" dirty="0" smtClean="0"/>
              <a:t> – return max, min and arithmetic mean value.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Write a test application that </a:t>
            </a:r>
            <a:r>
              <a:rPr lang="en-US" sz="2400" b="1" dirty="0" smtClean="0"/>
              <a:t>write</a:t>
            </a:r>
            <a:r>
              <a:rPr lang="en-US" sz="2400" dirty="0" smtClean="0"/>
              <a:t>s 10’000 random words buffer to driver, waits using </a:t>
            </a:r>
            <a:r>
              <a:rPr lang="en-US" sz="2400" b="1" dirty="0" smtClean="0"/>
              <a:t>poll</a:t>
            </a:r>
            <a:r>
              <a:rPr lang="en-US" sz="2400" dirty="0" smtClean="0"/>
              <a:t> until ready and </a:t>
            </a:r>
            <a:r>
              <a:rPr lang="en-US" sz="2400" b="1" dirty="0" smtClean="0"/>
              <a:t>read</a:t>
            </a:r>
            <a:r>
              <a:rPr lang="en-US" sz="2400" dirty="0" smtClean="0"/>
              <a:t>s max, min and arithmetic mean values.</a:t>
            </a:r>
          </a:p>
          <a:p>
            <a:pPr fontAlgn="base"/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5151437"/>
            <a:ext cx="1077912" cy="762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context tasks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Tasklets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2" y="1722437"/>
            <a:ext cx="9144000" cy="2720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HW interrupt handler runs with interrupts from current line disabled. 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Schedule </a:t>
            </a:r>
            <a:r>
              <a:rPr lang="en-US" sz="2800" b="1" dirty="0" err="1" smtClean="0"/>
              <a:t>tasklet</a:t>
            </a:r>
            <a:r>
              <a:rPr lang="en-US" sz="2800" dirty="0" smtClean="0"/>
              <a:t> and rise software IRQ 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Restore interrupt as soon as possible and exit.</a:t>
            </a:r>
          </a:p>
          <a:p>
            <a:pPr>
              <a:buFont typeface="Arial" charset="0"/>
              <a:buChar char="•"/>
              <a:defRPr/>
            </a:pPr>
            <a:endParaRPr lang="en-US" sz="2800" dirty="0" smtClean="0"/>
          </a:p>
          <a:p>
            <a:pPr>
              <a:buFont typeface="Arial" charset="0"/>
              <a:buChar char="•"/>
              <a:defRPr/>
            </a:pPr>
            <a:endParaRPr lang="en-US" sz="28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30312" y="4465637"/>
            <a:ext cx="2133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int. handler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30312" y="5235950"/>
            <a:ext cx="1066800" cy="372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  <a:defRPr/>
            </a:pPr>
            <a:r>
              <a:rPr lang="en-US" dirty="0" smtClean="0"/>
              <a:t>HW IRQ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479" y="6056312"/>
            <a:ext cx="10668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839912" y="5989637"/>
            <a:ext cx="609600" cy="372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  <a:defRPr/>
            </a:pPr>
            <a:r>
              <a:rPr lang="en-US" dirty="0" smtClean="0"/>
              <a:t>ACK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5712" y="5151437"/>
            <a:ext cx="1066800" cy="14999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  <a:defRPr/>
            </a:pPr>
            <a:r>
              <a:rPr lang="en-US" dirty="0" smtClean="0"/>
              <a:t>Schedule bottom half  rise soft. IRQ and exit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40112" y="4465637"/>
            <a:ext cx="2362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HW int. handlers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78512" y="4465637"/>
            <a:ext cx="2133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Bottom half (</a:t>
            </a:r>
            <a:r>
              <a:rPr lang="en-US" dirty="0" err="1" smtClean="0"/>
              <a:t>tasklet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49712" y="3856037"/>
            <a:ext cx="1066800" cy="372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>
              <a:buNone/>
              <a:defRPr/>
            </a:pPr>
            <a:r>
              <a:rPr lang="en-US" dirty="0" smtClean="0"/>
              <a:t>Soft. IRQ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64312" y="5075237"/>
            <a:ext cx="1447800" cy="121811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  <a:defRPr/>
            </a:pPr>
            <a:r>
              <a:rPr lang="en-US" dirty="0" smtClean="0"/>
              <a:t>Handle int. data and wake up waiting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88313" y="5151437"/>
            <a:ext cx="1676400" cy="609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context tasks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1125279" y="5141911"/>
            <a:ext cx="228600" cy="138112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3441404">
            <a:off x="1807178" y="5162822"/>
            <a:ext cx="265232" cy="16310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0" y="5075237"/>
            <a:ext cx="95250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92713" y="6599237"/>
            <a:ext cx="4571999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NB: Remember</a:t>
            </a:r>
            <a:r>
              <a:rPr lang="en-US" b="1" dirty="0" smtClean="0"/>
              <a:t> </a:t>
            </a:r>
            <a:r>
              <a:rPr lang="en-US" b="1" dirty="0" err="1" smtClean="0"/>
              <a:t>spin_lock_bh</a:t>
            </a:r>
            <a:r>
              <a:rPr lang="en-US" b="1" dirty="0" smtClean="0"/>
              <a:t>()  </a:t>
            </a:r>
            <a:r>
              <a:rPr lang="en-US" dirty="0" smtClean="0"/>
              <a:t>which disables bottom halves (</a:t>
            </a:r>
            <a:r>
              <a:rPr lang="en-US" dirty="0" err="1" smtClean="0"/>
              <a:t>tasklets</a:t>
            </a:r>
            <a:r>
              <a:rPr lang="en-US" dirty="0" smtClean="0"/>
              <a:t>) on current CPU</a:t>
            </a:r>
            <a:r>
              <a:rPr lang="en-US" b="1" dirty="0" smtClean="0"/>
              <a:t>!!!</a:t>
            </a:r>
            <a:endParaRPr lang="en-US" dirty="0"/>
          </a:p>
        </p:txBody>
      </p:sp>
      <p:sp>
        <p:nvSpPr>
          <p:cNvPr id="29" name="Down Ribbon 28"/>
          <p:cNvSpPr/>
          <p:nvPr/>
        </p:nvSpPr>
        <p:spPr>
          <a:xfrm>
            <a:off x="8012111" y="4160837"/>
            <a:ext cx="2068513" cy="762000"/>
          </a:xfrm>
          <a:prstGeom prst="ribb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Interrupt context</a:t>
            </a:r>
            <a:endParaRPr lang="en-US" dirty="0"/>
          </a:p>
        </p:txBody>
      </p:sp>
      <p:sp>
        <p:nvSpPr>
          <p:cNvPr id="30" name="Curved Down Arrow 29"/>
          <p:cNvSpPr/>
          <p:nvPr/>
        </p:nvSpPr>
        <p:spPr>
          <a:xfrm>
            <a:off x="3211512" y="3856037"/>
            <a:ext cx="2819400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Tasklets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6912" y="1951037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•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be disabled and re-enabled later; it won’t be executed until it is enabled as many times as it has been disabled.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Tasklets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6912" y="1951037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•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be disabled and re-enabled later; it won’t be executed until it is enabled as many times as it has been disabled.</a:t>
            </a:r>
          </a:p>
          <a:p>
            <a:r>
              <a:rPr lang="en-US" sz="2400" dirty="0" smtClean="0"/>
              <a:t>• Just like timers,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reregister itself.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Tasklets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6912" y="1951037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•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be disabled and re-enabled later; it won’t be executed until it is enabled as many times as it has been disabled.</a:t>
            </a:r>
          </a:p>
          <a:p>
            <a:r>
              <a:rPr lang="en-US" sz="2400" dirty="0" smtClean="0"/>
              <a:t>• Just like timers,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reregister itself.</a:t>
            </a:r>
          </a:p>
          <a:p>
            <a:r>
              <a:rPr lang="en-US" sz="2400" dirty="0" smtClean="0"/>
              <a:t>•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be scheduled to execute at normal priority or high priority. The latter group is always executed first.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Tasklets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6912" y="1951037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•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be disabled and re-enabled later; it won’t be executed until it is enabled as many times as it has been disabled.</a:t>
            </a:r>
          </a:p>
          <a:p>
            <a:r>
              <a:rPr lang="en-US" sz="2400" dirty="0" smtClean="0"/>
              <a:t>• Just like timers,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reregister itself.</a:t>
            </a:r>
          </a:p>
          <a:p>
            <a:r>
              <a:rPr lang="en-US" sz="2400" dirty="0" smtClean="0"/>
              <a:t>•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be scheduled to execute at normal priority or high priority. The latter group is always executed first.</a:t>
            </a:r>
          </a:p>
          <a:p>
            <a:r>
              <a:rPr lang="en-US" sz="2400" dirty="0" smtClean="0"/>
              <a:t>• </a:t>
            </a:r>
            <a:r>
              <a:rPr lang="en-US" sz="2400" b="1" dirty="0" err="1" smtClean="0"/>
              <a:t>Tasklets</a:t>
            </a:r>
            <a:r>
              <a:rPr lang="en-US" sz="2400" dirty="0" smtClean="0"/>
              <a:t> may be run immediately if the system is not under heavy load but never later than the next timer tick.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Tasklets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6912" y="1951037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•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be disabled and re-enabled later; it won’t be executed until it is enabled as many times as it has been disabled.</a:t>
            </a:r>
          </a:p>
          <a:p>
            <a:r>
              <a:rPr lang="en-US" sz="2400" dirty="0" smtClean="0"/>
              <a:t>• Just like timers,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reregister itself.</a:t>
            </a:r>
          </a:p>
          <a:p>
            <a:r>
              <a:rPr lang="en-US" sz="2400" dirty="0" smtClean="0"/>
              <a:t>•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can be scheduled to execute at normal priority or high priority. The latter group is always executed first.</a:t>
            </a:r>
          </a:p>
          <a:p>
            <a:r>
              <a:rPr lang="en-US" sz="2400" dirty="0" smtClean="0"/>
              <a:t>• </a:t>
            </a:r>
            <a:r>
              <a:rPr lang="en-US" sz="2400" b="1" dirty="0" err="1" smtClean="0"/>
              <a:t>Tasklets</a:t>
            </a:r>
            <a:r>
              <a:rPr lang="en-US" sz="2400" dirty="0" smtClean="0"/>
              <a:t> may be run immediately if the system is not under heavy load but never later than the next timer tick.</a:t>
            </a:r>
          </a:p>
          <a:p>
            <a:r>
              <a:rPr lang="en-US" sz="2400" dirty="0" smtClean="0"/>
              <a:t>• A </a:t>
            </a:r>
            <a:r>
              <a:rPr lang="en-US" sz="2400" b="1" dirty="0" err="1" smtClean="0"/>
              <a:t>tasklets</a:t>
            </a:r>
            <a:r>
              <a:rPr lang="en-US" sz="2400" dirty="0" smtClean="0"/>
              <a:t> can be concurrent with other </a:t>
            </a:r>
            <a:r>
              <a:rPr lang="en-US" sz="2400" b="1" dirty="0" err="1" smtClean="0"/>
              <a:t>tasklets</a:t>
            </a:r>
            <a:r>
              <a:rPr lang="en-US" sz="2400" dirty="0" smtClean="0"/>
              <a:t> but is strictly serialized with respect to itself—the same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never runs simultaneously on more than one processor</a:t>
            </a:r>
            <a:r>
              <a:rPr lang="en-US" sz="2400" dirty="0" smtClean="0"/>
              <a:t>. A </a:t>
            </a:r>
            <a:r>
              <a:rPr lang="en-US" sz="2400" b="1" dirty="0" err="1" smtClean="0"/>
              <a:t>tasklet</a:t>
            </a:r>
            <a:r>
              <a:rPr lang="en-US" sz="2400" dirty="0" smtClean="0"/>
              <a:t> always runs on the same CPU that schedules it.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Tasklets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6912" y="1951037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Tasklets</a:t>
            </a:r>
            <a:r>
              <a:rPr lang="en-US" sz="2400" dirty="0" smtClean="0"/>
              <a:t> are represented by the </a:t>
            </a:r>
            <a:r>
              <a:rPr lang="en-US" sz="2400" b="1" dirty="0" err="1" smtClean="0"/>
              <a:t>tasklet_struct</a:t>
            </a:r>
            <a:r>
              <a:rPr lang="en-US" sz="2400" dirty="0" smtClean="0"/>
              <a:t> structure</a:t>
            </a:r>
            <a:endParaRPr lang="en-US" sz="2400" dirty="0" smtClean="0">
              <a:ln>
                <a:solidFill>
                  <a:schemeClr val="tx2"/>
                </a:solidFill>
              </a:ln>
            </a:endParaRPr>
          </a:p>
        </p:txBody>
      </p:sp>
      <p:pic>
        <p:nvPicPr>
          <p:cNvPr id="5" name="Picture 2" descr="Depiction of the tasklet_struct code stru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912" y="3170237"/>
            <a:ext cx="7381561" cy="1981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Tasklets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712" y="1874837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Declaring and scheduling a </a:t>
            </a:r>
            <a:r>
              <a:rPr lang="en-US" sz="2400" b="1" dirty="0" err="1" smtClean="0"/>
              <a:t>tasklet</a:t>
            </a:r>
            <a:endParaRPr lang="en-US" sz="2400" b="1" dirty="0" smtClean="0"/>
          </a:p>
          <a:p>
            <a:endParaRPr lang="en-US" sz="2400" dirty="0" smtClean="0">
              <a:ln>
                <a:solidFill>
                  <a:schemeClr val="tx2"/>
                </a:solidFill>
              </a:ln>
            </a:endParaRPr>
          </a:p>
          <a:p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/* Declare a </a:t>
            </a:r>
            <a:r>
              <a:rPr lang="en-US" sz="2400" dirty="0" err="1" smtClean="0">
                <a:ln>
                  <a:solidFill>
                    <a:schemeClr val="tx2"/>
                  </a:solidFill>
                </a:ln>
              </a:rPr>
              <a:t>Tasklet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 (the Bottom-Half) */</a:t>
            </a:r>
          </a:p>
          <a:p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void </a:t>
            </a:r>
            <a:r>
              <a:rPr lang="en-US" sz="2400" dirty="0" err="1" smtClean="0">
                <a:ln>
                  <a:solidFill>
                    <a:schemeClr val="tx2"/>
                  </a:solidFill>
                </a:ln>
              </a:rPr>
              <a:t>tasklet_function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( unsigned long data );</a:t>
            </a:r>
          </a:p>
          <a:p>
            <a:endParaRPr lang="en-US" sz="2400" dirty="0" smtClean="0">
              <a:ln>
                <a:solidFill>
                  <a:schemeClr val="tx2"/>
                </a:solidFill>
              </a:ln>
            </a:endParaRPr>
          </a:p>
          <a:p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DECLARE_TASKLET( </a:t>
            </a:r>
            <a:r>
              <a:rPr lang="en-US" sz="2400" dirty="0" err="1" smtClean="0">
                <a:ln>
                  <a:solidFill>
                    <a:schemeClr val="tx2"/>
                  </a:solidFill>
                </a:ln>
              </a:rPr>
              <a:t>tasklet_example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, </a:t>
            </a:r>
            <a:r>
              <a:rPr lang="en-US" sz="2400" dirty="0" err="1" smtClean="0">
                <a:ln>
                  <a:solidFill>
                    <a:schemeClr val="tx2"/>
                  </a:solidFill>
                </a:ln>
              </a:rPr>
              <a:t>tasklet_function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, </a:t>
            </a:r>
            <a:r>
              <a:rPr lang="en-US" sz="2400" dirty="0" err="1" smtClean="0">
                <a:ln>
                  <a:solidFill>
                    <a:schemeClr val="tx2"/>
                  </a:solidFill>
                </a:ln>
              </a:rPr>
              <a:t>tasklet_data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 );</a:t>
            </a:r>
          </a:p>
          <a:p>
            <a:endParaRPr lang="en-US" sz="2400" dirty="0" smtClean="0">
              <a:ln>
                <a:solidFill>
                  <a:schemeClr val="tx2"/>
                </a:solidFill>
              </a:ln>
            </a:endParaRPr>
          </a:p>
          <a:p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...</a:t>
            </a:r>
          </a:p>
          <a:p>
            <a:endParaRPr lang="en-US" sz="2400" dirty="0" smtClean="0">
              <a:ln>
                <a:solidFill>
                  <a:schemeClr val="tx2"/>
                </a:solidFill>
              </a:ln>
            </a:endParaRPr>
          </a:p>
          <a:p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/* Schedule the Bottom-Half */</a:t>
            </a:r>
          </a:p>
          <a:p>
            <a:r>
              <a:rPr lang="en-US" sz="2400" dirty="0" err="1" smtClean="0">
                <a:ln>
                  <a:solidFill>
                    <a:schemeClr val="tx2"/>
                  </a:solidFill>
                </a:ln>
              </a:rPr>
              <a:t>tasklet_schedule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( &amp;</a:t>
            </a:r>
            <a:r>
              <a:rPr lang="en-US" sz="2400" dirty="0" err="1" smtClean="0">
                <a:ln>
                  <a:solidFill>
                    <a:schemeClr val="tx2"/>
                  </a:solidFill>
                </a:ln>
              </a:rPr>
              <a:t>tasklet_example</a:t>
            </a:r>
            <a:r>
              <a:rPr lang="en-US" sz="2400" dirty="0" smtClean="0">
                <a:ln>
                  <a:solidFill>
                    <a:schemeClr val="tx2"/>
                  </a:solidFill>
                </a:ln>
              </a:rPr>
              <a:t> 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2944</TotalTime>
  <Words>707</Words>
  <Application>Microsoft Office PowerPoint</Application>
  <PresentationFormat>Custom</PresentationFormat>
  <Paragraphs>101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Inspiration</vt:lpstr>
      <vt:lpstr>Time, Delays, and Deferred Work p.2</vt:lpstr>
      <vt:lpstr>Tasklets</vt:lpstr>
      <vt:lpstr>Tasklets</vt:lpstr>
      <vt:lpstr>Tasklets</vt:lpstr>
      <vt:lpstr>Tasklets</vt:lpstr>
      <vt:lpstr>Tasklets</vt:lpstr>
      <vt:lpstr>Tasklets</vt:lpstr>
      <vt:lpstr>Tasklets</vt:lpstr>
      <vt:lpstr>Tasklets</vt:lpstr>
      <vt:lpstr>Tasklets</vt:lpstr>
      <vt:lpstr>Tasklets</vt:lpstr>
      <vt:lpstr>Workqueues </vt:lpstr>
      <vt:lpstr>Workqueues API </vt:lpstr>
      <vt:lpstr>Workqueues API </vt:lpstr>
      <vt:lpstr>Shared Queue</vt:lpstr>
      <vt:lpstr>Shared Queue</vt:lpstr>
      <vt:lpstr>Shared Queue</vt:lpstr>
      <vt:lpstr>Poll &amp; Select</vt:lpstr>
      <vt:lpstr>Homework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273</cp:revision>
  <dcterms:created xsi:type="dcterms:W3CDTF">2015-11-08T19:23:48Z</dcterms:created>
  <dcterms:modified xsi:type="dcterms:W3CDTF">2017-03-07T17:06:49Z</dcterms:modified>
</cp:coreProperties>
</file>