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94" r:id="rId3"/>
    <p:sldId id="257" r:id="rId4"/>
    <p:sldId id="283" r:id="rId5"/>
    <p:sldId id="284" r:id="rId6"/>
    <p:sldId id="258" r:id="rId7"/>
    <p:sldId id="259" r:id="rId8"/>
    <p:sldId id="260" r:id="rId9"/>
    <p:sldId id="261" r:id="rId10"/>
    <p:sldId id="262" r:id="rId11"/>
    <p:sldId id="263" r:id="rId12"/>
    <p:sldId id="295" r:id="rId13"/>
    <p:sldId id="298" r:id="rId14"/>
    <p:sldId id="303" r:id="rId15"/>
    <p:sldId id="302" r:id="rId16"/>
    <p:sldId id="299" r:id="rId17"/>
    <p:sldId id="300" r:id="rId18"/>
    <p:sldId id="301" r:id="rId19"/>
    <p:sldId id="286" r:id="rId20"/>
    <p:sldId id="264" r:id="rId21"/>
    <p:sldId id="290" r:id="rId22"/>
    <p:sldId id="291" r:id="rId23"/>
    <p:sldId id="293" r:id="rId24"/>
    <p:sldId id="292" r:id="rId25"/>
    <p:sldId id="288" r:id="rId26"/>
    <p:sldId id="287" r:id="rId27"/>
    <p:sldId id="289" r:id="rId28"/>
    <p:sldId id="265" r:id="rId29"/>
    <p:sldId id="267" r:id="rId30"/>
    <p:sldId id="304" r:id="rId31"/>
    <p:sldId id="281" r:id="rId32"/>
    <p:sldId id="282" r:id="rId3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8" autoAdjust="0"/>
  </p:normalViewPr>
  <p:slideViewPr>
    <p:cSldViewPr>
      <p:cViewPr varScale="1">
        <p:scale>
          <a:sx n="78" d="100"/>
          <a:sy n="78" d="100"/>
        </p:scale>
        <p:origin x="-1506" y="-90"/>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2917B1C3-B0A8-40D2-A197-B50819C4DECC}" type="slidenum">
              <a:rPr/>
              <a:pPr marL="0" marR="0" lvl="0" indent="0" algn="r" rtl="0" hangingPunct="0">
                <a:lnSpc>
                  <a:spcPct val="100000"/>
                </a:lnSpc>
                <a:spcBef>
                  <a:spcPts val="0"/>
                </a:spcBef>
                <a:spcAft>
                  <a:spcPts val="0"/>
                </a:spcAft>
                <a:buNone/>
                <a:tabLst/>
                <a:defRPr sz="1400"/>
              </a:pPr>
              <a:t>‹#›</a:t>
            </a:fld>
            <a:endParaRPr lang="en-US" sz="1400" b="0" i="0" u="none" strike="noStrike" kern="1200">
              <a:ln>
                <a:noFill/>
              </a:ln>
              <a:latin typeface="Arial" pitchFamily="18"/>
              <a:ea typeface="Droid Sans Fallback" pitchFamily="2"/>
              <a:cs typeface="Lohit Hindi"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812520"/>
            <a:ext cx="360" cy="36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DejaVu Sans" pitchFamily="2"/>
                <a:cs typeface="DejaVu Sans" pitchFamily="2"/>
              </a:defRPr>
            </a:lvl1pPr>
          </a:lstStyle>
          <a:p>
            <a:pPr lvl="0"/>
            <a:fld id="{07FC958E-9343-4085-92DD-7718DD3794EB}" type="slidenum">
              <a:rPr/>
              <a:pPr lvl="0"/>
              <a:t>‹#›</a:t>
            </a:fld>
            <a:endParaRPr lang="en-US"/>
          </a:p>
        </p:txBody>
      </p:sp>
    </p:spTree>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5DC226F-716A-49BF-B3F0-3F9DA8BD37FD}" type="slidenum">
              <a:rPr/>
              <a:pPr lvl="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2DEA7E9-6661-40BD-93F9-8CDB152419A2}" type="slidenum">
              <a:rPr/>
              <a:pPr lvl="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8988" y="647700"/>
            <a:ext cx="223520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647700"/>
            <a:ext cx="6554788"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B137A8C-D596-48F8-B364-45AECBA2A609}" type="slidenum">
              <a:rPr/>
              <a:pPr lvl="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53958D9-14A1-4F63-B23D-9BC0202E5599}" type="slidenum">
              <a:rPr/>
              <a:pPr lvl="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E58273B-B039-447C-8C07-E1C2CA50F4AA}" type="slidenum">
              <a:rPr/>
              <a:pPr lvl="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4913"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6A0541D-8B5E-4EB9-9756-DC93571A4254}" type="slidenum">
              <a:rPr/>
              <a:pPr lvl="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1352E5E1-A20A-4E9F-807F-374811652A3B}" type="slidenum">
              <a:rPr/>
              <a:pPr lvl="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FCD41CD-ABFF-4A9C-8B4E-DAF1D25002B2}" type="slidenum">
              <a:rPr/>
              <a:pPr lvl="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5EC48100-E31B-4030-ADE1-D2CDEA7A264A}" type="slidenum">
              <a:rPr/>
              <a:pPr lvl="0"/>
              <a:t>‹#›</a:t>
            </a:fld>
            <a:endParaRPr lang="en-U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AFE894B-4898-4290-A7B5-AF9C41D1830D}" type="slidenum">
              <a:rPr/>
              <a:pPr lvl="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840A4C2-3D83-488E-BBEE-EC6CD367D314}" type="slidenum">
              <a:rPr/>
              <a:pPr lvl="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cstate="print">
            <a:alphaModFix/>
            <a:lum/>
          </a:blip>
          <a:srcRect/>
          <a:stretch>
            <a:fillRect/>
          </a:stretch>
        </p:blipFill>
        <p:spPr>
          <a:xfrm>
            <a:off x="360" y="360"/>
            <a:ext cx="10079640" cy="7559640"/>
          </a:xfrm>
          <a:prstGeom prst="rect">
            <a:avLst/>
          </a:prstGeom>
          <a:noFill/>
          <a:ln>
            <a:noFill/>
          </a:ln>
        </p:spPr>
      </p:pic>
      <p:sp>
        <p:nvSpPr>
          <p:cNvPr id="3" name="Title Placeholder 2"/>
          <p:cNvSpPr txBox="1">
            <a:spLocks noGrp="1"/>
          </p:cNvSpPr>
          <p:nvPr>
            <p:ph type="title"/>
          </p:nvPr>
        </p:nvSpPr>
        <p:spPr>
          <a:xfrm>
            <a:off x="432000" y="648000"/>
            <a:ext cx="7056000" cy="6480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CLIQUE PARA EDITAR O FORMATO DO TEXTO DO TÍTULO</a:t>
            </a:r>
          </a:p>
        </p:txBody>
      </p:sp>
      <p:sp>
        <p:nvSpPr>
          <p:cNvPr id="4" name="Text Placeholder 3"/>
          <p:cNvSpPr txBox="1">
            <a:spLocks noGrp="1"/>
          </p:cNvSpPr>
          <p:nvPr>
            <p:ph type="body" idx="1"/>
          </p:nvPr>
        </p:nvSpPr>
        <p:spPr>
          <a:xfrm>
            <a:off x="503999" y="2095199"/>
            <a:ext cx="88700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2600" b="0" i="0" u="none" strike="noStrike" kern="1200">
                <a:ln>
                  <a:noFill/>
                </a:ln>
                <a:latin typeface="Liberation Sans" pitchFamily="34"/>
                <a:ea typeface="Droid Sans Fallback" pitchFamily="2"/>
                <a:cs typeface="Lohit Hindi" pitchFamily="2"/>
              </a:defRPr>
            </a:defPPr>
            <a:lvl1pPr marL="432000" lvl="0" indent="-324000">
              <a:spcBef>
                <a:spcPts val="0"/>
              </a:spcBef>
              <a:spcAft>
                <a:spcPts val="1417"/>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1pPr>
            <a:lvl2pPr marL="864000" lvl="1" indent="-324000">
              <a:spcBef>
                <a:spcPts val="0"/>
              </a:spcBef>
              <a:spcAft>
                <a:spcPts val="1134"/>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2pPr>
            <a:lvl3pPr marL="1295999" lvl="2" indent="-288000">
              <a:spcBef>
                <a:spcPts val="0"/>
              </a:spcBef>
              <a:spcAft>
                <a:spcPts val="850"/>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3pPr>
            <a:lvl4pPr marL="1728000" lvl="3" indent="-216000">
              <a:spcBef>
                <a:spcPts val="0"/>
              </a:spcBef>
              <a:spcAft>
                <a:spcPts val="567"/>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4pPr>
            <a:lvl5pPr marL="2160000" lvl="4"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5pPr>
            <a:lvl6pPr marL="2592000" lvl="5"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6pPr>
            <a:lvl7pPr marL="3024000" lvl="6"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9pPr>
          </a:lstStyle>
          <a:p>
            <a:pPr lvl="0"/>
            <a:r>
              <a:rPr lang="en-US"/>
              <a:t>Clique para editar o formato do texto da estrutura de tópicos</a:t>
            </a:r>
          </a:p>
          <a:p>
            <a:pPr lvl="1"/>
            <a:r>
              <a:rPr lang="en-US"/>
              <a:t>2.º Nível da estrutura de tópicos</a:t>
            </a:r>
          </a:p>
          <a:p>
            <a:pPr lvl="2"/>
            <a:r>
              <a:rPr lang="en-US"/>
              <a:t>3.º Nível da estrutura de tópicos</a:t>
            </a:r>
          </a:p>
          <a:p>
            <a:pPr lvl="3"/>
            <a:r>
              <a:rPr lang="en-US"/>
              <a:t>4.º Nível da estrutura de tópicos</a:t>
            </a:r>
          </a:p>
          <a:p>
            <a:pPr lvl="4"/>
            <a:r>
              <a:rPr lang="en-US"/>
              <a:t>5.º Nível da estrutura de tópicos</a:t>
            </a:r>
          </a:p>
          <a:p>
            <a:pPr lvl="5"/>
            <a:r>
              <a:rPr lang="en-US"/>
              <a:t>6.º Nível da estrutura de tópicos</a:t>
            </a:r>
          </a:p>
          <a:p>
            <a:pPr lvl="6"/>
            <a:r>
              <a:rPr lang="en-US"/>
              <a:t>7.º Nível da estrutura de tópicos</a:t>
            </a:r>
          </a:p>
        </p:txBody>
      </p:sp>
      <p:sp>
        <p:nvSpPr>
          <p:cNvPr id="5" name="Date Placeholder 4"/>
          <p:cNvSpPr txBox="1">
            <a:spLocks noGrp="1"/>
          </p:cNvSpPr>
          <p:nvPr>
            <p:ph type="dt" sz="half" idx="2"/>
          </p:nvPr>
        </p:nvSpPr>
        <p:spPr>
          <a:xfrm>
            <a:off x="503999" y="6552000"/>
            <a:ext cx="2348280" cy="52128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3"/>
          </p:nvPr>
        </p:nvSpPr>
        <p:spPr>
          <a:xfrm>
            <a:off x="3447360" y="6552000"/>
            <a:ext cx="3195000" cy="521280"/>
          </a:xfrm>
          <a:prstGeom prst="rect">
            <a:avLst/>
          </a:prstGeom>
          <a:noFill/>
          <a:ln>
            <a:noFill/>
          </a:ln>
        </p:spPr>
        <p:txBody>
          <a:bodyPr lIns="0" tIns="0" rIns="0" bIns="0" anchorCtr="0"/>
          <a:lstStyle>
            <a:lvl1pPr lvl="0" algn="ct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4"/>
          </p:nvPr>
        </p:nvSpPr>
        <p:spPr>
          <a:xfrm>
            <a:off x="7227360" y="6534720"/>
            <a:ext cx="2348280" cy="52128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fld id="{559E1BDC-50A5-4355-948F-6A7DDD0FB524}"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lvl="0" algn="l" rtl="0" hangingPunct="0">
        <a:buNone/>
        <a:tabLst/>
        <a:defRPr lang="en-US" sz="3600" b="0" i="0" u="none" strike="noStrike" kern="1200">
          <a:ln>
            <a:noFill/>
          </a:ln>
          <a:solidFill>
            <a:srgbClr val="333333"/>
          </a:solidFill>
          <a:latin typeface="Liberation Sans" pitchFamily="34"/>
          <a:ea typeface="Droid Sans Fallback" pitchFamily="2"/>
          <a:cs typeface="Lohit Hindi" pitchFamily="2"/>
        </a:defRPr>
      </a:lvl1pPr>
    </p:titleStyle>
    <p:bodyStyle>
      <a:lvl1pPr lvl="0" rtl="0" hangingPunct="0">
        <a:buSzPct val="45000"/>
        <a:buFont typeface="StarSymbol"/>
        <a:buChar char="●"/>
        <a:tabLst/>
        <a:defRPr lang="en-US"/>
      </a:lvl1pPr>
      <a:lvl2pPr lvl="1" rtl="0" hangingPunct="0">
        <a:buSzPct val="75000"/>
        <a:buFont typeface="StarSymbol"/>
        <a:buChar char="–"/>
        <a:tabLst/>
        <a:defRPr lang="en-US"/>
      </a:lvl2pPr>
      <a:lvl3pPr lvl="2" rtl="0" hangingPunct="0">
        <a:buSzPct val="45000"/>
        <a:buFont typeface="StarSymbol"/>
        <a:buChar char="●"/>
        <a:tabLst/>
        <a:defRPr lang="en-US"/>
      </a:lvl3pPr>
      <a:lvl4pPr lvl="3" rtl="0" hangingPunct="0">
        <a:buSzPct val="75000"/>
        <a:buFont typeface="StarSymbol"/>
        <a:buChar char="–"/>
        <a:tabLst/>
        <a:defRPr lang="en-US"/>
      </a:lvl4pPr>
      <a:lvl5pPr lvl="4" rtl="0" hangingPunct="0">
        <a:buSzPct val="45000"/>
        <a:buFont typeface="StarSymbol"/>
        <a:buChar char="●"/>
        <a:tabLst/>
        <a:defRPr lang="en-US"/>
      </a:lvl5pPr>
      <a:lvl6pPr lvl="5" rtl="0" hangingPunct="0">
        <a:buSzPct val="45000"/>
        <a:buFont typeface="StarSymbol"/>
        <a:buChar char="●"/>
        <a:tabLst/>
        <a:defRPr lang="en-US"/>
      </a:lvl6pPr>
      <a:lvl7pPr lvl="6" rtl="0" hangingPunct="0">
        <a:buSzPct val="45000"/>
        <a:buFont typeface="StarSymbol"/>
        <a:buChar char="●"/>
        <a:tabLst/>
        <a:defRPr lang="en-US"/>
      </a:lvl7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Overview</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TextBox 5"/>
          <p:cNvSpPr txBox="1"/>
          <p:nvPr/>
        </p:nvSpPr>
        <p:spPr>
          <a:xfrm>
            <a:off x="849312" y="1874837"/>
            <a:ext cx="8458200" cy="4069532"/>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r>
              <a:rPr lang="en-US" sz="3200" dirty="0" smtClean="0"/>
              <a:t>What is Linux Kernel? Linux Kernel creation history.</a:t>
            </a:r>
          </a:p>
          <a:p>
            <a:pPr fontAlgn="base"/>
            <a:r>
              <a:rPr lang="en-US" sz="3200" dirty="0" smtClean="0"/>
              <a:t>Processes and scheduler. Memory management and virtual memory. </a:t>
            </a:r>
            <a:r>
              <a:rPr lang="en-US" sz="3200" dirty="0" err="1" smtClean="0"/>
              <a:t>Filesystems</a:t>
            </a:r>
            <a:r>
              <a:rPr lang="en-US" sz="3200" dirty="0" smtClean="0"/>
              <a:t>. System calls.</a:t>
            </a:r>
          </a:p>
          <a:p>
            <a:pPr fontAlgn="base"/>
            <a:r>
              <a:rPr lang="en-US" sz="3200" dirty="0" smtClean="0"/>
              <a:t>Examples of embedded, Linux Kernel related projects Global Logic’s teams have been working on.</a:t>
            </a:r>
          </a:p>
          <a:p>
            <a:pPr marL="0" marR="0" lvl="0" indent="0" rtl="0" hangingPunct="0">
              <a:lnSpc>
                <a:spcPct val="100000"/>
              </a:lnSpc>
              <a:spcBef>
                <a:spcPts val="0"/>
              </a:spcBef>
              <a:spcAft>
                <a:spcPts val="0"/>
              </a:spcAft>
              <a:buNone/>
              <a:tabLst/>
            </a:pPr>
            <a:endParaRPr lang="en-US" sz="3200" b="0" i="0" u="none" strike="noStrike" kern="1200" dirty="0">
              <a:ln>
                <a:noFill/>
              </a:ln>
              <a:latin typeface="Arial" pitchFamily="18"/>
              <a:ea typeface="Droid Sans Fallback" pitchFamily="2"/>
              <a:cs typeface="Lohit Hindi" pitchFamily="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System Call Interface (SCI)</a:t>
            </a:r>
          </a:p>
        </p:txBody>
      </p:sp>
      <p:pic>
        <p:nvPicPr>
          <p:cNvPr id="3" name="Picture 2"/>
          <p:cNvPicPr>
            <a:picLocks noChangeAspect="1"/>
          </p:cNvPicPr>
          <p:nvPr/>
        </p:nvPicPr>
        <p:blipFill>
          <a:blip r:embed="rId3" cstate="print">
            <a:alphaModFix/>
            <a:lum/>
          </a:blip>
          <a:srcRect/>
          <a:stretch>
            <a:fillRect/>
          </a:stretch>
        </p:blipFill>
        <p:spPr>
          <a:xfrm>
            <a:off x="386640" y="2286000"/>
            <a:ext cx="9306000" cy="3819959"/>
          </a:xfrm>
          <a:prstGeom prst="rect">
            <a:avLst/>
          </a:prstGeom>
          <a:noFill/>
          <a:ln>
            <a:noFill/>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Memory Management</a:t>
            </a:r>
          </a:p>
        </p:txBody>
      </p:sp>
      <p:pic>
        <p:nvPicPr>
          <p:cNvPr id="3" name="Picture 2"/>
          <p:cNvPicPr>
            <a:picLocks noChangeAspect="1"/>
          </p:cNvPicPr>
          <p:nvPr/>
        </p:nvPicPr>
        <p:blipFill>
          <a:blip r:embed="rId3" cstate="print">
            <a:alphaModFix/>
            <a:lum/>
          </a:blip>
          <a:srcRect/>
          <a:stretch>
            <a:fillRect/>
          </a:stretch>
        </p:blipFill>
        <p:spPr>
          <a:xfrm>
            <a:off x="914400" y="2011680"/>
            <a:ext cx="8321040" cy="4880520"/>
          </a:xfrm>
          <a:prstGeom prst="rect">
            <a:avLst/>
          </a:prstGeom>
          <a:noFill/>
          <a:ln>
            <a:noFill/>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Memory Management</a:t>
            </a:r>
          </a:p>
        </p:txBody>
      </p:sp>
      <p:sp>
        <p:nvSpPr>
          <p:cNvPr id="6" name="Rectangle 5"/>
          <p:cNvSpPr/>
          <p:nvPr/>
        </p:nvSpPr>
        <p:spPr>
          <a:xfrm>
            <a:off x="10017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399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781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163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54512" y="5303837"/>
            <a:ext cx="685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927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30912" y="5303837"/>
            <a:ext cx="685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691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07312" y="5303837"/>
            <a:ext cx="685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5455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Memory Management</a:t>
            </a:r>
          </a:p>
        </p:txBody>
      </p:sp>
      <p:sp>
        <p:nvSpPr>
          <p:cNvPr id="6" name="Rectangle 5"/>
          <p:cNvSpPr/>
          <p:nvPr/>
        </p:nvSpPr>
        <p:spPr>
          <a:xfrm>
            <a:off x="10017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399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781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163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54512" y="5303837"/>
            <a:ext cx="685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927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30912" y="5303837"/>
            <a:ext cx="685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691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07312" y="5303837"/>
            <a:ext cx="685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5455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239712" y="3703637"/>
            <a:ext cx="9525000"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67586" name="Picture 2" descr="Результат пошуку зображень за запитом &quot;green man&quot;"/>
          <p:cNvPicPr>
            <a:picLocks noChangeAspect="1" noChangeArrowheads="1"/>
          </p:cNvPicPr>
          <p:nvPr/>
        </p:nvPicPr>
        <p:blipFill>
          <a:blip r:embed="rId3" cstate="print"/>
          <a:srcRect/>
          <a:stretch>
            <a:fillRect/>
          </a:stretch>
        </p:blipFill>
        <p:spPr bwMode="auto">
          <a:xfrm>
            <a:off x="1839912" y="1646237"/>
            <a:ext cx="685800" cy="1697523"/>
          </a:xfrm>
          <a:prstGeom prst="rect">
            <a:avLst/>
          </a:prstGeom>
          <a:noFill/>
        </p:spPr>
      </p:pic>
      <p:sp>
        <p:nvSpPr>
          <p:cNvPr id="24" name="TextBox 23"/>
          <p:cNvSpPr txBox="1"/>
          <p:nvPr/>
        </p:nvSpPr>
        <p:spPr>
          <a:xfrm>
            <a:off x="2601912" y="1722437"/>
            <a:ext cx="5638800" cy="523220"/>
          </a:xfrm>
          <a:prstGeom prst="rect">
            <a:avLst/>
          </a:prstGeom>
          <a:noFill/>
        </p:spPr>
        <p:txBody>
          <a:bodyPr wrap="square" rtlCol="0">
            <a:spAutoFit/>
          </a:bodyPr>
          <a:lstStyle/>
          <a:p>
            <a:r>
              <a:rPr lang="en-US" sz="2800" dirty="0" smtClean="0"/>
              <a:t>Do you have 3 free cells in a raw?</a:t>
            </a:r>
            <a:endParaRPr lang="en-US" sz="2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Memory Management</a:t>
            </a:r>
          </a:p>
        </p:txBody>
      </p:sp>
      <p:sp>
        <p:nvSpPr>
          <p:cNvPr id="6" name="Rectangle 5"/>
          <p:cNvSpPr/>
          <p:nvPr/>
        </p:nvSpPr>
        <p:spPr>
          <a:xfrm>
            <a:off x="10017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399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781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163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54512" y="5303837"/>
            <a:ext cx="685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927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30912" y="5303837"/>
            <a:ext cx="685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691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07312" y="5303837"/>
            <a:ext cx="685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5455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239712" y="3703637"/>
            <a:ext cx="9525000"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67586" name="Picture 2" descr="Результат пошуку зображень за запитом &quot;green man&quot;"/>
          <p:cNvPicPr>
            <a:picLocks noChangeAspect="1" noChangeArrowheads="1"/>
          </p:cNvPicPr>
          <p:nvPr/>
        </p:nvPicPr>
        <p:blipFill>
          <a:blip r:embed="rId3" cstate="print"/>
          <a:srcRect/>
          <a:stretch>
            <a:fillRect/>
          </a:stretch>
        </p:blipFill>
        <p:spPr bwMode="auto">
          <a:xfrm>
            <a:off x="1839912" y="1646237"/>
            <a:ext cx="685800" cy="1697523"/>
          </a:xfrm>
          <a:prstGeom prst="rect">
            <a:avLst/>
          </a:prstGeom>
          <a:noFill/>
        </p:spPr>
      </p:pic>
      <p:sp>
        <p:nvSpPr>
          <p:cNvPr id="24" name="TextBox 23"/>
          <p:cNvSpPr txBox="1"/>
          <p:nvPr/>
        </p:nvSpPr>
        <p:spPr>
          <a:xfrm>
            <a:off x="2601912" y="1722437"/>
            <a:ext cx="5638800" cy="523220"/>
          </a:xfrm>
          <a:prstGeom prst="rect">
            <a:avLst/>
          </a:prstGeom>
          <a:noFill/>
        </p:spPr>
        <p:txBody>
          <a:bodyPr wrap="square" rtlCol="0">
            <a:spAutoFit/>
          </a:bodyPr>
          <a:lstStyle/>
          <a:p>
            <a:r>
              <a:rPr lang="en-US" sz="2800" dirty="0" smtClean="0"/>
              <a:t>Do you have 3 free cells in a raw?</a:t>
            </a:r>
            <a:endParaRPr lang="en-US" sz="2800" dirty="0"/>
          </a:p>
        </p:txBody>
      </p:sp>
      <p:sp>
        <p:nvSpPr>
          <p:cNvPr id="27" name="TextBox 26"/>
          <p:cNvSpPr txBox="1"/>
          <p:nvPr/>
        </p:nvSpPr>
        <p:spPr>
          <a:xfrm>
            <a:off x="6335712" y="2560637"/>
            <a:ext cx="1371600" cy="646331"/>
          </a:xfrm>
          <a:prstGeom prst="rect">
            <a:avLst/>
          </a:prstGeom>
          <a:noFill/>
        </p:spPr>
        <p:txBody>
          <a:bodyPr wrap="square" rtlCol="0">
            <a:spAutoFit/>
          </a:bodyPr>
          <a:lstStyle/>
          <a:p>
            <a:r>
              <a:rPr lang="en-US" sz="3600" dirty="0" smtClean="0"/>
              <a:t>-YES!</a:t>
            </a:r>
            <a:endParaRPr lang="en-US" sz="36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Memory Management</a:t>
            </a:r>
          </a:p>
        </p:txBody>
      </p:sp>
      <p:sp>
        <p:nvSpPr>
          <p:cNvPr id="6" name="Rectangle 5"/>
          <p:cNvSpPr/>
          <p:nvPr/>
        </p:nvSpPr>
        <p:spPr>
          <a:xfrm>
            <a:off x="10017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399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781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163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54512" y="5303837"/>
            <a:ext cx="685800" cy="609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927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30912" y="5303837"/>
            <a:ext cx="685800" cy="609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691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07312" y="5303837"/>
            <a:ext cx="685800" cy="609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5455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V="1">
            <a:off x="4278312" y="3703637"/>
            <a:ext cx="0" cy="15240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116512" y="3703637"/>
            <a:ext cx="0" cy="15240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5116512" y="3703637"/>
            <a:ext cx="838200" cy="15240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5954712" y="3703637"/>
            <a:ext cx="838200" cy="15240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5954712" y="3703637"/>
            <a:ext cx="1676400" cy="15240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6792912" y="3627437"/>
            <a:ext cx="1676400" cy="16002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792912" y="3627437"/>
            <a:ext cx="29718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39712" y="3703637"/>
            <a:ext cx="4038600"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67586" name="Picture 2" descr="Результат пошуку зображень за запитом &quot;green man&quot;"/>
          <p:cNvPicPr>
            <a:picLocks noChangeAspect="1" noChangeArrowheads="1"/>
          </p:cNvPicPr>
          <p:nvPr/>
        </p:nvPicPr>
        <p:blipFill>
          <a:blip r:embed="rId3" cstate="print"/>
          <a:srcRect/>
          <a:stretch>
            <a:fillRect/>
          </a:stretch>
        </p:blipFill>
        <p:spPr bwMode="auto">
          <a:xfrm>
            <a:off x="5040312" y="1722437"/>
            <a:ext cx="685800" cy="1697523"/>
          </a:xfrm>
          <a:prstGeom prst="rect">
            <a:avLst/>
          </a:prstGeo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Memory Management</a:t>
            </a:r>
          </a:p>
        </p:txBody>
      </p:sp>
      <p:sp>
        <p:nvSpPr>
          <p:cNvPr id="6" name="Rectangle 5"/>
          <p:cNvSpPr/>
          <p:nvPr/>
        </p:nvSpPr>
        <p:spPr>
          <a:xfrm>
            <a:off x="10017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399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781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163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54512" y="5303837"/>
            <a:ext cx="685800" cy="609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927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30912" y="5303837"/>
            <a:ext cx="685800" cy="609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691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07312" y="5303837"/>
            <a:ext cx="685800" cy="609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5455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V="1">
            <a:off x="1001712" y="3703637"/>
            <a:ext cx="1600200" cy="15240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601912" y="3627437"/>
            <a:ext cx="1447800" cy="16002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049712" y="3627437"/>
            <a:ext cx="2743200" cy="16002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5345112" y="3703637"/>
            <a:ext cx="3124200" cy="15240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6792912" y="3627437"/>
            <a:ext cx="2438400" cy="16002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792912" y="3627437"/>
            <a:ext cx="29718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39712" y="3703637"/>
            <a:ext cx="23622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75778" name="AutoShape 2"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0" name="AutoShape 4"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2" name="AutoShape 6"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4" name="AutoShape 8"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6" name="AutoShape 10"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8" name="AutoShape 12"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 name="Picture 28" descr="Thinking_man_silhouette.png"/>
          <p:cNvPicPr>
            <a:picLocks noChangeAspect="1"/>
          </p:cNvPicPr>
          <p:nvPr/>
        </p:nvPicPr>
        <p:blipFill>
          <a:blip r:embed="rId3" cstate="print"/>
          <a:stretch>
            <a:fillRect/>
          </a:stretch>
        </p:blipFill>
        <p:spPr>
          <a:xfrm>
            <a:off x="3440112" y="1951037"/>
            <a:ext cx="1371600" cy="1371600"/>
          </a:xfrm>
          <a:prstGeom prst="rect">
            <a:avLst/>
          </a:prstGeom>
        </p:spPr>
      </p:pic>
      <p:cxnSp>
        <p:nvCxnSpPr>
          <p:cNvPr id="40" name="Straight Connector 39"/>
          <p:cNvCxnSpPr/>
          <p:nvPr/>
        </p:nvCxnSpPr>
        <p:spPr>
          <a:xfrm flipH="1" flipV="1">
            <a:off x="5345112" y="3703637"/>
            <a:ext cx="2362200" cy="1524000"/>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Memory Management</a:t>
            </a:r>
          </a:p>
        </p:txBody>
      </p:sp>
      <p:sp>
        <p:nvSpPr>
          <p:cNvPr id="6" name="Rectangle 5"/>
          <p:cNvSpPr/>
          <p:nvPr/>
        </p:nvSpPr>
        <p:spPr>
          <a:xfrm>
            <a:off x="10017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399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781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163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54512" y="5303837"/>
            <a:ext cx="685800" cy="609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92712" y="5303837"/>
            <a:ext cx="685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30912" y="5303837"/>
            <a:ext cx="685800" cy="609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691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07312" y="5303837"/>
            <a:ext cx="685800" cy="609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545512" y="5303837"/>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V="1">
            <a:off x="2601912" y="3703637"/>
            <a:ext cx="0" cy="15240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4049712" y="3627437"/>
            <a:ext cx="152400" cy="16002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049712" y="3627437"/>
            <a:ext cx="1066800" cy="160020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345112" y="3703637"/>
            <a:ext cx="44196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39712" y="3703637"/>
            <a:ext cx="23622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75778" name="AutoShape 2"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0" name="AutoShape 4"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2" name="AutoShape 6"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4" name="AutoShape 8"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6" name="AutoShape 10"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8" name="AutoShape 12"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40" name="Straight Connector 39"/>
          <p:cNvCxnSpPr/>
          <p:nvPr/>
        </p:nvCxnSpPr>
        <p:spPr>
          <a:xfrm flipH="1" flipV="1">
            <a:off x="5345112" y="3703637"/>
            <a:ext cx="609600" cy="152400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81922" name="Picture 2" descr="Результат пошуку зображень за запитом &quot;red man&quot;"/>
          <p:cNvPicPr>
            <a:picLocks noChangeAspect="1" noChangeArrowheads="1"/>
          </p:cNvPicPr>
          <p:nvPr/>
        </p:nvPicPr>
        <p:blipFill>
          <a:blip r:embed="rId3" cstate="print"/>
          <a:srcRect/>
          <a:stretch>
            <a:fillRect/>
          </a:stretch>
        </p:blipFill>
        <p:spPr bwMode="auto">
          <a:xfrm>
            <a:off x="3592512" y="1722437"/>
            <a:ext cx="1371600" cy="1371600"/>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Memory Management</a:t>
            </a:r>
          </a:p>
        </p:txBody>
      </p:sp>
      <p:sp>
        <p:nvSpPr>
          <p:cNvPr id="75778" name="AutoShape 2"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0" name="AutoShape 4"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2" name="AutoShape 6"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4" name="AutoShape 8"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6" name="AutoShape 10"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8" name="AutoShape 12" descr="Результат пошуку зображень за запитом &quot;blue ma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22" name="Picture 2" descr="Результат пошуку зображень за запитом &quot;red man&quot;"/>
          <p:cNvPicPr>
            <a:picLocks noChangeAspect="1" noChangeArrowheads="1"/>
          </p:cNvPicPr>
          <p:nvPr/>
        </p:nvPicPr>
        <p:blipFill>
          <a:blip r:embed="rId3" cstate="print"/>
          <a:srcRect/>
          <a:stretch>
            <a:fillRect/>
          </a:stretch>
        </p:blipFill>
        <p:spPr bwMode="auto">
          <a:xfrm>
            <a:off x="1077912" y="5532437"/>
            <a:ext cx="1371600" cy="1371600"/>
          </a:xfrm>
          <a:prstGeom prst="rect">
            <a:avLst/>
          </a:prstGeom>
          <a:noFill/>
        </p:spPr>
      </p:pic>
      <p:sp>
        <p:nvSpPr>
          <p:cNvPr id="27" name="TextBox 26"/>
          <p:cNvSpPr txBox="1"/>
          <p:nvPr/>
        </p:nvSpPr>
        <p:spPr>
          <a:xfrm>
            <a:off x="3363912" y="1646237"/>
            <a:ext cx="2886175" cy="523220"/>
          </a:xfrm>
          <a:prstGeom prst="rect">
            <a:avLst/>
          </a:prstGeom>
          <a:noFill/>
        </p:spPr>
        <p:txBody>
          <a:bodyPr wrap="none" rtlCol="0">
            <a:spAutoFit/>
          </a:bodyPr>
          <a:lstStyle/>
          <a:p>
            <a:r>
              <a:rPr lang="en-US" sz="2800" dirty="0" smtClean="0"/>
              <a:t>What did you see?</a:t>
            </a:r>
            <a:endParaRPr lang="en-US" sz="2800" dirty="0"/>
          </a:p>
        </p:txBody>
      </p:sp>
      <p:pic>
        <p:nvPicPr>
          <p:cNvPr id="28" name="Picture 27" descr="Thinking_man_silhouette.png"/>
          <p:cNvPicPr>
            <a:picLocks noChangeAspect="1"/>
          </p:cNvPicPr>
          <p:nvPr/>
        </p:nvPicPr>
        <p:blipFill>
          <a:blip r:embed="rId4" cstate="print"/>
          <a:stretch>
            <a:fillRect/>
          </a:stretch>
        </p:blipFill>
        <p:spPr>
          <a:xfrm>
            <a:off x="1154112" y="4084637"/>
            <a:ext cx="1371600" cy="1371600"/>
          </a:xfrm>
          <a:prstGeom prst="rect">
            <a:avLst/>
          </a:prstGeom>
        </p:spPr>
      </p:pic>
      <p:pic>
        <p:nvPicPr>
          <p:cNvPr id="29" name="Picture 2" descr="Результат пошуку зображень за запитом &quot;green man&quot;"/>
          <p:cNvPicPr>
            <a:picLocks noChangeAspect="1" noChangeArrowheads="1"/>
          </p:cNvPicPr>
          <p:nvPr/>
        </p:nvPicPr>
        <p:blipFill>
          <a:blip r:embed="rId5" cstate="print"/>
          <a:srcRect/>
          <a:stretch>
            <a:fillRect/>
          </a:stretch>
        </p:blipFill>
        <p:spPr bwMode="auto">
          <a:xfrm>
            <a:off x="1535112" y="2332037"/>
            <a:ext cx="685800" cy="1697523"/>
          </a:xfrm>
          <a:prstGeom prst="rect">
            <a:avLst/>
          </a:prstGeom>
          <a:noFill/>
        </p:spPr>
      </p:pic>
      <p:sp>
        <p:nvSpPr>
          <p:cNvPr id="30" name="TextBox 29"/>
          <p:cNvSpPr txBox="1"/>
          <p:nvPr/>
        </p:nvSpPr>
        <p:spPr>
          <a:xfrm>
            <a:off x="2678112" y="2789237"/>
            <a:ext cx="4648200" cy="523220"/>
          </a:xfrm>
          <a:prstGeom prst="rect">
            <a:avLst/>
          </a:prstGeom>
          <a:noFill/>
        </p:spPr>
        <p:txBody>
          <a:bodyPr wrap="square" rtlCol="0">
            <a:spAutoFit/>
          </a:bodyPr>
          <a:lstStyle/>
          <a:p>
            <a:r>
              <a:rPr lang="en-US" sz="2800" dirty="0" smtClean="0"/>
              <a:t>I saw 3 green cells in a raw.</a:t>
            </a:r>
            <a:endParaRPr lang="en-US" sz="2800" dirty="0"/>
          </a:p>
        </p:txBody>
      </p:sp>
      <p:sp>
        <p:nvSpPr>
          <p:cNvPr id="31" name="TextBox 30"/>
          <p:cNvSpPr txBox="1"/>
          <p:nvPr/>
        </p:nvSpPr>
        <p:spPr>
          <a:xfrm>
            <a:off x="2830512" y="4389438"/>
            <a:ext cx="4800600" cy="523220"/>
          </a:xfrm>
          <a:prstGeom prst="rect">
            <a:avLst/>
          </a:prstGeom>
          <a:noFill/>
        </p:spPr>
        <p:txBody>
          <a:bodyPr wrap="square" rtlCol="0">
            <a:spAutoFit/>
          </a:bodyPr>
          <a:lstStyle/>
          <a:p>
            <a:r>
              <a:rPr lang="en-US" sz="2800" dirty="0" smtClean="0"/>
              <a:t>I saw 4 blue cells in a raw.</a:t>
            </a:r>
            <a:endParaRPr lang="en-US" sz="2800" dirty="0"/>
          </a:p>
        </p:txBody>
      </p:sp>
      <p:sp>
        <p:nvSpPr>
          <p:cNvPr id="32" name="TextBox 31"/>
          <p:cNvSpPr txBox="1"/>
          <p:nvPr/>
        </p:nvSpPr>
        <p:spPr>
          <a:xfrm>
            <a:off x="2830512" y="5913438"/>
            <a:ext cx="4648200" cy="523220"/>
          </a:xfrm>
          <a:prstGeom prst="rect">
            <a:avLst/>
          </a:prstGeom>
          <a:noFill/>
        </p:spPr>
        <p:txBody>
          <a:bodyPr wrap="square" rtlCol="0">
            <a:spAutoFit/>
          </a:bodyPr>
          <a:lstStyle/>
          <a:p>
            <a:r>
              <a:rPr lang="en-US" sz="2800" dirty="0" smtClean="0"/>
              <a:t>I saw 3 blue cells in a row.</a:t>
            </a:r>
            <a:endParaRPr lang="en-US" sz="28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Memory Management</a:t>
            </a:r>
          </a:p>
        </p:txBody>
      </p:sp>
      <p:pic>
        <p:nvPicPr>
          <p:cNvPr id="53252" name="Picture 4" descr="https://upload.wikimedia.org/wikipedia/commons/d/dc/MMU_principle_updated.png"/>
          <p:cNvPicPr>
            <a:picLocks noChangeAspect="1" noChangeArrowheads="1"/>
          </p:cNvPicPr>
          <p:nvPr/>
        </p:nvPicPr>
        <p:blipFill>
          <a:blip r:embed="rId3" cstate="print"/>
          <a:srcRect/>
          <a:stretch>
            <a:fillRect/>
          </a:stretch>
        </p:blipFill>
        <p:spPr bwMode="auto">
          <a:xfrm>
            <a:off x="392112" y="2103437"/>
            <a:ext cx="6248400" cy="3910829"/>
          </a:xfrm>
          <a:prstGeom prst="rect">
            <a:avLst/>
          </a:prstGeom>
          <a:noFill/>
        </p:spPr>
      </p:pic>
      <p:pic>
        <p:nvPicPr>
          <p:cNvPr id="7" name="Picture 2" descr="https://upload.wikimedia.org/wikipedia/commons/thumb/f/f1/MC68451_p1160081.jpg/1024px-MC68451_p1160081.jpg"/>
          <p:cNvPicPr>
            <a:picLocks noChangeAspect="1" noChangeArrowheads="1"/>
          </p:cNvPicPr>
          <p:nvPr/>
        </p:nvPicPr>
        <p:blipFill>
          <a:blip r:embed="rId4" cstate="print"/>
          <a:srcRect/>
          <a:stretch>
            <a:fillRect/>
          </a:stretch>
        </p:blipFill>
        <p:spPr bwMode="auto">
          <a:xfrm>
            <a:off x="6716712" y="2941637"/>
            <a:ext cx="2895600" cy="2171700"/>
          </a:xfrm>
          <a:prstGeom prst="rect">
            <a:avLst/>
          </a:prstGeom>
          <a:noFill/>
        </p:spPr>
      </p:pic>
      <p:sp>
        <p:nvSpPr>
          <p:cNvPr id="8" name="Rectangle 7"/>
          <p:cNvSpPr/>
          <p:nvPr/>
        </p:nvSpPr>
        <p:spPr>
          <a:xfrm>
            <a:off x="7021512" y="5227637"/>
            <a:ext cx="2449710" cy="461665"/>
          </a:xfrm>
          <a:prstGeom prst="rect">
            <a:avLst/>
          </a:prstGeom>
        </p:spPr>
        <p:txBody>
          <a:bodyPr wrap="none">
            <a:spAutoFit/>
          </a:bodyPr>
          <a:lstStyle/>
          <a:p>
            <a:r>
              <a:rPr lang="en-US" sz="2400" dirty="0" smtClean="0"/>
              <a:t>68451 MMU  Chip</a:t>
            </a:r>
            <a:endParaRPr lang="en-US" sz="24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Linux Kernel History</a:t>
            </a:r>
          </a:p>
        </p:txBody>
      </p:sp>
      <p:sp>
        <p:nvSpPr>
          <p:cNvPr id="3" name="Text Placeholder 2"/>
          <p:cNvSpPr txBox="1">
            <a:spLocks noGrp="1"/>
          </p:cNvSpPr>
          <p:nvPr>
            <p:ph type="body" idx="4294967295"/>
          </p:nvPr>
        </p:nvSpPr>
        <p:spPr>
          <a:xfrm>
            <a:off x="503999" y="1737359"/>
            <a:ext cx="8870040" cy="4937760"/>
          </a:xfrm>
        </p:spPr>
        <p:txBody>
          <a:bodyPr/>
          <a:lstStyle>
            <a:defPPr marL="432000" lvl="0" indent="-324000">
              <a:spcBef>
                <a:spcPts val="0"/>
              </a:spcBef>
              <a:spcAft>
                <a:spcPts val="1417"/>
              </a:spcAft>
              <a:buSzPct val="45000"/>
              <a:buFont typeface="StarSymbol"/>
              <a:buNone/>
              <a:defRPr lang="en-US" sz="2600" b="0" i="0" u="none" strike="noStrike" kern="1200">
                <a:ln>
                  <a:noFill/>
                </a:ln>
                <a:latin typeface="Liberation Sans" pitchFamily="34"/>
                <a:ea typeface="Droid Sans Fallback" pitchFamily="2"/>
                <a:cs typeface="Lohit Hindi" pitchFamily="2"/>
              </a:defRPr>
            </a:defPPr>
            <a:lvl1pPr marL="432000" lvl="0" indent="-324000">
              <a:spcBef>
                <a:spcPts val="0"/>
              </a:spcBef>
              <a:spcAft>
                <a:spcPts val="1417"/>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1pPr>
            <a:lvl2pPr marL="864000" lvl="1" indent="-324000">
              <a:spcBef>
                <a:spcPts val="0"/>
              </a:spcBef>
              <a:spcAft>
                <a:spcPts val="1134"/>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2pPr>
            <a:lvl3pPr marL="1295999" lvl="2" indent="-288000">
              <a:spcBef>
                <a:spcPts val="0"/>
              </a:spcBef>
              <a:spcAft>
                <a:spcPts val="850"/>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3pPr>
            <a:lvl4pPr marL="1728000" lvl="3" indent="-216000">
              <a:spcBef>
                <a:spcPts val="0"/>
              </a:spcBef>
              <a:spcAft>
                <a:spcPts val="567"/>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4pPr>
            <a:lvl5pPr marL="2160000" lvl="4"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5pPr>
            <a:lvl6pPr marL="2592000" lvl="5"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6pPr>
            <a:lvl7pPr marL="3024000" lvl="6"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9pPr>
          </a:lstStyle>
          <a:p>
            <a:pPr lvl="0">
              <a:buNone/>
            </a:pPr>
            <a:endParaRPr lang="en-US"/>
          </a:p>
          <a:p>
            <a:pPr lvl="0">
              <a:buNone/>
            </a:pPr>
            <a:endParaRPr lang="en-US"/>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5" name="Picture 4"/>
          <p:cNvPicPr>
            <a:picLocks noChangeAspect="1"/>
          </p:cNvPicPr>
          <p:nvPr/>
        </p:nvPicPr>
        <p:blipFill>
          <a:blip r:embed="rId3" cstate="print">
            <a:alphaModFix/>
            <a:lum/>
          </a:blip>
          <a:srcRect/>
          <a:stretch>
            <a:fillRect/>
          </a:stretch>
        </p:blipFill>
        <p:spPr>
          <a:xfrm>
            <a:off x="1005840" y="1920239"/>
            <a:ext cx="3052080" cy="4578120"/>
          </a:xfrm>
          <a:prstGeom prst="rect">
            <a:avLst/>
          </a:prstGeom>
          <a:noFill/>
          <a:ln>
            <a:noFill/>
          </a:ln>
        </p:spPr>
      </p:pic>
      <p:sp>
        <p:nvSpPr>
          <p:cNvPr id="6" name="TextBox 5"/>
          <p:cNvSpPr txBox="1"/>
          <p:nvPr/>
        </p:nvSpPr>
        <p:spPr>
          <a:xfrm>
            <a:off x="4389120" y="2377439"/>
            <a:ext cx="4480560" cy="3148919"/>
          </a:xfrm>
          <a:prstGeom prst="rect">
            <a:avLst/>
          </a:prstGeom>
          <a:no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en-US" sz="2400" b="0" i="0" u="none" strike="noStrike" kern="1200">
                <a:ln>
                  <a:noFill/>
                </a:ln>
                <a:latin typeface="Arial" pitchFamily="18"/>
                <a:ea typeface="Droid Sans Fallback" pitchFamily="2"/>
                <a:cs typeface="Lohit Hindi" pitchFamily="2"/>
              </a:rPr>
              <a:t>Linus Benedict Torvalds</a:t>
            </a:r>
          </a:p>
          <a:p>
            <a:pPr marL="0" marR="0" lvl="0" indent="0" rtl="0" hangingPunct="0">
              <a:lnSpc>
                <a:spcPct val="100000"/>
              </a:lnSpc>
              <a:spcBef>
                <a:spcPts val="0"/>
              </a:spcBef>
              <a:spcAft>
                <a:spcPts val="0"/>
              </a:spcAft>
              <a:buNone/>
              <a:tabLst/>
            </a:pPr>
            <a:endParaRPr lang="en-US" sz="2400" b="0" i="0" u="none" strike="noStrike" kern="1200">
              <a:ln>
                <a:noFill/>
              </a:ln>
              <a:latin typeface="Arial" pitchFamily="18"/>
              <a:ea typeface="Droid Sans Fallback" pitchFamily="2"/>
              <a:cs typeface="Lohit Hindi" pitchFamily="2"/>
            </a:endParaRPr>
          </a:p>
          <a:p>
            <a:pPr marL="0" marR="0" lvl="0" indent="0" rtl="0" hangingPunct="0">
              <a:lnSpc>
                <a:spcPct val="100000"/>
              </a:lnSpc>
              <a:spcBef>
                <a:spcPts val="0"/>
              </a:spcBef>
              <a:spcAft>
                <a:spcPts val="0"/>
              </a:spcAft>
              <a:buNone/>
              <a:tabLst/>
            </a:pPr>
            <a:r>
              <a:rPr lang="en-US" sz="2400" b="0" i="0" u="none" strike="noStrike" kern="1200">
                <a:ln>
                  <a:noFill/>
                </a:ln>
                <a:latin typeface="Arial" pitchFamily="18"/>
                <a:ea typeface="Droid Sans Fallback" pitchFamily="2"/>
                <a:cs typeface="Lohit Hindi" pitchFamily="2"/>
              </a:rPr>
              <a:t>Born:</a:t>
            </a:r>
          </a:p>
          <a:p>
            <a:pPr marL="0" marR="0" lvl="0" indent="0" rtl="0" hangingPunct="0">
              <a:lnSpc>
                <a:spcPct val="100000"/>
              </a:lnSpc>
              <a:spcBef>
                <a:spcPts val="0"/>
              </a:spcBef>
              <a:spcAft>
                <a:spcPts val="0"/>
              </a:spcAft>
              <a:buNone/>
              <a:tabLst/>
            </a:pPr>
            <a:r>
              <a:rPr lang="en-US" sz="2400" b="0" i="0" u="none" strike="noStrike" kern="1200">
                <a:ln>
                  <a:noFill/>
                </a:ln>
                <a:latin typeface="Arial" pitchFamily="18"/>
                <a:ea typeface="Droid Sans Fallback" pitchFamily="2"/>
                <a:cs typeface="Lohit Hindi" pitchFamily="2"/>
              </a:rPr>
              <a:t>December 28, 1969 (age 45)</a:t>
            </a:r>
          </a:p>
          <a:p>
            <a:pPr marL="0" marR="0" lvl="0" indent="0" rtl="0" hangingPunct="0">
              <a:lnSpc>
                <a:spcPct val="100000"/>
              </a:lnSpc>
              <a:spcBef>
                <a:spcPts val="0"/>
              </a:spcBef>
              <a:spcAft>
                <a:spcPts val="0"/>
              </a:spcAft>
              <a:buNone/>
              <a:tabLst/>
            </a:pPr>
            <a:r>
              <a:rPr lang="en-US" sz="2400" b="0" i="0" u="none" strike="noStrike" kern="1200">
                <a:ln>
                  <a:noFill/>
                </a:ln>
                <a:latin typeface="Arial" pitchFamily="18"/>
                <a:ea typeface="Droid Sans Fallback" pitchFamily="2"/>
                <a:cs typeface="Lohit Hindi" pitchFamily="2"/>
              </a:rPr>
              <a:t>Helsinki, Finland</a:t>
            </a:r>
          </a:p>
          <a:p>
            <a:pPr marL="0" marR="0" lvl="0" indent="0" rtl="0" hangingPunct="0">
              <a:lnSpc>
                <a:spcPct val="100000"/>
              </a:lnSpc>
              <a:spcBef>
                <a:spcPts val="0"/>
              </a:spcBef>
              <a:spcAft>
                <a:spcPts val="0"/>
              </a:spcAft>
              <a:buNone/>
              <a:tabLst/>
            </a:pPr>
            <a:endParaRPr lang="en-US" sz="2400" b="0" i="0" u="none" strike="noStrike" kern="1200">
              <a:ln>
                <a:noFill/>
              </a:ln>
              <a:latin typeface="Arial" pitchFamily="18"/>
              <a:ea typeface="Droid Sans Fallback" pitchFamily="2"/>
              <a:cs typeface="Lohit Hindi" pitchFamily="2"/>
            </a:endParaRPr>
          </a:p>
          <a:p>
            <a:pPr marL="0" marR="0" lvl="0" indent="0" rtl="0" hangingPunct="0">
              <a:lnSpc>
                <a:spcPct val="100000"/>
              </a:lnSpc>
              <a:spcBef>
                <a:spcPts val="0"/>
              </a:spcBef>
              <a:spcAft>
                <a:spcPts val="0"/>
              </a:spcAft>
              <a:buNone/>
              <a:tabLst/>
            </a:pPr>
            <a:r>
              <a:rPr lang="en-US" sz="2400" b="0" i="0" u="none" strike="noStrike" kern="1200">
                <a:ln>
                  <a:noFill/>
                </a:ln>
                <a:latin typeface="Arial" pitchFamily="18"/>
                <a:ea typeface="Droid Sans Fallback" pitchFamily="2"/>
                <a:cs typeface="Lohit Hindi" pitchFamily="2"/>
              </a:rPr>
              <a:t>Residence:</a:t>
            </a:r>
          </a:p>
          <a:p>
            <a:pPr marL="0" marR="0" lvl="0" indent="0" rtl="0" hangingPunct="0">
              <a:lnSpc>
                <a:spcPct val="100000"/>
              </a:lnSpc>
              <a:spcBef>
                <a:spcPts val="0"/>
              </a:spcBef>
              <a:spcAft>
                <a:spcPts val="0"/>
              </a:spcAft>
              <a:buNone/>
              <a:tabLst/>
            </a:pPr>
            <a:r>
              <a:rPr lang="en-US" sz="2400" b="0" i="0" u="none" strike="noStrike" kern="1200">
                <a:ln>
                  <a:noFill/>
                </a:ln>
                <a:latin typeface="Arial" pitchFamily="18"/>
                <a:ea typeface="Droid Sans Fallback" pitchFamily="2"/>
                <a:cs typeface="Lohit Hindi" pitchFamily="2"/>
              </a:rPr>
              <a:t>Dunthorpe, Oregon, United States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Process Management</a:t>
            </a:r>
          </a:p>
        </p:txBody>
      </p:sp>
      <p:sp>
        <p:nvSpPr>
          <p:cNvPr id="3" name="TextBox 2"/>
          <p:cNvSpPr txBox="1"/>
          <p:nvPr/>
        </p:nvSpPr>
        <p:spPr>
          <a:xfrm>
            <a:off x="1448639" y="1575360"/>
            <a:ext cx="4940280" cy="5008320"/>
          </a:xfrm>
          <a:prstGeom prst="rect">
            <a:avLst/>
          </a:prstGeom>
          <a:solidFill>
            <a:srgbClr val="83CAFF"/>
          </a:solid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en-US" sz="2000" b="1" i="0" u="none" strike="noStrike" kern="1200">
                <a:ln>
                  <a:noFill/>
                </a:ln>
                <a:latin typeface="Arial" pitchFamily="18"/>
                <a:ea typeface="Droid Sans Fallback" pitchFamily="2"/>
                <a:cs typeface="Lohit Hindi" pitchFamily="2"/>
              </a:rPr>
              <a:t>Listing 1. A small portion of task_struct</a:t>
            </a:r>
          </a:p>
          <a:p>
            <a:pPr marL="0" marR="0" lvl="0" indent="0" rtl="0" hangingPunct="0">
              <a:lnSpc>
                <a:spcPct val="100000"/>
              </a:lnSpc>
              <a:spcBef>
                <a:spcPts val="0"/>
              </a:spcBef>
              <a:spcAft>
                <a:spcPts val="0"/>
              </a:spcAft>
              <a:buNone/>
              <a:tabLst/>
            </a:pPr>
            <a:endParaRPr lang="en-US" sz="2000" b="1" i="0" u="none" strike="noStrike" kern="1200">
              <a:ln>
                <a:noFill/>
              </a:ln>
              <a:latin typeface="Arial" pitchFamily="18"/>
              <a:ea typeface="Droid Sans Fallback" pitchFamily="2"/>
              <a:cs typeface="Lohit Hindi" pitchFamily="2"/>
            </a:endParaRP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struct task_struct {</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	volatile long state;</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	void *stack;</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	unsigned int flags;</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	int prio, static_prio;</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	struct list_head tasks;</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	struct mm_struct *mm, *active_mm;</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	pid_t pid;</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	pid_t tgid;</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	struct task_struct *real_parent;</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	char comm[TASK_COMM_LEN];</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	struct thread_struct thread;</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	struct files_struct *files;</a:t>
            </a:r>
          </a:p>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	...</a:t>
            </a:r>
          </a:p>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Droid Sans Fallback" pitchFamily="2"/>
                <a:cs typeface="Lohit Hindi" pitchFamily="2"/>
              </a:rPr>
              <a: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Process Management</a:t>
            </a:r>
          </a:p>
        </p:txBody>
      </p:sp>
      <p:pic>
        <p:nvPicPr>
          <p:cNvPr id="56322" name="Picture 2"/>
          <p:cNvPicPr>
            <a:picLocks noChangeAspect="1" noChangeArrowheads="1"/>
          </p:cNvPicPr>
          <p:nvPr/>
        </p:nvPicPr>
        <p:blipFill>
          <a:blip r:embed="rId3" cstate="print"/>
          <a:srcRect/>
          <a:stretch>
            <a:fillRect/>
          </a:stretch>
        </p:blipFill>
        <p:spPr bwMode="auto">
          <a:xfrm>
            <a:off x="3668712" y="1417637"/>
            <a:ext cx="5638800" cy="5802243"/>
          </a:xfrm>
          <a:prstGeom prst="rect">
            <a:avLst/>
          </a:prstGeom>
          <a:noFill/>
          <a:ln w="9525">
            <a:noFill/>
            <a:miter lim="800000"/>
            <a:headEnd/>
            <a:tailEnd/>
          </a:ln>
          <a:effectLst/>
        </p:spPr>
      </p:pic>
      <p:sp>
        <p:nvSpPr>
          <p:cNvPr id="5" name="Rectangle 4"/>
          <p:cNvSpPr/>
          <p:nvPr/>
        </p:nvSpPr>
        <p:spPr>
          <a:xfrm>
            <a:off x="468312" y="1417637"/>
            <a:ext cx="5181600" cy="954107"/>
          </a:xfrm>
          <a:prstGeom prst="rect">
            <a:avLst/>
          </a:prstGeom>
        </p:spPr>
        <p:txBody>
          <a:bodyPr wrap="square">
            <a:spAutoFit/>
          </a:bodyPr>
          <a:lstStyle/>
          <a:p>
            <a:r>
              <a:rPr lang="en-US" sz="2800" dirty="0" err="1" smtClean="0"/>
              <a:t>Filesystem</a:t>
            </a:r>
            <a:r>
              <a:rPr lang="en-US" sz="2800" dirty="0" smtClean="0"/>
              <a:t>- and Address Space- Related Fields</a:t>
            </a:r>
            <a:endParaRPr lang="en-US" sz="28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Process Management</a:t>
            </a:r>
          </a:p>
        </p:txBody>
      </p:sp>
      <p:sp>
        <p:nvSpPr>
          <p:cNvPr id="4" name="Rectangle 3"/>
          <p:cNvSpPr/>
          <p:nvPr/>
        </p:nvSpPr>
        <p:spPr>
          <a:xfrm>
            <a:off x="468312" y="1951037"/>
            <a:ext cx="8915400" cy="4462760"/>
          </a:xfrm>
          <a:prstGeom prst="rect">
            <a:avLst/>
          </a:prstGeom>
        </p:spPr>
        <p:txBody>
          <a:bodyPr wrap="square">
            <a:spAutoFit/>
          </a:bodyPr>
          <a:lstStyle/>
          <a:p>
            <a:r>
              <a:rPr lang="en-US" sz="3200" dirty="0" err="1" smtClean="0"/>
              <a:t>Filesystem</a:t>
            </a:r>
            <a:r>
              <a:rPr lang="en-US" sz="3200" dirty="0" smtClean="0"/>
              <a:t>- and </a:t>
            </a:r>
            <a:r>
              <a:rPr lang="en-US" sz="3200" smtClean="0"/>
              <a:t>Address </a:t>
            </a:r>
            <a:r>
              <a:rPr lang="en-US" sz="3200" smtClean="0"/>
              <a:t>Space Related </a:t>
            </a:r>
            <a:r>
              <a:rPr lang="en-US" sz="3200" dirty="0" smtClean="0"/>
              <a:t>Fields</a:t>
            </a:r>
          </a:p>
          <a:p>
            <a:endParaRPr lang="en-US" sz="3200" b="1" dirty="0" smtClean="0"/>
          </a:p>
          <a:p>
            <a:r>
              <a:rPr lang="en-US" sz="2000" b="1" dirty="0" smtClean="0"/>
              <a:t>files</a:t>
            </a:r>
          </a:p>
          <a:p>
            <a:r>
              <a:rPr lang="en-US" sz="2000" dirty="0" smtClean="0"/>
              <a:t>The files field holds a pointer to the file descriptor table for the task. This file descriptor holds pointers to files (more specifically, to their descriptors) that the task has open.</a:t>
            </a:r>
          </a:p>
          <a:p>
            <a:endParaRPr lang="en-US" sz="2000" b="1" dirty="0" smtClean="0"/>
          </a:p>
          <a:p>
            <a:r>
              <a:rPr lang="en-US" sz="2000" b="1" dirty="0" smtClean="0"/>
              <a:t>mm</a:t>
            </a:r>
          </a:p>
          <a:p>
            <a:r>
              <a:rPr lang="en-US" sz="2000" dirty="0" smtClean="0"/>
              <a:t>mm points to address-space and memory-management related information.</a:t>
            </a:r>
          </a:p>
          <a:p>
            <a:endParaRPr lang="en-US" sz="2000" b="1" dirty="0" smtClean="0"/>
          </a:p>
          <a:p>
            <a:r>
              <a:rPr lang="en-US" sz="2000" b="1" dirty="0" err="1" smtClean="0"/>
              <a:t>active_mm</a:t>
            </a:r>
            <a:endParaRPr lang="en-US" sz="2000" b="1" dirty="0" smtClean="0"/>
          </a:p>
          <a:p>
            <a:r>
              <a:rPr lang="en-US" sz="2000" dirty="0" err="1" smtClean="0"/>
              <a:t>active_mm</a:t>
            </a:r>
            <a:r>
              <a:rPr lang="en-US" sz="2000" dirty="0" smtClean="0"/>
              <a:t> is a pointer to the most recently accessed address space. Both the mm and </a:t>
            </a:r>
            <a:r>
              <a:rPr lang="en-US" sz="2000" dirty="0" err="1" smtClean="0"/>
              <a:t>active_mm</a:t>
            </a:r>
            <a:r>
              <a:rPr lang="en-US" sz="2000" dirty="0" smtClean="0"/>
              <a:t> fields start pointing at the same </a:t>
            </a:r>
            <a:r>
              <a:rPr lang="en-US" sz="2000" dirty="0" err="1" smtClean="0"/>
              <a:t>mm_struct</a:t>
            </a:r>
            <a:r>
              <a:rPr lang="en-US" sz="2000" dirty="0" smtClean="0"/>
              <a:t>.</a:t>
            </a:r>
            <a:endParaRPr lang="en-US" sz="20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Process Management</a:t>
            </a:r>
          </a:p>
        </p:txBody>
      </p:sp>
      <p:sp>
        <p:nvSpPr>
          <p:cNvPr id="4" name="Rectangle 3"/>
          <p:cNvSpPr/>
          <p:nvPr/>
        </p:nvSpPr>
        <p:spPr>
          <a:xfrm>
            <a:off x="468312" y="1951037"/>
            <a:ext cx="8915400" cy="3539430"/>
          </a:xfrm>
          <a:prstGeom prst="rect">
            <a:avLst/>
          </a:prstGeom>
        </p:spPr>
        <p:txBody>
          <a:bodyPr wrap="square">
            <a:spAutoFit/>
          </a:bodyPr>
          <a:lstStyle/>
          <a:p>
            <a:r>
              <a:rPr lang="en-US" sz="3200" dirty="0" err="1" smtClean="0"/>
              <a:t>Filesystem</a:t>
            </a:r>
            <a:r>
              <a:rPr lang="en-US" sz="3200" dirty="0" smtClean="0"/>
              <a:t>- and Address </a:t>
            </a:r>
            <a:r>
              <a:rPr lang="en-US" sz="3200" dirty="0" err="1" smtClean="0"/>
              <a:t>SpaceRelated</a:t>
            </a:r>
            <a:r>
              <a:rPr lang="en-US" sz="3200" dirty="0" smtClean="0"/>
              <a:t> Fields</a:t>
            </a:r>
          </a:p>
          <a:p>
            <a:r>
              <a:rPr lang="en-US" sz="2000" dirty="0" smtClean="0"/>
              <a:t>…</a:t>
            </a:r>
          </a:p>
          <a:p>
            <a:r>
              <a:rPr lang="en-US" sz="2800" b="1" dirty="0" smtClean="0"/>
              <a:t>Each process a pointer (</a:t>
            </a:r>
            <a:r>
              <a:rPr lang="en-US" sz="2800" b="1" dirty="0" err="1" smtClean="0"/>
              <a:t>mm_struct→pgd</a:t>
            </a:r>
            <a:r>
              <a:rPr lang="en-US" sz="2800" b="1" dirty="0" smtClean="0"/>
              <a:t>) to its own </a:t>
            </a:r>
            <a:r>
              <a:rPr lang="en-US" sz="2800" b="1" i="1" dirty="0" smtClean="0"/>
              <a:t>Page Global Directory (PGD)</a:t>
            </a:r>
            <a:r>
              <a:rPr lang="en-US" sz="2800" b="1" dirty="0" smtClean="0"/>
              <a:t> which is a physical page frame.</a:t>
            </a:r>
          </a:p>
          <a:p>
            <a:r>
              <a:rPr lang="en-US" sz="2000" dirty="0" smtClean="0"/>
              <a:t>…</a:t>
            </a:r>
          </a:p>
          <a:p>
            <a:r>
              <a:rPr lang="en-US" sz="2800" b="1" dirty="0" smtClean="0"/>
              <a:t>On the x86, the process page table is loaded by copying </a:t>
            </a:r>
            <a:r>
              <a:rPr lang="en-US" sz="2800" b="1" dirty="0" err="1" smtClean="0">
                <a:solidFill>
                  <a:srgbClr val="FF0000"/>
                </a:solidFill>
              </a:rPr>
              <a:t>mm_struct→pgd</a:t>
            </a:r>
            <a:r>
              <a:rPr lang="en-US" sz="2800" b="1" dirty="0" smtClean="0"/>
              <a:t> into the </a:t>
            </a:r>
            <a:r>
              <a:rPr lang="en-US" sz="2800" b="1" dirty="0" smtClean="0">
                <a:solidFill>
                  <a:srgbClr val="FF0000"/>
                </a:solidFill>
              </a:rPr>
              <a:t>cr3</a:t>
            </a:r>
            <a:r>
              <a:rPr lang="en-US" sz="2800" b="1" dirty="0" smtClean="0"/>
              <a:t> register</a:t>
            </a:r>
            <a:endParaRPr lang="en-US" sz="2000" dirty="0" smtClean="0"/>
          </a:p>
          <a:p>
            <a:r>
              <a:rPr lang="en-US" sz="2000" dirty="0" smtClean="0"/>
              <a:t>…</a:t>
            </a:r>
          </a:p>
          <a:p>
            <a:r>
              <a:rPr lang="en-US" sz="2000" dirty="0" smtClean="0"/>
              <a:t>https://www.kernel.org/doc/gorman/html/understand/understand006.html#text10</a:t>
            </a:r>
            <a:endParaRPr lang="en-US" sz="20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Process Management</a:t>
            </a:r>
          </a:p>
        </p:txBody>
      </p:sp>
      <p:pic>
        <p:nvPicPr>
          <p:cNvPr id="58370" name="Picture 2" descr="https://upload.wikimedia.org/wikipedia/commons/thumb/8/8e/X86_Paging_4K.svg/576px-X86_Paging_4K.svg.png"/>
          <p:cNvPicPr>
            <a:picLocks noChangeAspect="1" noChangeArrowheads="1"/>
          </p:cNvPicPr>
          <p:nvPr/>
        </p:nvPicPr>
        <p:blipFill>
          <a:blip r:embed="rId3" cstate="print"/>
          <a:srcRect/>
          <a:stretch>
            <a:fillRect/>
          </a:stretch>
        </p:blipFill>
        <p:spPr bwMode="auto">
          <a:xfrm>
            <a:off x="925512" y="1417638"/>
            <a:ext cx="6477000" cy="4655344"/>
          </a:xfrm>
          <a:prstGeom prst="rect">
            <a:avLst/>
          </a:prstGeom>
          <a:noFill/>
        </p:spPr>
      </p:pic>
      <p:sp>
        <p:nvSpPr>
          <p:cNvPr id="5" name="Rectangle 4"/>
          <p:cNvSpPr/>
          <p:nvPr/>
        </p:nvSpPr>
        <p:spPr>
          <a:xfrm>
            <a:off x="315912" y="5761037"/>
            <a:ext cx="9372600" cy="1569660"/>
          </a:xfrm>
          <a:prstGeom prst="rect">
            <a:avLst/>
          </a:prstGeom>
        </p:spPr>
        <p:txBody>
          <a:bodyPr wrap="square">
            <a:spAutoFit/>
          </a:bodyPr>
          <a:lstStyle/>
          <a:p>
            <a:r>
              <a:rPr lang="en-US" sz="2400" dirty="0" smtClean="0"/>
              <a:t>CR3</a:t>
            </a:r>
          </a:p>
          <a:p>
            <a:r>
              <a:rPr lang="en-US" dirty="0" smtClean="0"/>
              <a:t>CR3 enables the processor to translate linear addresses into physical addresses by locating the page directory and page tables for the current task. Typically, the upper 20 bits of CR3 become the </a:t>
            </a:r>
            <a:r>
              <a:rPr lang="en-US" i="1" dirty="0" smtClean="0"/>
              <a:t>page directory base register</a:t>
            </a:r>
            <a:r>
              <a:rPr lang="en-US" dirty="0" smtClean="0"/>
              <a:t> (PDBR), which stores the physical address of the first page directory entry.</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p:cNvPicPr>
            <a:picLocks noChangeAspect="1" noChangeArrowheads="1"/>
          </p:cNvPicPr>
          <p:nvPr/>
        </p:nvPicPr>
        <p:blipFill>
          <a:blip r:embed="rId3" cstate="print"/>
          <a:srcRect/>
          <a:stretch>
            <a:fillRect/>
          </a:stretch>
        </p:blipFill>
        <p:spPr bwMode="auto">
          <a:xfrm>
            <a:off x="849312" y="2103437"/>
            <a:ext cx="7567147" cy="4810124"/>
          </a:xfrm>
          <a:prstGeom prst="rect">
            <a:avLst/>
          </a:prstGeom>
          <a:noFill/>
          <a:ln w="9525">
            <a:noFill/>
            <a:miter lim="800000"/>
            <a:headEnd/>
            <a:tailEnd/>
          </a:ln>
          <a:effectLst/>
        </p:spPr>
      </p:pic>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Process Management</a:t>
            </a:r>
          </a:p>
        </p:txBody>
      </p:sp>
      <p:sp>
        <p:nvSpPr>
          <p:cNvPr id="5" name="Rectangle 4"/>
          <p:cNvSpPr/>
          <p:nvPr/>
        </p:nvSpPr>
        <p:spPr>
          <a:xfrm>
            <a:off x="696912" y="1417637"/>
            <a:ext cx="8153400" cy="923330"/>
          </a:xfrm>
          <a:prstGeom prst="rect">
            <a:avLst/>
          </a:prstGeom>
        </p:spPr>
        <p:txBody>
          <a:bodyPr wrap="square">
            <a:spAutoFit/>
          </a:bodyPr>
          <a:lstStyle/>
          <a:p>
            <a:r>
              <a:rPr lang="en-US" sz="3600" dirty="0" smtClean="0"/>
              <a:t>Process Attribute Related Fields</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Process Management</a:t>
            </a:r>
          </a:p>
        </p:txBody>
      </p:sp>
      <p:sp>
        <p:nvSpPr>
          <p:cNvPr id="4" name="Rectangle 3"/>
          <p:cNvSpPr/>
          <p:nvPr/>
        </p:nvSpPr>
        <p:spPr>
          <a:xfrm>
            <a:off x="773112" y="1646238"/>
            <a:ext cx="8610600" cy="5324535"/>
          </a:xfrm>
          <a:prstGeom prst="rect">
            <a:avLst/>
          </a:prstGeom>
        </p:spPr>
        <p:txBody>
          <a:bodyPr wrap="square">
            <a:spAutoFit/>
          </a:bodyPr>
          <a:lstStyle/>
          <a:p>
            <a:r>
              <a:rPr lang="en-US" sz="4000" dirty="0" smtClean="0"/>
              <a:t>Process Attribute Related Fields</a:t>
            </a:r>
          </a:p>
          <a:p>
            <a:endParaRPr lang="en-US" sz="4000" b="1" dirty="0" smtClean="0"/>
          </a:p>
          <a:p>
            <a:r>
              <a:rPr lang="en-US" sz="2000" b="1" dirty="0" smtClean="0"/>
              <a:t>state</a:t>
            </a:r>
          </a:p>
          <a:p>
            <a:r>
              <a:rPr lang="en-US" sz="2000" dirty="0" smtClean="0"/>
              <a:t>The </a:t>
            </a:r>
            <a:r>
              <a:rPr lang="en-US" sz="2000" b="1" dirty="0" smtClean="0"/>
              <a:t>state</a:t>
            </a:r>
            <a:r>
              <a:rPr lang="en-US" sz="2000" dirty="0" smtClean="0"/>
              <a:t> field keeps track of the state a process finds itself in during its execution lifecycle. Possible values it can hold are </a:t>
            </a:r>
            <a:r>
              <a:rPr lang="en-US" sz="2000" b="1" dirty="0" smtClean="0"/>
              <a:t>TASK_RUNNING</a:t>
            </a:r>
            <a:r>
              <a:rPr lang="en-US" sz="2000" dirty="0" smtClean="0"/>
              <a:t>, </a:t>
            </a:r>
            <a:r>
              <a:rPr lang="en-US" sz="2000" b="1" dirty="0" smtClean="0"/>
              <a:t>TASK_INTERRUPTIBLE</a:t>
            </a:r>
            <a:r>
              <a:rPr lang="en-US" sz="2000" dirty="0" smtClean="0"/>
              <a:t>, </a:t>
            </a:r>
            <a:r>
              <a:rPr lang="en-US" sz="2000" b="1" dirty="0" smtClean="0"/>
              <a:t>TASK_UNINTERRUPTIBLE, TASK_ZOMBIE, TASK_STOPPED,</a:t>
            </a:r>
            <a:r>
              <a:rPr lang="en-US" sz="2000" dirty="0" smtClean="0"/>
              <a:t> and </a:t>
            </a:r>
            <a:r>
              <a:rPr lang="en-US" sz="2000" b="1" dirty="0" smtClean="0"/>
              <a:t>TASK_DEAD</a:t>
            </a:r>
          </a:p>
          <a:p>
            <a:endParaRPr lang="en-US" sz="2000" b="1" dirty="0" smtClean="0"/>
          </a:p>
          <a:p>
            <a:r>
              <a:rPr lang="en-US" sz="2000" b="1" dirty="0" err="1" smtClean="0"/>
              <a:t>pid</a:t>
            </a:r>
            <a:endParaRPr lang="en-US" sz="2000" b="1" dirty="0" smtClean="0"/>
          </a:p>
          <a:p>
            <a:r>
              <a:rPr lang="en-US" sz="2000" dirty="0" smtClean="0"/>
              <a:t>In Linux, each process has a unique process identifier (</a:t>
            </a:r>
            <a:r>
              <a:rPr lang="en-US" sz="2000" dirty="0" err="1" smtClean="0"/>
              <a:t>pid</a:t>
            </a:r>
            <a:r>
              <a:rPr lang="en-US" sz="2000" dirty="0" smtClean="0"/>
              <a:t>). This </a:t>
            </a:r>
            <a:r>
              <a:rPr lang="en-US" sz="2000" dirty="0" err="1" smtClean="0"/>
              <a:t>pid</a:t>
            </a:r>
            <a:r>
              <a:rPr lang="en-US" sz="2000" dirty="0" smtClean="0"/>
              <a:t> is stored in the </a:t>
            </a:r>
            <a:r>
              <a:rPr lang="en-US" sz="2000" dirty="0" err="1" smtClean="0"/>
              <a:t>task_struct</a:t>
            </a:r>
            <a:r>
              <a:rPr lang="en-US" sz="2000" dirty="0" smtClean="0"/>
              <a:t> as a type </a:t>
            </a:r>
            <a:r>
              <a:rPr lang="en-US" sz="2000" dirty="0" err="1" smtClean="0"/>
              <a:t>pid_t</a:t>
            </a:r>
            <a:r>
              <a:rPr lang="en-US" sz="2000" dirty="0" smtClean="0"/>
              <a:t>. Although this type can be traced back to an integer.</a:t>
            </a:r>
          </a:p>
          <a:p>
            <a:endParaRPr lang="en-US" sz="2000" dirty="0" smtClean="0"/>
          </a:p>
          <a:p>
            <a:r>
              <a:rPr lang="en-US" sz="2000" b="1" dirty="0" err="1" smtClean="0"/>
              <a:t>binfmt</a:t>
            </a:r>
            <a:endParaRPr lang="en-US" sz="2000" b="1" dirty="0" smtClean="0"/>
          </a:p>
          <a:p>
            <a:r>
              <a:rPr lang="en-US" sz="2000" dirty="0" smtClean="0"/>
              <a:t>Linux supports a number of executable formats. An executable format is what defines the structure of how your program code is to be loaded into memory. </a:t>
            </a:r>
            <a:endParaRPr lang="en-US" sz="20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p:cNvPicPr>
            <a:picLocks noChangeAspect="1" noChangeArrowheads="1"/>
          </p:cNvPicPr>
          <p:nvPr/>
        </p:nvPicPr>
        <p:blipFill>
          <a:blip r:embed="rId3" cstate="print"/>
          <a:srcRect/>
          <a:stretch>
            <a:fillRect/>
          </a:stretch>
        </p:blipFill>
        <p:spPr bwMode="auto">
          <a:xfrm>
            <a:off x="1230312" y="1417637"/>
            <a:ext cx="6858000" cy="5770427"/>
          </a:xfrm>
          <a:prstGeom prst="rect">
            <a:avLst/>
          </a:prstGeom>
          <a:noFill/>
          <a:ln w="9525">
            <a:noFill/>
            <a:miter lim="800000"/>
            <a:headEnd/>
            <a:tailEnd/>
          </a:ln>
          <a:effectLst/>
        </p:spPr>
      </p:pic>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Process Management</a:t>
            </a:r>
          </a:p>
        </p:txBody>
      </p:sp>
      <p:sp>
        <p:nvSpPr>
          <p:cNvPr id="7" name="Rectangle 6"/>
          <p:cNvSpPr/>
          <p:nvPr/>
        </p:nvSpPr>
        <p:spPr>
          <a:xfrm>
            <a:off x="4659312" y="3475037"/>
            <a:ext cx="4497321" cy="584775"/>
          </a:xfrm>
          <a:prstGeom prst="rect">
            <a:avLst/>
          </a:prstGeom>
        </p:spPr>
        <p:txBody>
          <a:bodyPr wrap="none">
            <a:spAutoFit/>
          </a:bodyPr>
          <a:lstStyle/>
          <a:p>
            <a:r>
              <a:rPr lang="en-US" sz="3200" dirty="0" smtClean="0"/>
              <a:t>Scheduling Related Fields </a:t>
            </a:r>
            <a:endParaRPr lang="en-US" sz="32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Process Management</a:t>
            </a:r>
          </a:p>
        </p:txBody>
      </p:sp>
      <p:sp>
        <p:nvSpPr>
          <p:cNvPr id="3" name="TextBox 2"/>
          <p:cNvSpPr txBox="1"/>
          <p:nvPr/>
        </p:nvSpPr>
        <p:spPr>
          <a:xfrm>
            <a:off x="914400" y="1645920"/>
            <a:ext cx="5409360" cy="373680"/>
          </a:xfrm>
          <a:prstGeom prst="rect">
            <a:avLst/>
          </a:prstGeom>
          <a:solidFill>
            <a:srgbClr val="83CAFF"/>
          </a:solid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en-US" sz="2000" b="1" i="0" u="none" strike="noStrike" kern="1200">
                <a:ln>
                  <a:noFill/>
                </a:ln>
                <a:latin typeface="Arial" pitchFamily="18"/>
                <a:ea typeface="Droid Sans Fallback" pitchFamily="2"/>
                <a:cs typeface="Lohit Hindi" pitchFamily="2"/>
              </a:rPr>
              <a:t>Process Creation</a:t>
            </a:r>
          </a:p>
        </p:txBody>
      </p:sp>
      <p:pic>
        <p:nvPicPr>
          <p:cNvPr id="4" name="Picture 3"/>
          <p:cNvPicPr>
            <a:picLocks noChangeAspect="1"/>
          </p:cNvPicPr>
          <p:nvPr/>
        </p:nvPicPr>
        <p:blipFill>
          <a:blip r:embed="rId3" cstate="print">
            <a:alphaModFix/>
            <a:lum/>
          </a:blip>
          <a:srcRect/>
          <a:stretch>
            <a:fillRect/>
          </a:stretch>
        </p:blipFill>
        <p:spPr>
          <a:xfrm>
            <a:off x="1101600" y="2468880"/>
            <a:ext cx="6122160" cy="4352400"/>
          </a:xfrm>
          <a:prstGeom prst="rect">
            <a:avLst/>
          </a:prstGeom>
          <a:noFill/>
          <a:ln>
            <a:noFill/>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Virtual File System</a:t>
            </a:r>
          </a:p>
        </p:txBody>
      </p:sp>
      <p:pic>
        <p:nvPicPr>
          <p:cNvPr id="3" name="Picture 2"/>
          <p:cNvPicPr>
            <a:picLocks noChangeAspect="1"/>
          </p:cNvPicPr>
          <p:nvPr/>
        </p:nvPicPr>
        <p:blipFill>
          <a:blip r:embed="rId3" cstate="print">
            <a:alphaModFix/>
            <a:lum/>
          </a:blip>
          <a:srcRect/>
          <a:stretch>
            <a:fillRect/>
          </a:stretch>
        </p:blipFill>
        <p:spPr>
          <a:xfrm>
            <a:off x="1916112" y="1417637"/>
            <a:ext cx="5175360" cy="4229279"/>
          </a:xfrm>
          <a:prstGeom prst="rect">
            <a:avLst/>
          </a:prstGeom>
          <a:noFill/>
          <a:ln>
            <a:noFill/>
          </a:ln>
        </p:spPr>
      </p:pic>
      <p:sp>
        <p:nvSpPr>
          <p:cNvPr id="4" name="TextBox 3"/>
          <p:cNvSpPr txBox="1"/>
          <p:nvPr/>
        </p:nvSpPr>
        <p:spPr>
          <a:xfrm>
            <a:off x="440640" y="5736600"/>
            <a:ext cx="9163127" cy="1565642"/>
          </a:xfrm>
          <a:prstGeom prst="rect">
            <a:avLst/>
          </a:prstGeom>
          <a:no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en-US" sz="2000" b="0" i="0" u="none" strike="noStrike" kern="1200" dirty="0">
                <a:ln>
                  <a:noFill/>
                </a:ln>
                <a:latin typeface="Arial" pitchFamily="18"/>
                <a:ea typeface="Droid Sans Fallback" pitchFamily="2"/>
                <a:cs typeface="Lohit Hindi" pitchFamily="2"/>
              </a:rPr>
              <a:t>At the top of the VFS is a common API abstraction of functions such as open</a:t>
            </a:r>
            <a:r>
              <a:rPr lang="en-US" sz="2000" b="0" i="0" u="none" strike="noStrike" kern="1200" dirty="0" smtClean="0">
                <a:ln>
                  <a:noFill/>
                </a:ln>
                <a:latin typeface="Arial" pitchFamily="18"/>
                <a:ea typeface="Droid Sans Fallback" pitchFamily="2"/>
                <a:cs typeface="Lohit Hindi" pitchFamily="2"/>
              </a:rPr>
              <a:t>,</a:t>
            </a:r>
          </a:p>
          <a:p>
            <a:pPr marL="0" marR="0" lvl="0" indent="0" rtl="0" hangingPunct="0">
              <a:lnSpc>
                <a:spcPct val="100000"/>
              </a:lnSpc>
              <a:spcBef>
                <a:spcPts val="0"/>
              </a:spcBef>
              <a:spcAft>
                <a:spcPts val="0"/>
              </a:spcAft>
              <a:buNone/>
              <a:tabLst/>
            </a:pPr>
            <a:r>
              <a:rPr lang="en-US" sz="2000" b="0" i="0" u="none" strike="noStrike" kern="1200" dirty="0" smtClean="0">
                <a:ln>
                  <a:noFill/>
                </a:ln>
                <a:latin typeface="Arial" pitchFamily="18"/>
                <a:ea typeface="Droid Sans Fallback" pitchFamily="2"/>
                <a:cs typeface="Lohit Hindi" pitchFamily="2"/>
              </a:rPr>
              <a:t>close</a:t>
            </a:r>
            <a:r>
              <a:rPr lang="en-US" sz="2000" b="0" i="0" u="none" strike="noStrike" kern="1200" dirty="0">
                <a:ln>
                  <a:noFill/>
                </a:ln>
                <a:latin typeface="Arial" pitchFamily="18"/>
                <a:ea typeface="Droid Sans Fallback" pitchFamily="2"/>
                <a:cs typeface="Lohit Hindi" pitchFamily="2"/>
              </a:rPr>
              <a:t>, read, and write. At the bottom of the VFS are the file system </a:t>
            </a:r>
            <a:r>
              <a:rPr lang="en-US" sz="2000" b="0" i="0" u="none" strike="noStrike" kern="1200" dirty="0" smtClean="0">
                <a:ln>
                  <a:noFill/>
                </a:ln>
                <a:latin typeface="Arial" pitchFamily="18"/>
                <a:ea typeface="Droid Sans Fallback" pitchFamily="2"/>
                <a:cs typeface="Lohit Hindi" pitchFamily="2"/>
              </a:rPr>
              <a:t>abstractions</a:t>
            </a:r>
          </a:p>
          <a:p>
            <a:pPr marL="0" marR="0" lvl="0" indent="0" rtl="0" hangingPunct="0">
              <a:lnSpc>
                <a:spcPct val="100000"/>
              </a:lnSpc>
              <a:spcBef>
                <a:spcPts val="0"/>
              </a:spcBef>
              <a:spcAft>
                <a:spcPts val="0"/>
              </a:spcAft>
              <a:buNone/>
              <a:tabLst/>
            </a:pPr>
            <a:r>
              <a:rPr lang="en-US" sz="2000" b="0" i="0" u="none" strike="noStrike" kern="1200" dirty="0" smtClean="0">
                <a:ln>
                  <a:noFill/>
                </a:ln>
                <a:latin typeface="Arial" pitchFamily="18"/>
                <a:ea typeface="Droid Sans Fallback" pitchFamily="2"/>
                <a:cs typeface="Lohit Hindi" pitchFamily="2"/>
              </a:rPr>
              <a:t>that </a:t>
            </a:r>
            <a:r>
              <a:rPr lang="en-US" sz="2000" b="0" i="0" u="none" strike="noStrike" kern="1200" dirty="0">
                <a:ln>
                  <a:noFill/>
                </a:ln>
                <a:latin typeface="Arial" pitchFamily="18"/>
                <a:ea typeface="Droid Sans Fallback" pitchFamily="2"/>
                <a:cs typeface="Lohit Hindi" pitchFamily="2"/>
              </a:rPr>
              <a:t>define how the upper-layer functions are implemented. These are </a:t>
            </a:r>
            <a:r>
              <a:rPr lang="en-US" sz="2000" b="0" i="0" u="none" strike="noStrike" kern="1200" dirty="0" smtClean="0">
                <a:ln>
                  <a:noFill/>
                </a:ln>
                <a:latin typeface="Arial" pitchFamily="18"/>
                <a:ea typeface="Droid Sans Fallback" pitchFamily="2"/>
                <a:cs typeface="Lohit Hindi" pitchFamily="2"/>
              </a:rPr>
              <a:t>plug-ins</a:t>
            </a:r>
          </a:p>
          <a:p>
            <a:pPr marL="0" marR="0" lvl="0" indent="0" rtl="0" hangingPunct="0">
              <a:lnSpc>
                <a:spcPct val="100000"/>
              </a:lnSpc>
              <a:spcBef>
                <a:spcPts val="0"/>
              </a:spcBef>
              <a:spcAft>
                <a:spcPts val="0"/>
              </a:spcAft>
              <a:buNone/>
              <a:tabLst/>
            </a:pPr>
            <a:r>
              <a:rPr lang="en-US" sz="2000" b="0" i="0" u="none" strike="noStrike" kern="1200" dirty="0" smtClean="0">
                <a:ln>
                  <a:noFill/>
                </a:ln>
                <a:latin typeface="Arial" pitchFamily="18"/>
                <a:ea typeface="Droid Sans Fallback" pitchFamily="2"/>
                <a:cs typeface="Lohit Hindi" pitchFamily="2"/>
              </a:rPr>
              <a:t>for </a:t>
            </a:r>
            <a:r>
              <a:rPr lang="en-US" sz="2000" b="0" i="0" u="none" strike="noStrike" kern="1200" dirty="0">
                <a:ln>
                  <a:noFill/>
                </a:ln>
                <a:latin typeface="Arial" pitchFamily="18"/>
                <a:ea typeface="Droid Sans Fallback" pitchFamily="2"/>
                <a:cs typeface="Lohit Hindi" pitchFamily="2"/>
              </a:rPr>
              <a:t>the given file system (of which over 50 exist). </a:t>
            </a:r>
            <a:endParaRPr lang="en-US" sz="2000" dirty="0" smtClean="0">
              <a:latin typeface="Arial" pitchFamily="18"/>
              <a:ea typeface="Droid Sans Fallback" pitchFamily="2"/>
              <a:cs typeface="Lohit Hindi" pitchFamily="2"/>
            </a:endParaRPr>
          </a:p>
          <a:p>
            <a:pPr marL="0" marR="0" lvl="0" indent="0" rtl="0" hangingPunct="0">
              <a:lnSpc>
                <a:spcPct val="100000"/>
              </a:lnSpc>
              <a:spcBef>
                <a:spcPts val="0"/>
              </a:spcBef>
              <a:spcAft>
                <a:spcPts val="0"/>
              </a:spcAft>
              <a:buNone/>
              <a:tabLst/>
            </a:pPr>
            <a:r>
              <a:rPr lang="en-US" sz="2000" b="0" i="0" u="none" strike="noStrike" kern="1200" dirty="0" smtClean="0">
                <a:ln>
                  <a:noFill/>
                </a:ln>
                <a:latin typeface="Arial" pitchFamily="18"/>
                <a:ea typeface="Droid Sans Fallback" pitchFamily="2"/>
                <a:cs typeface="Lohit Hindi" pitchFamily="2"/>
              </a:rPr>
              <a:t>You </a:t>
            </a:r>
            <a:r>
              <a:rPr lang="en-US" sz="2000" b="0" i="0" u="none" strike="noStrike" kern="1200" dirty="0">
                <a:ln>
                  <a:noFill/>
                </a:ln>
                <a:latin typeface="Arial" pitchFamily="18"/>
                <a:ea typeface="Droid Sans Fallback" pitchFamily="2"/>
                <a:cs typeface="Lohit Hindi" pitchFamily="2"/>
              </a:rPr>
              <a:t>can find the file system sources in ./</a:t>
            </a:r>
            <a:r>
              <a:rPr lang="en-US" sz="2000" b="0" i="0" u="none" strike="noStrike" kern="1200" dirty="0" err="1">
                <a:ln>
                  <a:noFill/>
                </a:ln>
                <a:latin typeface="Arial" pitchFamily="18"/>
                <a:ea typeface="Droid Sans Fallback" pitchFamily="2"/>
                <a:cs typeface="Lohit Hindi" pitchFamily="2"/>
              </a:rPr>
              <a:t>linux</a:t>
            </a:r>
            <a:r>
              <a:rPr lang="en-US" sz="2000" b="0" i="0" u="none" strike="noStrike" kern="1200" dirty="0">
                <a:ln>
                  <a:noFill/>
                </a:ln>
                <a:latin typeface="Arial" pitchFamily="18"/>
                <a:ea typeface="Droid Sans Fallback" pitchFamily="2"/>
                <a:cs typeface="Lohit Hindi" pitchFamily="2"/>
              </a:rPr>
              <a:t>/</a:t>
            </a:r>
            <a:r>
              <a:rPr lang="en-US" sz="2000" b="0" i="0" u="none" strike="noStrike" kern="1200" dirty="0" err="1">
                <a:ln>
                  <a:noFill/>
                </a:ln>
                <a:latin typeface="Arial" pitchFamily="18"/>
                <a:ea typeface="Droid Sans Fallback" pitchFamily="2"/>
                <a:cs typeface="Lohit Hindi" pitchFamily="2"/>
              </a:rPr>
              <a:t>fs</a:t>
            </a:r>
            <a:r>
              <a:rPr lang="en-US" sz="2000" b="0" i="0" u="none" strike="noStrike" kern="1200" dirty="0">
                <a:ln>
                  <a:noFill/>
                </a:ln>
                <a:latin typeface="Arial" pitchFamily="18"/>
                <a:ea typeface="Droid Sans Fallback" pitchFamily="2"/>
                <a:cs typeface="Lohit Hindi" pitchFamily="2"/>
              </a:rPr>
              <a: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Linux Kernel History</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600" b="0" i="0" u="none" strike="noStrike" kern="1200">
                <a:ln>
                  <a:noFill/>
                </a:ln>
                <a:latin typeface="Liberation Sans" pitchFamily="34"/>
                <a:ea typeface="Droid Sans Fallback" pitchFamily="2"/>
                <a:cs typeface="Lohit Hindi" pitchFamily="2"/>
              </a:defRPr>
            </a:defPPr>
            <a:lvl1pPr marL="432000" lvl="0" indent="-324000">
              <a:spcBef>
                <a:spcPts val="0"/>
              </a:spcBef>
              <a:spcAft>
                <a:spcPts val="1417"/>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1pPr>
            <a:lvl2pPr marL="864000" lvl="1" indent="-324000">
              <a:spcBef>
                <a:spcPts val="0"/>
              </a:spcBef>
              <a:spcAft>
                <a:spcPts val="1134"/>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2pPr>
            <a:lvl3pPr marL="1295999" lvl="2" indent="-288000">
              <a:spcBef>
                <a:spcPts val="0"/>
              </a:spcBef>
              <a:spcAft>
                <a:spcPts val="850"/>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3pPr>
            <a:lvl4pPr marL="1728000" lvl="3" indent="-216000">
              <a:spcBef>
                <a:spcPts val="0"/>
              </a:spcBef>
              <a:spcAft>
                <a:spcPts val="567"/>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4pPr>
            <a:lvl5pPr marL="2160000" lvl="4"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5pPr>
            <a:lvl6pPr marL="2592000" lvl="5"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6pPr>
            <a:lvl7pPr marL="3024000" lvl="6"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9pPr>
          </a:lstStyle>
          <a:p>
            <a:pPr lvl="0">
              <a:buNone/>
            </a:pPr>
            <a:endParaRPr lang="en-US"/>
          </a:p>
          <a:p>
            <a:pPr lvl="0">
              <a:buNone/>
            </a:pPr>
            <a:endParaRPr lang="en-US"/>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5" name="Picture 4"/>
          <p:cNvPicPr>
            <a:picLocks noChangeAspect="1"/>
          </p:cNvPicPr>
          <p:nvPr/>
        </p:nvPicPr>
        <p:blipFill>
          <a:blip r:embed="rId3" cstate="print">
            <a:alphaModFix/>
            <a:lum/>
          </a:blip>
          <a:srcRect/>
          <a:stretch>
            <a:fillRect/>
          </a:stretch>
        </p:blipFill>
        <p:spPr>
          <a:xfrm>
            <a:off x="1890000" y="2106360"/>
            <a:ext cx="6513840" cy="3440880"/>
          </a:xfrm>
          <a:prstGeom prst="rect">
            <a:avLst/>
          </a:prstGeom>
          <a:noFill/>
          <a:ln>
            <a:noFill/>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78849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Linux Kernel related projects in GL</a:t>
            </a:r>
            <a:endParaRPr lang="en-US" dirty="0"/>
          </a:p>
        </p:txBody>
      </p:sp>
      <p:sp>
        <p:nvSpPr>
          <p:cNvPr id="4" name="TextBox 3"/>
          <p:cNvSpPr txBox="1"/>
          <p:nvPr/>
        </p:nvSpPr>
        <p:spPr>
          <a:xfrm>
            <a:off x="440640" y="1951037"/>
            <a:ext cx="9163127" cy="3040084"/>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Font typeface="Arial" charset="0"/>
              <a:buChar char="•"/>
              <a:tabLst/>
            </a:pPr>
            <a:r>
              <a:rPr lang="en-US" sz="4000" dirty="0" smtClean="0">
                <a:latin typeface="Arial" pitchFamily="18"/>
                <a:ea typeface="Droid Sans Fallback" pitchFamily="2"/>
                <a:cs typeface="Lohit Hindi" pitchFamily="2"/>
              </a:rPr>
              <a:t>Texas Instruments OMAP CPU BSP</a:t>
            </a:r>
            <a:endParaRPr lang="en-US" sz="4000" dirty="0">
              <a:latin typeface="Arial" pitchFamily="18"/>
              <a:ea typeface="Droid Sans Fallback" pitchFamily="2"/>
              <a:cs typeface="Lohit Hindi" pitchFamily="2"/>
            </a:endParaRPr>
          </a:p>
          <a:p>
            <a:pPr marL="0" marR="0" lvl="0" indent="0" rtl="0" hangingPunct="0">
              <a:lnSpc>
                <a:spcPct val="100000"/>
              </a:lnSpc>
              <a:spcBef>
                <a:spcPts val="0"/>
              </a:spcBef>
              <a:spcAft>
                <a:spcPts val="0"/>
              </a:spcAft>
              <a:buFont typeface="Arial" charset="0"/>
              <a:buChar char="•"/>
              <a:tabLst/>
            </a:pPr>
            <a:r>
              <a:rPr lang="en-US" sz="4000" dirty="0" err="1" smtClean="0">
                <a:latin typeface="Arial" pitchFamily="18"/>
                <a:ea typeface="Droid Sans Fallback" pitchFamily="2"/>
                <a:cs typeface="Lohit Hindi" pitchFamily="2"/>
              </a:rPr>
              <a:t>GoNet</a:t>
            </a:r>
            <a:endParaRPr lang="en-US" sz="4000" dirty="0" smtClean="0">
              <a:latin typeface="Arial" pitchFamily="18"/>
              <a:ea typeface="Droid Sans Fallback" pitchFamily="2"/>
              <a:cs typeface="Lohit Hindi" pitchFamily="2"/>
            </a:endParaRPr>
          </a:p>
          <a:p>
            <a:pPr marL="0" marR="0" lvl="0" indent="0" rtl="0" hangingPunct="0">
              <a:lnSpc>
                <a:spcPct val="100000"/>
              </a:lnSpc>
              <a:spcBef>
                <a:spcPts val="0"/>
              </a:spcBef>
              <a:spcAft>
                <a:spcPts val="0"/>
              </a:spcAft>
              <a:buFont typeface="Arial" charset="0"/>
              <a:buChar char="•"/>
              <a:tabLst/>
            </a:pPr>
            <a:r>
              <a:rPr lang="en-US" sz="4000" dirty="0" err="1" smtClean="0">
                <a:latin typeface="Arial" pitchFamily="18"/>
                <a:ea typeface="Droid Sans Fallback" pitchFamily="2"/>
                <a:cs typeface="Lohit Hindi" pitchFamily="2"/>
              </a:rPr>
              <a:t>WebTuner</a:t>
            </a:r>
            <a:endParaRPr lang="en-US" sz="4000" dirty="0" smtClean="0">
              <a:latin typeface="Arial" pitchFamily="18"/>
              <a:ea typeface="Droid Sans Fallback" pitchFamily="2"/>
              <a:cs typeface="Lohit Hindi" pitchFamily="2"/>
            </a:endParaRPr>
          </a:p>
          <a:p>
            <a:pPr marL="0" marR="0" lvl="0" indent="0" rtl="0" hangingPunct="0">
              <a:lnSpc>
                <a:spcPct val="100000"/>
              </a:lnSpc>
              <a:spcBef>
                <a:spcPts val="0"/>
              </a:spcBef>
              <a:spcAft>
                <a:spcPts val="0"/>
              </a:spcAft>
              <a:buFont typeface="Arial" charset="0"/>
              <a:buChar char="•"/>
              <a:tabLst/>
            </a:pPr>
            <a:r>
              <a:rPr lang="en-US" sz="4000" dirty="0" smtClean="0">
                <a:latin typeface="Arial" pitchFamily="18"/>
                <a:ea typeface="Droid Sans Fallback" pitchFamily="2"/>
                <a:cs typeface="Lohit Hindi" pitchFamily="2"/>
              </a:rPr>
              <a:t>Hirschmann Car Communications</a:t>
            </a:r>
          </a:p>
          <a:p>
            <a:pPr marL="0" marR="0" lvl="0" indent="0" rtl="0" hangingPunct="0">
              <a:lnSpc>
                <a:spcPct val="100000"/>
              </a:lnSpc>
              <a:spcBef>
                <a:spcPts val="0"/>
              </a:spcBef>
              <a:spcAft>
                <a:spcPts val="0"/>
              </a:spcAft>
              <a:buFont typeface="Arial" charset="0"/>
              <a:buChar char="•"/>
              <a:tabLst/>
            </a:pPr>
            <a:endParaRPr lang="en-US" sz="4000" dirty="0" smtClean="0">
              <a:latin typeface="Arial" pitchFamily="18"/>
              <a:ea typeface="Droid Sans Fallback" pitchFamily="2"/>
              <a:cs typeface="Lohit Hindi" pitchFamily="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Home work</a:t>
            </a:r>
          </a:p>
        </p:txBody>
      </p:sp>
      <p:sp>
        <p:nvSpPr>
          <p:cNvPr id="3" name="TextBox 2"/>
          <p:cNvSpPr txBox="1"/>
          <p:nvPr/>
        </p:nvSpPr>
        <p:spPr>
          <a:xfrm>
            <a:off x="822960" y="1958040"/>
            <a:ext cx="4683888" cy="621793"/>
          </a:xfrm>
          <a:prstGeom prst="rect">
            <a:avLst/>
          </a:prstGeom>
          <a:no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342900" marR="0" lvl="0" indent="-342900" rtl="0" hangingPunct="0">
              <a:lnSpc>
                <a:spcPct val="100000"/>
              </a:lnSpc>
              <a:spcBef>
                <a:spcPts val="0"/>
              </a:spcBef>
              <a:spcAft>
                <a:spcPts val="0"/>
              </a:spcAft>
              <a:buAutoNum type="arabicPeriod"/>
              <a:tabLst/>
              <a:defRPr sz="1800"/>
            </a:pPr>
            <a:r>
              <a:rPr lang="en-US" sz="1800" b="1" i="0" u="none" strike="noStrike" kern="1200" dirty="0" smtClean="0">
                <a:ln>
                  <a:noFill/>
                </a:ln>
                <a:latin typeface="Arial" pitchFamily="18"/>
                <a:ea typeface="Droid Sans Fallback" pitchFamily="2"/>
                <a:cs typeface="Lohit Hindi" pitchFamily="2"/>
              </a:rPr>
              <a:t>Make a copy of Linux virtual machine.</a:t>
            </a:r>
            <a:endParaRPr lang="en-US" sz="1800" b="1" i="0" u="none" strike="noStrike" kern="1200" dirty="0">
              <a:ln>
                <a:noFill/>
              </a:ln>
              <a:latin typeface="Arial" pitchFamily="18"/>
              <a:ea typeface="Droid Sans Fallback" pitchFamily="2"/>
              <a:cs typeface="Lohit Hindi" pitchFamily="2"/>
            </a:endParaRPr>
          </a:p>
          <a:p>
            <a:pPr marL="342900" marR="0" lvl="0" indent="-342900" rtl="0" hangingPunct="0">
              <a:lnSpc>
                <a:spcPct val="100000"/>
              </a:lnSpc>
              <a:spcBef>
                <a:spcPts val="0"/>
              </a:spcBef>
              <a:spcAft>
                <a:spcPts val="0"/>
              </a:spcAft>
              <a:buNone/>
              <a:tabLst/>
              <a:defRPr sz="1800"/>
            </a:pPr>
            <a:endParaRPr lang="en-US" sz="1800" b="0" i="0" u="none" strike="noStrike" kern="1200" dirty="0">
              <a:ln>
                <a:noFill/>
              </a:ln>
              <a:latin typeface="Arial" pitchFamily="18"/>
              <a:ea typeface="Droid Sans Fallback" pitchFamily="2"/>
              <a:cs typeface="Lohit Hindi" pitchFamily="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Box 2"/>
          <p:cNvSpPr txBox="1"/>
          <p:nvPr/>
        </p:nvSpPr>
        <p:spPr>
          <a:xfrm>
            <a:off x="822960" y="1958040"/>
            <a:ext cx="7223760" cy="4717080"/>
          </a:xfrm>
          <a:prstGeom prst="rect">
            <a:avLst/>
          </a:prstGeom>
          <a:no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9600"/>
            </a:pPr>
            <a:r>
              <a:rPr lang="en-US" sz="9600" b="0" i="0" u="none" strike="noStrike" kern="1200">
                <a:ln>
                  <a:noFill/>
                </a:ln>
                <a:latin typeface="Arial" pitchFamily="18"/>
                <a:ea typeface="Droid Sans Fallback" pitchFamily="2"/>
                <a:cs typeface="Lohit Hindi" pitchFamily="2"/>
              </a:rPr>
              <a:t>Thank you!</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habrastorage.org/getpro/geektimes/comment_images/87f/850/171/87f850171562654deba8a77c4ad0e9bf.jpg"/>
          <p:cNvPicPr>
            <a:picLocks noChangeAspect="1" noChangeArrowheads="1"/>
          </p:cNvPicPr>
          <p:nvPr/>
        </p:nvPicPr>
        <p:blipFill>
          <a:blip r:embed="rId3" cstate="print"/>
          <a:srcRect/>
          <a:stretch>
            <a:fillRect/>
          </a:stretch>
        </p:blipFill>
        <p:spPr bwMode="auto">
          <a:xfrm>
            <a:off x="925512" y="1798637"/>
            <a:ext cx="6791325" cy="4876801"/>
          </a:xfrm>
          <a:prstGeom prst="rect">
            <a:avLst/>
          </a:prstGeom>
          <a:noFill/>
        </p:spPr>
      </p:pic>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Linux Kernel History</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600" b="0" i="0" u="none" strike="noStrike" kern="1200">
                <a:ln>
                  <a:noFill/>
                </a:ln>
                <a:latin typeface="Liberation Sans" pitchFamily="34"/>
                <a:ea typeface="Droid Sans Fallback" pitchFamily="2"/>
                <a:cs typeface="Lohit Hindi" pitchFamily="2"/>
              </a:defRPr>
            </a:defPPr>
            <a:lvl1pPr marL="432000" lvl="0" indent="-324000">
              <a:spcBef>
                <a:spcPts val="0"/>
              </a:spcBef>
              <a:spcAft>
                <a:spcPts val="1417"/>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1pPr>
            <a:lvl2pPr marL="864000" lvl="1" indent="-324000">
              <a:spcBef>
                <a:spcPts val="0"/>
              </a:spcBef>
              <a:spcAft>
                <a:spcPts val="1134"/>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2pPr>
            <a:lvl3pPr marL="1295999" lvl="2" indent="-288000">
              <a:spcBef>
                <a:spcPts val="0"/>
              </a:spcBef>
              <a:spcAft>
                <a:spcPts val="850"/>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3pPr>
            <a:lvl4pPr marL="1728000" lvl="3" indent="-216000">
              <a:spcBef>
                <a:spcPts val="0"/>
              </a:spcBef>
              <a:spcAft>
                <a:spcPts val="567"/>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4pPr>
            <a:lvl5pPr marL="2160000" lvl="4"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5pPr>
            <a:lvl6pPr marL="2592000" lvl="5"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6pPr>
            <a:lvl7pPr marL="3024000" lvl="6"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9pPr>
          </a:lstStyle>
          <a:p>
            <a:pPr lvl="0">
              <a:buNone/>
            </a:pPr>
            <a:endParaRPr lang="en-US"/>
          </a:p>
          <a:p>
            <a:pPr lvl="0">
              <a:buNone/>
            </a:pPr>
            <a:endParaRPr lang="en-US"/>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2052" name="Picture 4" descr="Результат пошуку зображень за запитом &quot;android kernel&quot;"/>
          <p:cNvPicPr>
            <a:picLocks noChangeAspect="1" noChangeArrowheads="1"/>
          </p:cNvPicPr>
          <p:nvPr/>
        </p:nvPicPr>
        <p:blipFill>
          <a:blip r:embed="rId4" cstate="print"/>
          <a:srcRect/>
          <a:stretch>
            <a:fillRect/>
          </a:stretch>
        </p:blipFill>
        <p:spPr bwMode="auto">
          <a:xfrm>
            <a:off x="7859712" y="2713037"/>
            <a:ext cx="1724025" cy="2657476"/>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https://static1.squarespace.com/static/50363cf324ac8e905e7df861/t/57966ff6e6f2e1a40d98c041/1469476864520/?format=750w"/>
          <p:cNvPicPr>
            <a:picLocks noChangeAspect="1" noChangeArrowheads="1"/>
          </p:cNvPicPr>
          <p:nvPr/>
        </p:nvPicPr>
        <p:blipFill>
          <a:blip r:embed="rId3" cstate="print"/>
          <a:srcRect/>
          <a:stretch>
            <a:fillRect/>
          </a:stretch>
        </p:blipFill>
        <p:spPr bwMode="auto">
          <a:xfrm>
            <a:off x="468312" y="1417637"/>
            <a:ext cx="7143750" cy="4591051"/>
          </a:xfrm>
          <a:prstGeom prst="rect">
            <a:avLst/>
          </a:prstGeom>
          <a:noFill/>
        </p:spPr>
      </p:pic>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Linux Kernel History</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2052" name="Picture 4" descr="Результат пошуку зображень за запитом &quot;android kernel&quot;"/>
          <p:cNvPicPr>
            <a:picLocks noChangeAspect="1" noChangeArrowheads="1"/>
          </p:cNvPicPr>
          <p:nvPr/>
        </p:nvPicPr>
        <p:blipFill>
          <a:blip r:embed="rId4" cstate="print"/>
          <a:srcRect/>
          <a:stretch>
            <a:fillRect/>
          </a:stretch>
        </p:blipFill>
        <p:spPr bwMode="auto">
          <a:xfrm>
            <a:off x="7859712" y="2713037"/>
            <a:ext cx="1724025" cy="2657476"/>
          </a:xfrm>
          <a:prstGeom prst="rect">
            <a:avLst/>
          </a:prstGeom>
          <a:noFill/>
        </p:spPr>
      </p:pic>
      <p:sp>
        <p:nvSpPr>
          <p:cNvPr id="8" name="Rectangle 7"/>
          <p:cNvSpPr/>
          <p:nvPr/>
        </p:nvSpPr>
        <p:spPr>
          <a:xfrm>
            <a:off x="544512" y="6082347"/>
            <a:ext cx="8305800" cy="1292662"/>
          </a:xfrm>
          <a:prstGeom prst="rect">
            <a:avLst/>
          </a:prstGeom>
        </p:spPr>
        <p:txBody>
          <a:bodyPr wrap="square">
            <a:spAutoFit/>
          </a:bodyPr>
          <a:lstStyle/>
          <a:p>
            <a:pPr>
              <a:buFont typeface="Arial" charset="0"/>
              <a:buChar char="•"/>
            </a:pPr>
            <a:r>
              <a:rPr lang="en-US" b="1" dirty="0" smtClean="0"/>
              <a:t> </a:t>
            </a:r>
            <a:r>
              <a:rPr lang="en-US" sz="2000" b="1" dirty="0" smtClean="0"/>
              <a:t>1.3-1.4bn Google Android phones, and 150-200m Google Android tablets.</a:t>
            </a:r>
          </a:p>
          <a:p>
            <a:pPr>
              <a:buFont typeface="Arial" charset="0"/>
              <a:buChar char="•"/>
            </a:pPr>
            <a:r>
              <a:rPr lang="en-US" sz="2000" b="1" dirty="0" smtClean="0"/>
              <a:t> Maybe 450m additional Android phones and 200m Android tablets in China, not connected to Google services</a:t>
            </a:r>
          </a:p>
          <a:p>
            <a:pPr>
              <a:buFont typeface="Arial" charset="0"/>
              <a:buChar char="•"/>
            </a:pPr>
            <a:endParaRPr lang="en-US" b="1"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What is a kernel?</a:t>
            </a:r>
          </a:p>
        </p:txBody>
      </p:sp>
      <p:pic>
        <p:nvPicPr>
          <p:cNvPr id="3" name="Picture 2"/>
          <p:cNvPicPr>
            <a:picLocks noChangeAspect="1"/>
          </p:cNvPicPr>
          <p:nvPr/>
        </p:nvPicPr>
        <p:blipFill>
          <a:blip r:embed="rId3" cstate="print">
            <a:alphaModFix/>
            <a:lum/>
          </a:blip>
          <a:srcRect/>
          <a:stretch>
            <a:fillRect/>
          </a:stretch>
        </p:blipFill>
        <p:spPr>
          <a:xfrm>
            <a:off x="2538720" y="1731599"/>
            <a:ext cx="4959360" cy="4943520"/>
          </a:xfrm>
          <a:prstGeom prst="rect">
            <a:avLst/>
          </a:prstGeom>
          <a:noFill/>
          <a:ln>
            <a:noFill/>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What is a kernel?</a:t>
            </a:r>
          </a:p>
        </p:txBody>
      </p:sp>
      <p:pic>
        <p:nvPicPr>
          <p:cNvPr id="3" name="Picture 2"/>
          <p:cNvPicPr>
            <a:picLocks noChangeAspect="1"/>
          </p:cNvPicPr>
          <p:nvPr/>
        </p:nvPicPr>
        <p:blipFill>
          <a:blip r:embed="rId3" cstate="print">
            <a:alphaModFix/>
            <a:lum/>
          </a:blip>
          <a:srcRect/>
          <a:stretch>
            <a:fillRect/>
          </a:stretch>
        </p:blipFill>
        <p:spPr>
          <a:xfrm>
            <a:off x="2377439" y="1737359"/>
            <a:ext cx="4937760" cy="3854160"/>
          </a:xfrm>
          <a:prstGeom prst="rect">
            <a:avLst/>
          </a:prstGeom>
          <a:noFill/>
          <a:ln>
            <a:noFill/>
          </a:ln>
        </p:spPr>
      </p:pic>
      <p:sp>
        <p:nvSpPr>
          <p:cNvPr id="4" name="TextBox 3"/>
          <p:cNvSpPr txBox="1"/>
          <p:nvPr/>
        </p:nvSpPr>
        <p:spPr>
          <a:xfrm>
            <a:off x="2468880" y="6035040"/>
            <a:ext cx="5120639" cy="640080"/>
          </a:xfrm>
          <a:prstGeom prst="rect">
            <a:avLst/>
          </a:prstGeom>
          <a:no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en-US" sz="2800" b="0" i="0" u="none" strike="noStrike" kern="1200">
                <a:ln>
                  <a:noFill/>
                </a:ln>
                <a:latin typeface="Arial" pitchFamily="18"/>
                <a:ea typeface="Droid Sans Fallback" pitchFamily="2"/>
                <a:cs typeface="Lohit Hindi" pitchFamily="2"/>
              </a:rPr>
              <a:t>Kernel is a resource manage</a:t>
            </a:r>
            <a:r>
              <a:rPr lang="en-US" sz="2400" b="0" i="0" u="none" strike="noStrike" kern="1200">
                <a:ln>
                  <a:noFill/>
                </a:ln>
                <a:latin typeface="Arial" pitchFamily="18"/>
                <a:ea typeface="Droid Sans Fallback" pitchFamily="2"/>
                <a:cs typeface="Lohit Hindi" pitchFamily="2"/>
              </a:rPr>
              <a:t>r</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System Call Interface (SCI)</a:t>
            </a:r>
          </a:p>
        </p:txBody>
      </p:sp>
      <p:pic>
        <p:nvPicPr>
          <p:cNvPr id="3" name="Picture 2"/>
          <p:cNvPicPr>
            <a:picLocks noChangeAspect="1"/>
          </p:cNvPicPr>
          <p:nvPr/>
        </p:nvPicPr>
        <p:blipFill>
          <a:blip r:embed="rId3" cstate="print">
            <a:alphaModFix/>
            <a:lum/>
          </a:blip>
          <a:srcRect/>
          <a:stretch>
            <a:fillRect/>
          </a:stretch>
        </p:blipFill>
        <p:spPr>
          <a:xfrm>
            <a:off x="822960" y="1828800"/>
            <a:ext cx="8100000" cy="5120639"/>
          </a:xfrm>
          <a:prstGeom prst="rect">
            <a:avLst/>
          </a:prstGeom>
          <a:noFill/>
          <a:ln>
            <a:noFill/>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System Call Interface (SCI)</a:t>
            </a:r>
          </a:p>
        </p:txBody>
      </p:sp>
      <p:pic>
        <p:nvPicPr>
          <p:cNvPr id="3" name="Picture 2"/>
          <p:cNvPicPr>
            <a:picLocks noChangeAspect="1"/>
          </p:cNvPicPr>
          <p:nvPr/>
        </p:nvPicPr>
        <p:blipFill>
          <a:blip r:embed="rId3" cstate="print">
            <a:alphaModFix/>
            <a:lum/>
          </a:blip>
          <a:srcRect/>
          <a:stretch>
            <a:fillRect/>
          </a:stretch>
        </p:blipFill>
        <p:spPr>
          <a:xfrm>
            <a:off x="1280159" y="1463039"/>
            <a:ext cx="6467759" cy="5524200"/>
          </a:xfrm>
          <a:prstGeom prst="rect">
            <a:avLst/>
          </a:prstGeom>
          <a:noFill/>
          <a:ln>
            <a:noFill/>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spir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../../../../../usr/lib/libreoffice/share/template/common/layout/Inspiration.otp</Template>
  <TotalTime>3452</TotalTime>
  <Words>584</Words>
  <Application>Microsoft Office PowerPoint</Application>
  <PresentationFormat>Custom</PresentationFormat>
  <Paragraphs>116</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Inspiration</vt:lpstr>
      <vt:lpstr>Overview</vt:lpstr>
      <vt:lpstr>Linux Kernel History</vt:lpstr>
      <vt:lpstr>Linux Kernel History</vt:lpstr>
      <vt:lpstr>Linux Kernel History</vt:lpstr>
      <vt:lpstr>Linux Kernel History</vt:lpstr>
      <vt:lpstr>What is a kernel?</vt:lpstr>
      <vt:lpstr>What is a kernel?</vt:lpstr>
      <vt:lpstr>System Call Interface (SCI)</vt:lpstr>
      <vt:lpstr>System Call Interface (SCI)</vt:lpstr>
      <vt:lpstr>System Call Interface (SCI)</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Virtual File System</vt:lpstr>
      <vt:lpstr>Linux Kernel related projects in GL</vt:lpstr>
      <vt:lpstr>Home work</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creator>Oleksandr Shevchenko</dc:creator>
  <cp:lastModifiedBy>Oleksandr Shevchenko</cp:lastModifiedBy>
  <cp:revision>333</cp:revision>
  <dcterms:created xsi:type="dcterms:W3CDTF">2015-11-08T19:23:48Z</dcterms:created>
  <dcterms:modified xsi:type="dcterms:W3CDTF">2017-02-07T11:03:54Z</dcterms:modified>
</cp:coreProperties>
</file>