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256" r:id="rId3"/>
    <p:sldId id="368" r:id="rId4"/>
    <p:sldId id="369" r:id="rId5"/>
    <p:sldId id="371" r:id="rId6"/>
    <p:sldId id="350" r:id="rId7"/>
    <p:sldId id="375" r:id="rId8"/>
    <p:sldId id="373" r:id="rId9"/>
    <p:sldId id="372" r:id="rId10"/>
    <p:sldId id="374" r:id="rId11"/>
    <p:sldId id="282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>
        <p:scale>
          <a:sx n="80" d="100"/>
          <a:sy n="80" d="100"/>
        </p:scale>
        <p:origin x="-618" y="21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Interrupts handling p.1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512" y="1646237"/>
            <a:ext cx="8763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b="1" dirty="0" smtClean="0"/>
              <a:t>Abstraction layers</a:t>
            </a: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r>
              <a:rPr lang="en-US" sz="2800" b="1" dirty="0" err="1" smtClean="0"/>
              <a:t>Highlevel</a:t>
            </a:r>
            <a:r>
              <a:rPr lang="en-US" sz="2800" b="1" dirty="0" smtClean="0"/>
              <a:t> IRQ API</a:t>
            </a: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r>
              <a:rPr lang="en-US" sz="2800" b="1" dirty="0" err="1" smtClean="0"/>
              <a:t>Chiplevel</a:t>
            </a:r>
            <a:r>
              <a:rPr lang="en-US" sz="2800" b="1" dirty="0" smtClean="0"/>
              <a:t> hardware </a:t>
            </a:r>
            <a:r>
              <a:rPr lang="en-US" sz="2800" b="1" dirty="0" smtClean="0"/>
              <a:t>encapsulation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IRQ flow handlers</a:t>
            </a: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smtClean="0"/>
              <a:t>IRQ flow handlers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712" y="2103437"/>
            <a:ext cx="8153400" cy="23083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da-DK" dirty="0" smtClean="0"/>
              <a:t>Register HW interrupt </a:t>
            </a:r>
            <a:r>
              <a:rPr lang="da-DK" b="1" dirty="0" smtClean="0"/>
              <a:t>handler</a:t>
            </a:r>
            <a:r>
              <a:rPr lang="da-DK" dirty="0" smtClean="0"/>
              <a:t>: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da-DK" b="1" dirty="0" smtClean="0"/>
              <a:t>irq_set_chained_handler </a:t>
            </a:r>
            <a:r>
              <a:rPr lang="da-DK" dirty="0" smtClean="0"/>
              <a:t>(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unsigned int </a:t>
            </a:r>
            <a:r>
              <a:rPr lang="da-DK" b="1" dirty="0" smtClean="0"/>
              <a:t>irq</a:t>
            </a:r>
            <a:r>
              <a:rPr lang="da-DK" dirty="0" smtClean="0"/>
              <a:t>, 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irq_flow_handler_t</a:t>
            </a:r>
            <a:r>
              <a:rPr lang="da-DK" dirty="0" smtClean="0"/>
              <a:t> </a:t>
            </a:r>
            <a:r>
              <a:rPr lang="da-DK" b="1" dirty="0" smtClean="0"/>
              <a:t>handle</a:t>
            </a:r>
            <a:r>
              <a:rPr lang="da-DK" dirty="0" smtClean="0"/>
              <a:t>)</a:t>
            </a:r>
          </a:p>
          <a:p>
            <a:endParaRPr lang="da-DK" dirty="0" smtClean="0"/>
          </a:p>
          <a:p>
            <a:r>
              <a:rPr lang="da-DK" dirty="0" smtClean="0"/>
              <a:t>Don’t forget about custom data that might needed in handler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irq_set_handler_data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/>
              <a:t>irq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smtClean="0"/>
              <a:t>*data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Invoke non-hardware </a:t>
            </a:r>
            <a:r>
              <a:rPr lang="en-US" dirty="0" smtClean="0"/>
              <a:t>interrupt </a:t>
            </a:r>
            <a:r>
              <a:rPr lang="en-US" dirty="0" smtClean="0"/>
              <a:t>handlers for chained devices using</a:t>
            </a:r>
            <a:endParaRPr lang="en-US" dirty="0" smtClean="0"/>
          </a:p>
          <a:p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generic_handle_irq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/>
              <a:t>irq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Abstraction layers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12" y="1646237"/>
            <a:ext cx="8458200" cy="22825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dirty="0" smtClean="0"/>
              <a:t>There are three main levels of abstraction in </a:t>
            </a:r>
            <a:r>
              <a:rPr lang="en-US" sz="2800" dirty="0" smtClean="0"/>
              <a:t>the interrupt </a:t>
            </a:r>
            <a:r>
              <a:rPr lang="en-US" sz="2800" dirty="0" smtClean="0"/>
              <a:t>code:</a:t>
            </a:r>
          </a:p>
          <a:p>
            <a:pPr fontAlgn="base">
              <a:buNone/>
            </a:pPr>
            <a:r>
              <a:rPr lang="en-US" sz="2800" dirty="0" smtClean="0"/>
              <a:t>1. </a:t>
            </a:r>
            <a:r>
              <a:rPr lang="en-US" sz="2800" dirty="0" err="1" smtClean="0"/>
              <a:t>Highlevel</a:t>
            </a:r>
            <a:r>
              <a:rPr lang="en-US" sz="2800" dirty="0" smtClean="0"/>
              <a:t> driver API</a:t>
            </a:r>
          </a:p>
          <a:p>
            <a:pPr fontAlgn="base">
              <a:buNone/>
            </a:pPr>
            <a:r>
              <a:rPr lang="en-US" sz="2800" dirty="0" smtClean="0"/>
              <a:t>2. </a:t>
            </a:r>
            <a:r>
              <a:rPr lang="en-US" sz="2800" dirty="0" err="1" smtClean="0"/>
              <a:t>Highlevel</a:t>
            </a:r>
            <a:r>
              <a:rPr lang="en-US" sz="2800" dirty="0" smtClean="0"/>
              <a:t> IRQ flow handlers</a:t>
            </a:r>
          </a:p>
          <a:p>
            <a:pPr fontAlgn="base"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Chiplevel</a:t>
            </a:r>
            <a:r>
              <a:rPr lang="en-US" sz="2800" dirty="0" smtClean="0"/>
              <a:t> hardware encapsulation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/>
              <a:t>Highlevel</a:t>
            </a:r>
            <a:r>
              <a:rPr lang="en-US" b="1" dirty="0" smtClean="0"/>
              <a:t> IRQ API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12" y="1646237"/>
            <a:ext cx="8458200" cy="5350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request_irq</a:t>
            </a:r>
            <a:r>
              <a:rPr lang="en-US" sz="2800" dirty="0" smtClean="0"/>
              <a:t> (</a:t>
            </a:r>
            <a:r>
              <a:rPr lang="en-US" sz="2800" dirty="0" smtClean="0"/>
              <a:t>unsigned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irq</a:t>
            </a:r>
            <a:r>
              <a:rPr lang="en-US" sz="2800" dirty="0" smtClean="0"/>
              <a:t>,</a:t>
            </a:r>
          </a:p>
          <a:p>
            <a:pPr fontAlgn="base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irqreturn_t</a:t>
            </a:r>
            <a:r>
              <a:rPr lang="en-US" sz="2800" dirty="0" smtClean="0"/>
              <a:t> </a:t>
            </a:r>
            <a:r>
              <a:rPr lang="en-US" sz="2800" dirty="0" smtClean="0"/>
              <a:t>(*</a:t>
            </a:r>
            <a:r>
              <a:rPr lang="en-US" sz="2800" b="1" dirty="0" smtClean="0"/>
              <a:t>handler</a:t>
            </a:r>
            <a:r>
              <a:rPr lang="en-US" sz="2800" dirty="0" smtClean="0"/>
              <a:t>)(</a:t>
            </a:r>
            <a:r>
              <a:rPr lang="en-US" sz="2800" dirty="0" err="1" smtClean="0"/>
              <a:t>int</a:t>
            </a:r>
            <a:r>
              <a:rPr lang="en-US" sz="2800" dirty="0" smtClean="0"/>
              <a:t>, void </a:t>
            </a:r>
            <a:r>
              <a:rPr lang="en-US" sz="2800" dirty="0" smtClean="0"/>
              <a:t>*),</a:t>
            </a:r>
          </a:p>
          <a:p>
            <a:pPr fontAlgn="base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unsigned </a:t>
            </a:r>
            <a:r>
              <a:rPr lang="en-US" sz="2800" dirty="0" smtClean="0"/>
              <a:t>long </a:t>
            </a:r>
            <a:r>
              <a:rPr lang="en-US" sz="2800" b="1" dirty="0" smtClean="0"/>
              <a:t>flags</a:t>
            </a:r>
            <a:r>
              <a:rPr lang="en-US" sz="2800" dirty="0" smtClean="0"/>
              <a:t>,</a:t>
            </a:r>
          </a:p>
          <a:p>
            <a:pPr fontAlgn="base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const </a:t>
            </a:r>
            <a:r>
              <a:rPr lang="en-US" sz="2800" dirty="0" smtClean="0"/>
              <a:t>char *</a:t>
            </a:r>
            <a:r>
              <a:rPr lang="en-US" sz="2800" b="1" dirty="0" err="1" smtClean="0"/>
              <a:t>dev_name</a:t>
            </a:r>
            <a:r>
              <a:rPr lang="en-US" sz="2800" dirty="0" smtClean="0"/>
              <a:t>,</a:t>
            </a:r>
          </a:p>
          <a:p>
            <a:pPr fontAlgn="base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void </a:t>
            </a:r>
            <a:r>
              <a:rPr lang="en-US" sz="2800" dirty="0" smtClean="0"/>
              <a:t>*</a:t>
            </a:r>
            <a:r>
              <a:rPr lang="en-US" sz="2800" b="1" dirty="0" err="1" smtClean="0"/>
              <a:t>dev_id</a:t>
            </a:r>
            <a:r>
              <a:rPr lang="en-US" sz="2800" dirty="0" smtClean="0"/>
              <a:t>);</a:t>
            </a:r>
          </a:p>
          <a:p>
            <a:pPr fontAlgn="base">
              <a:buNone/>
            </a:pPr>
            <a:endParaRPr lang="en-US" sz="2800" dirty="0" smtClean="0"/>
          </a:p>
          <a:p>
            <a:pPr fontAlgn="base">
              <a:buNone/>
            </a:pPr>
            <a:r>
              <a:rPr lang="en-US" sz="2800" dirty="0" smtClean="0"/>
              <a:t>void </a:t>
            </a:r>
            <a:r>
              <a:rPr lang="en-US" sz="2800" b="1" dirty="0" err="1" smtClean="0"/>
              <a:t>free_irq</a:t>
            </a:r>
            <a:r>
              <a:rPr lang="en-US" sz="2800" dirty="0" smtClean="0"/>
              <a:t> (</a:t>
            </a:r>
            <a:r>
              <a:rPr lang="en-US" sz="2800" dirty="0" smtClean="0"/>
              <a:t>unsigned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irq</a:t>
            </a:r>
            <a:r>
              <a:rPr lang="en-US" sz="2800" dirty="0" smtClean="0"/>
              <a:t>, void *</a:t>
            </a:r>
            <a:r>
              <a:rPr lang="en-US" sz="2800" b="1" dirty="0" err="1" smtClean="0"/>
              <a:t>dev_id</a:t>
            </a:r>
            <a:r>
              <a:rPr lang="en-US" sz="2800" dirty="0" smtClean="0"/>
              <a:t>);</a:t>
            </a:r>
          </a:p>
          <a:p>
            <a:pPr fontAlgn="base">
              <a:buNone/>
            </a:pPr>
            <a:endParaRPr lang="en-US" sz="2800" dirty="0" smtClean="0"/>
          </a:p>
          <a:p>
            <a:pPr fontAlgn="base">
              <a:buNone/>
            </a:pPr>
            <a:endParaRPr lang="en-US" sz="2800" dirty="0" smtClean="0"/>
          </a:p>
          <a:p>
            <a:pPr fontAlgn="base">
              <a:buNone/>
            </a:pPr>
            <a:r>
              <a:rPr lang="en-US" sz="2800" dirty="0" smtClean="0"/>
              <a:t>void </a:t>
            </a:r>
            <a:r>
              <a:rPr lang="en-US" sz="2800" b="1" dirty="0" err="1" smtClean="0"/>
              <a:t>disable_irq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irq</a:t>
            </a:r>
            <a:r>
              <a:rPr lang="en-US" sz="2800" dirty="0" smtClean="0"/>
              <a:t>);</a:t>
            </a:r>
          </a:p>
          <a:p>
            <a:pPr fontAlgn="base">
              <a:buNone/>
            </a:pPr>
            <a:r>
              <a:rPr lang="en-US" sz="2800" dirty="0" smtClean="0"/>
              <a:t>void </a:t>
            </a:r>
            <a:r>
              <a:rPr lang="en-US" sz="2800" b="1" dirty="0" err="1" smtClean="0"/>
              <a:t>disable_irq_nosync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irq</a:t>
            </a:r>
            <a:r>
              <a:rPr lang="en-US" sz="2800" dirty="0" smtClean="0"/>
              <a:t>);</a:t>
            </a:r>
          </a:p>
          <a:p>
            <a:pPr fontAlgn="base">
              <a:buNone/>
            </a:pPr>
            <a:r>
              <a:rPr lang="en-US" sz="2800" dirty="0" smtClean="0"/>
              <a:t>void </a:t>
            </a:r>
            <a:r>
              <a:rPr lang="en-US" sz="2800" b="1" dirty="0" err="1" smtClean="0"/>
              <a:t>enable_irq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irq</a:t>
            </a:r>
            <a:r>
              <a:rPr lang="en-US" sz="2800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V="1">
            <a:off x="6335712" y="3017837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49712" y="3017837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0"/>
          </p:cNvCxnSpPr>
          <p:nvPr/>
        </p:nvCxnSpPr>
        <p:spPr>
          <a:xfrm flipV="1">
            <a:off x="1992312" y="2941637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Chiplevel</a:t>
            </a:r>
            <a:r>
              <a:rPr lang="en-US" b="1" dirty="0" smtClean="0"/>
              <a:t> hardware encapsulation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3760" y="2948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052" name="Picture 4" descr="Результат пошуку зображень за запитом &quot;hardware icon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6512" y="1798637"/>
            <a:ext cx="1459684" cy="1371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82712" y="1341437"/>
            <a:ext cx="1480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hardware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059112" y="1798637"/>
            <a:ext cx="1905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arch-</a:t>
            </a:r>
            <a:r>
              <a:rPr lang="en-US" sz="2000" dirty="0" err="1" smtClean="0"/>
              <a:t>asm</a:t>
            </a:r>
            <a:r>
              <a:rPr lang="en-US" sz="2000" dirty="0" smtClean="0"/>
              <a:t>-level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839912" y="3398837"/>
            <a:ext cx="304800" cy="3124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7312" y="3398837"/>
            <a:ext cx="304800" cy="3124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8912" y="1798637"/>
            <a:ext cx="1905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arch-c-level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190704" y="3398837"/>
            <a:ext cx="304800" cy="3124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44712" y="3703637"/>
            <a:ext cx="1752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44712" y="3322637"/>
            <a:ext cx="1595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HW interrupt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02112" y="4084637"/>
            <a:ext cx="1981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02112" y="3627437"/>
            <a:ext cx="200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asm_do_IRQ</a:t>
            </a:r>
            <a:r>
              <a:rPr lang="en-US" sz="2400" b="1" dirty="0" smtClean="0"/>
              <a:t>()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6343104" y="4465637"/>
            <a:ext cx="304800" cy="1752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647904" y="4465637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95504" y="4237037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105104" y="4237037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257504" y="4160837"/>
            <a:ext cx="1592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handle_IRQ</a:t>
            </a:r>
            <a:r>
              <a:rPr lang="en-US" sz="2000" b="1" dirty="0" smtClean="0"/>
              <a:t>()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392112" y="6751637"/>
            <a:ext cx="9485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Assembler code has to be designed so that every HW interrupt invokes </a:t>
            </a:r>
            <a:r>
              <a:rPr lang="en-US" b="1" dirty="0" err="1" smtClean="0"/>
              <a:t>asm_do_IRQ</a:t>
            </a:r>
            <a:r>
              <a:rPr lang="en-US" b="1" dirty="0" smtClean="0"/>
              <a:t>()</a:t>
            </a:r>
            <a:r>
              <a:rPr lang="en-US" dirty="0" smtClean="0"/>
              <a:t> function call.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V="1">
            <a:off x="8240712" y="2103437"/>
            <a:ext cx="0" cy="4495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87912" y="2027237"/>
            <a:ext cx="0" cy="1981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297112" y="1951037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IRQ flow handlers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160" y="18748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6512" y="157003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arch-c-level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52104" y="2325153"/>
            <a:ext cx="304800" cy="42740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3512" y="3010954"/>
            <a:ext cx="1981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3512" y="2553754"/>
            <a:ext cx="200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asm_do_IRQ</a:t>
            </a:r>
            <a:r>
              <a:rPr lang="en-US" sz="2400" b="1" dirty="0" smtClean="0"/>
              <a:t>()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304504" y="3391953"/>
            <a:ext cx="304800" cy="3207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609304" y="3391954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56904" y="3163354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066504" y="3163354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01912" y="2789237"/>
            <a:ext cx="1592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handle_IRQ</a:t>
            </a:r>
            <a:r>
              <a:rPr lang="en-US" sz="2000" b="1" dirty="0" smtClean="0"/>
              <a:t>()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239712" y="6675437"/>
            <a:ext cx="873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</a:t>
            </a:r>
            <a:r>
              <a:rPr lang="en-US" b="1" dirty="0" err="1" smtClean="0"/>
              <a:t>irq_set_chip_and_handler</a:t>
            </a:r>
            <a:r>
              <a:rPr lang="en-US" dirty="0" smtClean="0"/>
              <a:t>  function to set the </a:t>
            </a:r>
            <a:r>
              <a:rPr lang="en-US" b="1" dirty="0" err="1" smtClean="0"/>
              <a:t>handle_irq</a:t>
            </a:r>
            <a:r>
              <a:rPr lang="en-US" dirty="0" smtClean="0"/>
              <a:t> field of </a:t>
            </a:r>
            <a:r>
              <a:rPr lang="en-US" b="1" dirty="0" err="1" smtClean="0">
                <a:solidFill>
                  <a:schemeClr val="tx2"/>
                </a:solidFill>
              </a:rPr>
              <a:t>struct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irq_desc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Use </a:t>
            </a:r>
            <a:r>
              <a:rPr lang="en-US" b="1" dirty="0" err="1" smtClean="0"/>
              <a:t>request_irq</a:t>
            </a:r>
            <a:r>
              <a:rPr lang="en-US" dirty="0" smtClean="0"/>
              <a:t> function from high level IRQ API to set the handler field of </a:t>
            </a:r>
            <a:r>
              <a:rPr lang="en-US" b="1" dirty="0" err="1" smtClean="0">
                <a:solidFill>
                  <a:schemeClr val="tx2"/>
                </a:solidFill>
              </a:rPr>
              <a:t>struct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irqaction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973512" y="157003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flow-handle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01912" y="3779837"/>
            <a:ext cx="2133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01912" y="3398837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generic_handle_irq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35512" y="3779837"/>
            <a:ext cx="304800" cy="2819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192712" y="5075237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040312" y="4846637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49912" y="4846637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26112" y="4770437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desc</a:t>
            </a:r>
            <a:r>
              <a:rPr lang="en-US" b="1" dirty="0" smtClean="0"/>
              <a:t>-&gt;</a:t>
            </a:r>
            <a:r>
              <a:rPr lang="en-US" b="1" dirty="0" err="1" smtClean="0"/>
              <a:t>handle_irq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7912" y="5075237"/>
            <a:ext cx="304800" cy="1524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345112" y="5608637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192712" y="5380037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802312" y="5380037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040312" y="5608637"/>
            <a:ext cx="304800" cy="99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02312" y="5303837"/>
            <a:ext cx="2224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handle_irq_event</a:t>
            </a:r>
            <a:r>
              <a:rPr lang="en-US" sz="2000" b="1" dirty="0" smtClean="0"/>
              <a:t>()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5497512" y="5989637"/>
            <a:ext cx="203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action-&gt;handler()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7478712" y="157003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Driver handler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345112" y="6370637"/>
            <a:ext cx="2743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88312" y="6370637"/>
            <a:ext cx="304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78112" y="4999037"/>
            <a:ext cx="21038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handle_simple_irq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</a:p>
          <a:p>
            <a:pPr algn="ctr"/>
            <a:r>
              <a:rPr lang="en-US" dirty="0" smtClean="0"/>
              <a:t>or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handle_level_irq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</a:p>
          <a:p>
            <a:pPr algn="ctr"/>
            <a:r>
              <a:rPr lang="en-US" dirty="0" smtClean="0"/>
              <a:t>or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handle_edge_irq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16912" y="6294437"/>
            <a:ext cx="1522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my_gpio_irq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smtClean="0"/>
              <a:t>IRQ flow handlers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12" y="1424126"/>
            <a:ext cx="8991600" cy="563231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/>
              <a:t>irq_chip</a:t>
            </a:r>
            <a:r>
              <a:rPr lang="en-US" dirty="0" smtClean="0"/>
              <a:t> {</a:t>
            </a:r>
          </a:p>
          <a:p>
            <a:r>
              <a:rPr lang="en-US" dirty="0" smtClean="0"/>
              <a:t>const char *</a:t>
            </a:r>
            <a:r>
              <a:rPr lang="en-US" b="1" dirty="0" smtClean="0"/>
              <a:t>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void (*</a:t>
            </a:r>
            <a:r>
              <a:rPr lang="en-US" b="1" dirty="0" err="1" smtClean="0"/>
              <a:t>irq_enable</a:t>
            </a:r>
            <a:r>
              <a:rPr lang="en-US" dirty="0" smtClean="0"/>
              <a:t>)(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irq_data</a:t>
            </a:r>
            <a:r>
              <a:rPr lang="en-US" dirty="0" smtClean="0"/>
              <a:t> *</a:t>
            </a:r>
            <a:r>
              <a:rPr lang="en-US" b="1" dirty="0" smtClean="0"/>
              <a:t>data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(*</a:t>
            </a:r>
            <a:r>
              <a:rPr lang="en-US" b="1" dirty="0" err="1" smtClean="0"/>
              <a:t>irq_disable</a:t>
            </a:r>
            <a:r>
              <a:rPr lang="en-US" dirty="0" smtClean="0"/>
              <a:t>)(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irq_data</a:t>
            </a:r>
            <a:r>
              <a:rPr lang="en-US" dirty="0" smtClean="0"/>
              <a:t> *</a:t>
            </a:r>
            <a:r>
              <a:rPr lang="en-US" b="1" dirty="0" smtClean="0"/>
              <a:t>data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(*</a:t>
            </a:r>
            <a:r>
              <a:rPr lang="en-US" b="1" dirty="0" err="1" smtClean="0"/>
              <a:t>irq_set_type</a:t>
            </a:r>
            <a:r>
              <a:rPr lang="en-US" dirty="0" smtClean="0"/>
              <a:t>)(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irq_data</a:t>
            </a:r>
            <a:r>
              <a:rPr lang="en-US" dirty="0" smtClean="0"/>
              <a:t> *</a:t>
            </a:r>
            <a:r>
              <a:rPr lang="en-US" b="1" dirty="0" smtClean="0"/>
              <a:t>data</a:t>
            </a:r>
            <a:r>
              <a:rPr lang="en-US" dirty="0" smtClean="0"/>
              <a:t>, 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flow_type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unsigned long </a:t>
            </a:r>
            <a:r>
              <a:rPr lang="en-US" b="1" dirty="0" smtClean="0"/>
              <a:t>flags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function sets </a:t>
            </a:r>
            <a:r>
              <a:rPr lang="en-US" dirty="0" smtClean="0">
                <a:solidFill>
                  <a:schemeClr val="tx2"/>
                </a:solidFill>
              </a:rPr>
              <a:t>the custom </a:t>
            </a:r>
            <a:r>
              <a:rPr lang="en-US" b="1" dirty="0" smtClean="0">
                <a:solidFill>
                  <a:schemeClr val="tx2"/>
                </a:solidFill>
              </a:rPr>
              <a:t>data</a:t>
            </a:r>
            <a:r>
              <a:rPr lang="en-US" dirty="0" smtClean="0">
                <a:solidFill>
                  <a:schemeClr val="tx2"/>
                </a:solidFill>
              </a:rPr>
              <a:t> to be passed to functions registered with </a:t>
            </a:r>
            <a:r>
              <a:rPr lang="en-US" b="1" dirty="0" err="1" smtClean="0">
                <a:solidFill>
                  <a:schemeClr val="tx2"/>
                </a:solidFill>
              </a:rPr>
              <a:t>struct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itq_chip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irq_set_chip_data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/>
              <a:t>irq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en-US" dirty="0" smtClean="0"/>
              <a:t> *</a:t>
            </a:r>
            <a:r>
              <a:rPr lang="en-US" b="1" dirty="0" smtClean="0"/>
              <a:t>data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b="1" dirty="0" smtClean="0">
                <a:solidFill>
                  <a:schemeClr val="tx2"/>
                </a:solidFill>
              </a:rPr>
              <a:t>data</a:t>
            </a:r>
            <a:r>
              <a:rPr lang="en-US" dirty="0" smtClean="0">
                <a:solidFill>
                  <a:schemeClr val="tx2"/>
                </a:solidFill>
              </a:rPr>
              <a:t> could later be extracted </a:t>
            </a:r>
            <a:r>
              <a:rPr lang="en-US" dirty="0" smtClean="0">
                <a:solidFill>
                  <a:schemeClr val="tx2"/>
                </a:solidFill>
              </a:rPr>
              <a:t>using: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void *</a:t>
            </a:r>
            <a:r>
              <a:rPr lang="en-US" b="1" dirty="0" err="1" smtClean="0"/>
              <a:t>irq_data_get_irq_chip_data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irq_data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*d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function sets the </a:t>
            </a:r>
            <a:r>
              <a:rPr lang="en-US" b="1" dirty="0" err="1" smtClean="0">
                <a:solidFill>
                  <a:schemeClr val="tx2"/>
                </a:solidFill>
              </a:rPr>
              <a:t>handle_irq</a:t>
            </a:r>
            <a:r>
              <a:rPr lang="en-US" dirty="0" smtClean="0">
                <a:solidFill>
                  <a:schemeClr val="tx2"/>
                </a:solidFill>
              </a:rPr>
              <a:t> field of </a:t>
            </a:r>
            <a:r>
              <a:rPr lang="en-US" b="1" dirty="0" err="1" smtClean="0">
                <a:solidFill>
                  <a:schemeClr val="tx2"/>
                </a:solidFill>
              </a:rPr>
              <a:t>struct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irq_desc</a:t>
            </a:r>
            <a:r>
              <a:rPr lang="en-US" dirty="0" smtClean="0">
                <a:solidFill>
                  <a:schemeClr val="tx2"/>
                </a:solidFill>
              </a:rPr>
              <a:t> to </a:t>
            </a:r>
            <a:r>
              <a:rPr lang="en-US" b="1" dirty="0" smtClean="0">
                <a:solidFill>
                  <a:schemeClr val="tx2"/>
                </a:solidFill>
              </a:rPr>
              <a:t>handle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err="1" smtClean="0"/>
              <a:t>irq_set_chip_and_handler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/>
              <a:t>irq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irq_chip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*</a:t>
            </a:r>
            <a:r>
              <a:rPr lang="en-US" b="1" dirty="0" smtClean="0"/>
              <a:t>chip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irq_flow_handler_t</a:t>
            </a:r>
            <a:r>
              <a:rPr lang="en-US" dirty="0" smtClean="0"/>
              <a:t> </a:t>
            </a:r>
            <a:r>
              <a:rPr lang="en-US" b="1" dirty="0" smtClean="0"/>
              <a:t>handle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handle </a:t>
            </a:r>
            <a:r>
              <a:rPr lang="en-US" dirty="0" smtClean="0">
                <a:solidFill>
                  <a:schemeClr val="tx2"/>
                </a:solidFill>
              </a:rPr>
              <a:t>could be set to:</a:t>
            </a:r>
          </a:p>
          <a:p>
            <a:r>
              <a:rPr lang="en-US" b="1" dirty="0" smtClean="0"/>
              <a:t>• </a:t>
            </a:r>
            <a:r>
              <a:rPr lang="en-US" b="1" dirty="0" err="1" smtClean="0"/>
              <a:t>handle_level_irq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• </a:t>
            </a:r>
            <a:r>
              <a:rPr lang="en-US" b="1" dirty="0" err="1" smtClean="0"/>
              <a:t>handle_edge_irq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• </a:t>
            </a:r>
            <a:r>
              <a:rPr lang="en-US" b="1" dirty="0" err="1" smtClean="0"/>
              <a:t>handle_simple_irq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• </a:t>
            </a:r>
            <a:r>
              <a:rPr lang="en-US" b="1" dirty="0" err="1" smtClean="0"/>
              <a:t>handle_percpu_irq</a:t>
            </a:r>
            <a:endParaRPr lang="en-US" b="1" dirty="0" smtClean="0"/>
          </a:p>
        </p:txBody>
      </p:sp>
      <p:sp>
        <p:nvSpPr>
          <p:cNvPr id="10" name="Bent-Up Arrow 9"/>
          <p:cNvSpPr/>
          <p:nvPr/>
        </p:nvSpPr>
        <p:spPr>
          <a:xfrm>
            <a:off x="2830512" y="5608637"/>
            <a:ext cx="4419600" cy="1295400"/>
          </a:xfrm>
          <a:prstGeom prst="bentUpArrow">
            <a:avLst>
              <a:gd name="adj1" fmla="val 14610"/>
              <a:gd name="adj2" fmla="val 17208"/>
              <a:gd name="adj3" fmla="val 26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IRQ flow handlers</a:t>
            </a:r>
            <a:endParaRPr lang="en-US" b="1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982912" y="6751637"/>
            <a:ext cx="333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Interrupts daisy chaining.</a:t>
            </a:r>
            <a:endParaRPr lang="en-US" sz="2400" dirty="0" smtClean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512" y="1493837"/>
            <a:ext cx="5962649" cy="50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V="1">
            <a:off x="8240712" y="2103437"/>
            <a:ext cx="0" cy="4495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87912" y="2027237"/>
            <a:ext cx="0" cy="1981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297112" y="1951037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IRQ flow handlers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160" y="18748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6512" y="157003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arch-c-level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52104" y="2325153"/>
            <a:ext cx="304800" cy="42740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3512" y="3010954"/>
            <a:ext cx="1981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3512" y="2553754"/>
            <a:ext cx="200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asm_do_IRQ</a:t>
            </a:r>
            <a:r>
              <a:rPr lang="en-US" sz="2400" b="1" dirty="0" smtClean="0"/>
              <a:t>()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304504" y="3391953"/>
            <a:ext cx="304800" cy="3207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609304" y="3391954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56904" y="3163354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066504" y="3163354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01912" y="2789237"/>
            <a:ext cx="1592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handle_IRQ</a:t>
            </a:r>
            <a:r>
              <a:rPr lang="en-US" sz="2000" b="1" dirty="0" smtClean="0"/>
              <a:t>()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239712" y="6763305"/>
            <a:ext cx="8799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can call </a:t>
            </a:r>
            <a:r>
              <a:rPr lang="en-US" b="1" dirty="0" err="1" smtClean="0"/>
              <a:t>generic_handle_irq</a:t>
            </a:r>
            <a:r>
              <a:rPr lang="en-US" b="1" dirty="0" smtClean="0"/>
              <a:t>()</a:t>
            </a:r>
            <a:r>
              <a:rPr lang="en-US" dirty="0" smtClean="0"/>
              <a:t> to emulate interrupts. This is useful for chained interrupts. 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973512" y="157003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flow-handle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01912" y="3779837"/>
            <a:ext cx="2133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01912" y="3398837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generic_handle_irq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35512" y="3779837"/>
            <a:ext cx="304800" cy="2819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192712" y="5075237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040312" y="4846637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49912" y="4846637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26112" y="4770437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desc</a:t>
            </a:r>
            <a:r>
              <a:rPr lang="en-US" b="1" dirty="0" smtClean="0"/>
              <a:t>-&gt;</a:t>
            </a:r>
            <a:r>
              <a:rPr lang="en-US" b="1" dirty="0" err="1" smtClean="0"/>
              <a:t>handle_irq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7912" y="5075237"/>
            <a:ext cx="304800" cy="1524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345112" y="5608637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192712" y="5380037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802312" y="5380037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040312" y="5608637"/>
            <a:ext cx="304800" cy="99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02312" y="5303837"/>
            <a:ext cx="2224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handle_irq_event</a:t>
            </a:r>
            <a:r>
              <a:rPr lang="en-US" sz="2000" b="1" dirty="0" smtClean="0"/>
              <a:t>()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5497512" y="5989637"/>
            <a:ext cx="203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action-&gt;handler()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7478712" y="157003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Driver handler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345112" y="6370637"/>
            <a:ext cx="2743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88312" y="6370637"/>
            <a:ext cx="304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316912" y="6294437"/>
            <a:ext cx="1522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my_gpio_irq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78112" y="5456237"/>
            <a:ext cx="210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handle_simple_irq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 flipV="1">
            <a:off x="6945312" y="1722437"/>
            <a:ext cx="0" cy="2971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240712" y="2103437"/>
            <a:ext cx="0" cy="4495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87912" y="2027237"/>
            <a:ext cx="0" cy="28194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297112" y="1951037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IRQ flow handlers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160" y="1874837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6512" y="157003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arch-c-level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52104" y="2325153"/>
            <a:ext cx="304800" cy="42740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3512" y="3010954"/>
            <a:ext cx="1981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3512" y="2553754"/>
            <a:ext cx="200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asm_do_IRQ</a:t>
            </a:r>
            <a:r>
              <a:rPr lang="en-US" sz="2400" b="1" dirty="0" smtClean="0"/>
              <a:t>()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304504" y="3391953"/>
            <a:ext cx="304800" cy="3207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609304" y="3391954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56904" y="3163354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066504" y="3163354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01912" y="2789237"/>
            <a:ext cx="1592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handle_IRQ</a:t>
            </a:r>
            <a:r>
              <a:rPr lang="en-US" sz="2000" b="1" dirty="0" smtClean="0"/>
              <a:t>()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163512" y="6446837"/>
            <a:ext cx="8526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chained interrupts:</a:t>
            </a:r>
          </a:p>
          <a:p>
            <a:r>
              <a:rPr lang="en-US" dirty="0" smtClean="0"/>
              <a:t>1. Register HW interrupt handler using </a:t>
            </a:r>
            <a:r>
              <a:rPr lang="da-DK" b="1" dirty="0" smtClean="0"/>
              <a:t>irq_set_chained_handler </a:t>
            </a:r>
            <a:endParaRPr lang="en-US" dirty="0" smtClean="0"/>
          </a:p>
          <a:p>
            <a:r>
              <a:rPr lang="en-US" dirty="0" smtClean="0"/>
              <a:t>2. Invoke </a:t>
            </a:r>
            <a:r>
              <a:rPr lang="en-US" dirty="0" smtClean="0"/>
              <a:t>non-hardware interrupt handlers for chained devices using </a:t>
            </a:r>
            <a:r>
              <a:rPr lang="en-US" b="1" dirty="0" err="1" smtClean="0"/>
              <a:t>generic_handle_irq</a:t>
            </a:r>
            <a:r>
              <a:rPr lang="en-US" dirty="0" smtClean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73512" y="157003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flow-handle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01912" y="3779837"/>
            <a:ext cx="2133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01912" y="3398837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generic_handle_irq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35512" y="4694238"/>
            <a:ext cx="304800" cy="19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192712" y="5075237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040312" y="4846637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49912" y="4846637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26112" y="4770437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desc</a:t>
            </a:r>
            <a:r>
              <a:rPr lang="en-US" b="1" dirty="0" smtClean="0"/>
              <a:t>-&gt;</a:t>
            </a:r>
            <a:r>
              <a:rPr lang="en-US" b="1" dirty="0" err="1" smtClean="0"/>
              <a:t>handle_irq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7912" y="5075237"/>
            <a:ext cx="304800" cy="1524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345112" y="5608637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192712" y="5380037"/>
            <a:ext cx="609600" cy="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802312" y="5380037"/>
            <a:ext cx="0" cy="22860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040312" y="5608637"/>
            <a:ext cx="304800" cy="99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02312" y="5303837"/>
            <a:ext cx="2224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handle_irq_event</a:t>
            </a:r>
            <a:r>
              <a:rPr lang="en-US" sz="2000" b="1" dirty="0" smtClean="0"/>
              <a:t>()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5497512" y="5989637"/>
            <a:ext cx="203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action-&gt;handler()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7478712" y="157003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Driver handler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345112" y="6370637"/>
            <a:ext cx="2743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88312" y="6370637"/>
            <a:ext cx="304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107112" y="157003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pl061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792912" y="4160837"/>
            <a:ext cx="304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040312" y="4694237"/>
            <a:ext cx="1752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735512" y="4313237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generic_handle_irq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735512" y="3779837"/>
            <a:ext cx="304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040312" y="4160837"/>
            <a:ext cx="1752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40312" y="3703637"/>
            <a:ext cx="197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desc</a:t>
            </a:r>
            <a:r>
              <a:rPr lang="en-US" b="1" dirty="0" smtClean="0"/>
              <a:t>-&gt;</a:t>
            </a:r>
            <a:r>
              <a:rPr lang="en-US" b="1" dirty="0" err="1" smtClean="0"/>
              <a:t>handle_irq</a:t>
            </a:r>
            <a:r>
              <a:rPr lang="en-US" b="1" dirty="0" smtClean="0"/>
              <a:t>()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173912" y="4160837"/>
            <a:ext cx="200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pl061_irq_handle()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78112" y="5456237"/>
            <a:ext cx="210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handle_simple_irq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16912" y="6294437"/>
            <a:ext cx="1522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my_gpio_irq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10511</TotalTime>
  <Words>424</Words>
  <Application>Microsoft Office PowerPoint</Application>
  <PresentationFormat>Custom</PresentationFormat>
  <Paragraphs>114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Inspiration</vt:lpstr>
      <vt:lpstr>Interrupts handling p.1</vt:lpstr>
      <vt:lpstr>Abstraction layers</vt:lpstr>
      <vt:lpstr>Highlevel IRQ API</vt:lpstr>
      <vt:lpstr>Chiplevel hardware encapsulation</vt:lpstr>
      <vt:lpstr>IRQ flow handlers</vt:lpstr>
      <vt:lpstr>IRQ flow handlers</vt:lpstr>
      <vt:lpstr>IRQ flow handlers</vt:lpstr>
      <vt:lpstr>IRQ flow handlers</vt:lpstr>
      <vt:lpstr>IRQ flow handlers</vt:lpstr>
      <vt:lpstr>IRQ flow handlers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443</cp:revision>
  <dcterms:created xsi:type="dcterms:W3CDTF">2015-11-08T19:23:48Z</dcterms:created>
  <dcterms:modified xsi:type="dcterms:W3CDTF">2016-12-27T16:40:58Z</dcterms:modified>
</cp:coreProperties>
</file>