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48" r:id="rId2"/>
    <p:sldId id="368" r:id="rId3"/>
    <p:sldId id="376" r:id="rId4"/>
    <p:sldId id="377" r:id="rId5"/>
    <p:sldId id="391" r:id="rId6"/>
    <p:sldId id="385" r:id="rId7"/>
    <p:sldId id="386" r:id="rId8"/>
    <p:sldId id="379" r:id="rId9"/>
    <p:sldId id="380" r:id="rId10"/>
    <p:sldId id="381" r:id="rId11"/>
    <p:sldId id="382" r:id="rId12"/>
    <p:sldId id="383" r:id="rId13"/>
    <p:sldId id="384" r:id="rId14"/>
    <p:sldId id="387" r:id="rId15"/>
    <p:sldId id="388" r:id="rId16"/>
    <p:sldId id="389" r:id="rId17"/>
    <p:sldId id="390" r:id="rId18"/>
    <p:sldId id="378" r:id="rId19"/>
    <p:sldId id="282" r:id="rId2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94660"/>
  </p:normalViewPr>
  <p:slideViewPr>
    <p:cSldViewPr>
      <p:cViewPr>
        <p:scale>
          <a:sx n="75" d="100"/>
          <a:sy n="75" d="100"/>
        </p:scale>
        <p:origin x="-2424" y="-798"/>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2917B1C3-B0A8-40D2-A197-B50819C4DECC}"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Droid Sans Fallback" pitchFamily="2"/>
              <a:cs typeface="Lohit Hindi"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812520"/>
            <a:ext cx="360" cy="36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DejaVu Sans" pitchFamily="2"/>
                <a:cs typeface="DejaVu Sans" pitchFamily="2"/>
              </a:defRPr>
            </a:lvl1pPr>
          </a:lstStyle>
          <a:p>
            <a:pPr lvl="0"/>
            <a:fld id="{07FC958E-9343-4085-92DD-7718DD3794EB}"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DC226F-716A-49BF-B3F0-3F9DA8BD37FD}" type="slidenum">
              <a:rPr/>
              <a:pPr lvl="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DEA7E9-6661-40BD-93F9-8CDB152419A2}" type="slidenum">
              <a:rPr/>
              <a:pPr lvl="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647700"/>
            <a:ext cx="22352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647700"/>
            <a:ext cx="6554788"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B137A8C-D596-48F8-B364-45AECBA2A609}" type="slidenum">
              <a:rPr/>
              <a:pPr lvl="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3958D9-14A1-4F63-B23D-9BC0202E5599}" type="slidenum">
              <a:rPr/>
              <a:pPr lvl="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58273B-B039-447C-8C07-E1C2CA50F4AA}" type="slidenum">
              <a:rPr/>
              <a:pPr lvl="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6A0541D-8B5E-4EB9-9756-DC93571A4254}" type="slidenum">
              <a:rPr/>
              <a:pPr lvl="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352E5E1-A20A-4E9F-807F-374811652A3B}" type="slidenum">
              <a:rPr/>
              <a:pPr lvl="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FCD41CD-ABFF-4A9C-8B4E-DAF1D25002B2}" type="slidenum">
              <a:rPr/>
              <a:pPr lvl="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5EC48100-E31B-4030-ADE1-D2CDEA7A264A}" type="slidenum">
              <a:rPr/>
              <a:pPr lvl="0"/>
              <a:t>‹#›</a:t>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AFE894B-4898-4290-A7B5-AF9C41D1830D}" type="slidenum">
              <a:rPr/>
              <a:pPr lvl="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840A4C2-3D83-488E-BBEE-EC6CD367D314}" type="slidenum">
              <a:rPr/>
              <a:pPr lvl="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print">
            <a:alphaModFix/>
            <a:lum/>
          </a:blip>
          <a:srcRect/>
          <a:stretch>
            <a:fillRect/>
          </a:stretch>
        </p:blipFill>
        <p:spPr>
          <a:xfrm>
            <a:off x="360" y="360"/>
            <a:ext cx="10079640" cy="7559640"/>
          </a:xfrm>
          <a:prstGeom prst="rect">
            <a:avLst/>
          </a:prstGeom>
          <a:noFill/>
          <a:ln>
            <a:noFill/>
          </a:ln>
        </p:spPr>
      </p:pic>
      <p:sp>
        <p:nvSpPr>
          <p:cNvPr id="3" name="Title Placeholder 2"/>
          <p:cNvSpPr txBox="1">
            <a:spLocks noGrp="1"/>
          </p:cNvSpPr>
          <p:nvPr>
            <p:ph type="title"/>
          </p:nvPr>
        </p:nvSpPr>
        <p:spPr>
          <a:xfrm>
            <a:off x="432000" y="648000"/>
            <a:ext cx="7056000"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CLIQUE PARA EDITAR O FORMATO DO TEXTO DO TÍTULO</a:t>
            </a:r>
          </a:p>
        </p:txBody>
      </p:sp>
      <p:sp>
        <p:nvSpPr>
          <p:cNvPr id="4" name="Text Placeholder 3"/>
          <p:cNvSpPr txBox="1">
            <a:spLocks noGrp="1"/>
          </p:cNvSpPr>
          <p:nvPr>
            <p:ph type="body" idx="1"/>
          </p:nvPr>
        </p:nvSpPr>
        <p:spPr>
          <a:xfrm>
            <a:off x="503999" y="2095199"/>
            <a:ext cx="88700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r>
              <a:rPr lang="en-US"/>
              <a:t>Clique para editar o formato do texto da estrutura de tópicos</a:t>
            </a:r>
          </a:p>
          <a:p>
            <a:pPr lvl="1"/>
            <a:r>
              <a:rPr lang="en-US"/>
              <a:t>2.º Nível da estrutura de tópicos</a:t>
            </a:r>
          </a:p>
          <a:p>
            <a:pPr lvl="2"/>
            <a:r>
              <a:rPr lang="en-US"/>
              <a:t>3.º Nível da estrutura de tópicos</a:t>
            </a:r>
          </a:p>
          <a:p>
            <a:pPr lvl="3"/>
            <a:r>
              <a:rPr lang="en-US"/>
              <a:t>4.º Nível da estrutura de tópicos</a:t>
            </a:r>
          </a:p>
          <a:p>
            <a:pPr lvl="4"/>
            <a:r>
              <a:rPr lang="en-US"/>
              <a:t>5.º Nível da estrutura de tópicos</a:t>
            </a:r>
          </a:p>
          <a:p>
            <a:pPr lvl="5"/>
            <a:r>
              <a:rPr lang="en-US"/>
              <a:t>6.º Nível da estrutura de tópicos</a:t>
            </a:r>
          </a:p>
          <a:p>
            <a:pPr lvl="6"/>
            <a:r>
              <a:rPr lang="en-US"/>
              <a:t>7.º Nível da estrutura de tópicos</a:t>
            </a:r>
          </a:p>
        </p:txBody>
      </p:sp>
      <p:sp>
        <p:nvSpPr>
          <p:cNvPr id="5" name="Date Placeholder 4"/>
          <p:cNvSpPr txBox="1">
            <a:spLocks noGrp="1"/>
          </p:cNvSpPr>
          <p:nvPr>
            <p:ph type="dt" sz="half" idx="2"/>
          </p:nvPr>
        </p:nvSpPr>
        <p:spPr>
          <a:xfrm>
            <a:off x="503999" y="6552000"/>
            <a:ext cx="2348280" cy="52128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3"/>
          </p:nvPr>
        </p:nvSpPr>
        <p:spPr>
          <a:xfrm>
            <a:off x="3447360" y="6552000"/>
            <a:ext cx="3195000" cy="521280"/>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4"/>
          </p:nvPr>
        </p:nvSpPr>
        <p:spPr>
          <a:xfrm>
            <a:off x="7227360" y="6534720"/>
            <a:ext cx="2348280" cy="52128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fld id="{559E1BDC-50A5-4355-948F-6A7DDD0FB524}"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lvl="0" algn="l" rtl="0" hangingPunct="0">
        <a:buNone/>
        <a:tabLst/>
        <a:defRPr lang="en-US" sz="3600" b="0" i="0" u="none" strike="noStrike" kern="1200">
          <a:ln>
            <a:noFill/>
          </a:ln>
          <a:solidFill>
            <a:srgbClr val="333333"/>
          </a:solidFill>
          <a:latin typeface="Liberation Sans" pitchFamily="34"/>
          <a:ea typeface="Droid Sans Fallback" pitchFamily="2"/>
          <a:cs typeface="Lohit Hindi" pitchFamily="2"/>
        </a:defRPr>
      </a:lvl1pPr>
    </p:titleStyle>
    <p:bodyStyle>
      <a:lvl1pPr lvl="0" rtl="0" hangingPunct="0">
        <a:buSzPct val="45000"/>
        <a:buFont typeface="StarSymbol"/>
        <a:buChar char="●"/>
        <a:tabLst/>
        <a:defRPr lang="en-US"/>
      </a:lvl1pPr>
      <a:lvl2pPr lvl="1" rtl="0" hangingPunct="0">
        <a:buSzPct val="75000"/>
        <a:buFont typeface="StarSymbol"/>
        <a:buChar char="–"/>
        <a:tabLst/>
        <a:defRPr lang="en-US"/>
      </a:lvl2pPr>
      <a:lvl3pPr lvl="2" rtl="0" hangingPunct="0">
        <a:buSzPct val="45000"/>
        <a:buFont typeface="StarSymbol"/>
        <a:buChar char="●"/>
        <a:tabLst/>
        <a:defRPr lang="en-US"/>
      </a:lvl3pPr>
      <a:lvl4pPr lvl="3" rtl="0" hangingPunct="0">
        <a:buSzPct val="75000"/>
        <a:buFont typeface="StarSymbol"/>
        <a:buChar char="–"/>
        <a:tabLst/>
        <a:defRPr lang="en-US"/>
      </a:lvl4pPr>
      <a:lvl5pPr lvl="4" rtl="0" hangingPunct="0">
        <a:buSzPct val="45000"/>
        <a:buFont typeface="StarSymbol"/>
        <a:buChar char="●"/>
        <a:tabLst/>
        <a:defRPr lang="en-US"/>
      </a:lvl5pPr>
      <a:lvl6pPr lvl="5" rtl="0" hangingPunct="0">
        <a:buSzPct val="45000"/>
        <a:buFont typeface="StarSymbol"/>
        <a:buChar char="●"/>
        <a:tabLst/>
        <a:defRPr lang="en-US"/>
      </a:lvl6pPr>
      <a:lvl7pPr lvl="6" rtl="0" hangingPunct="0">
        <a:buSzPct val="45000"/>
        <a:buFont typeface="StarSymbol"/>
        <a:buChar char="●"/>
        <a:tabLst/>
        <a:defRPr lang="en-US"/>
      </a:lvl7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Interrupts handling </a:t>
            </a:r>
            <a:r>
              <a:rPr lang="en-US" b="1" dirty="0" smtClean="0"/>
              <a:t>p.2</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8" name="Rectangle 17"/>
          <p:cNvSpPr/>
          <p:nvPr/>
        </p:nvSpPr>
        <p:spPr>
          <a:xfrm>
            <a:off x="544512" y="1646237"/>
            <a:ext cx="8763000" cy="5693866"/>
          </a:xfrm>
          <a:prstGeom prst="rect">
            <a:avLst/>
          </a:prstGeom>
        </p:spPr>
        <p:txBody>
          <a:bodyPr wrap="square">
            <a:spAutoFit/>
          </a:bodyPr>
          <a:lstStyle/>
          <a:p>
            <a:pPr fontAlgn="base">
              <a:buFont typeface="Arial" charset="0"/>
              <a:buChar char="•"/>
            </a:pPr>
            <a:r>
              <a:rPr lang="en-US" sz="2800" b="1" dirty="0" err="1" smtClean="0">
                <a:solidFill>
                  <a:schemeClr val="tx2"/>
                </a:solidFill>
              </a:rPr>
              <a:t>request_irq</a:t>
            </a:r>
            <a:endParaRPr lang="en-US" sz="2800" b="1" dirty="0" smtClean="0">
              <a:solidFill>
                <a:schemeClr val="tx2"/>
              </a:solidFill>
            </a:endParaRPr>
          </a:p>
          <a:p>
            <a:pPr fontAlgn="base">
              <a:buFont typeface="Arial" charset="0"/>
              <a:buChar char="•"/>
            </a:pPr>
            <a:r>
              <a:rPr lang="en-US" sz="2800" b="1" dirty="0" err="1" smtClean="0">
                <a:solidFill>
                  <a:schemeClr val="tx2"/>
                </a:solidFill>
              </a:rPr>
              <a:t>request_irq</a:t>
            </a:r>
            <a:r>
              <a:rPr lang="en-US" sz="2800" b="1" dirty="0" smtClean="0">
                <a:solidFill>
                  <a:schemeClr val="tx2"/>
                </a:solidFill>
              </a:rPr>
              <a:t> </a:t>
            </a:r>
            <a:r>
              <a:rPr lang="en-US" sz="2800" b="1" dirty="0" err="1" smtClean="0">
                <a:solidFill>
                  <a:schemeClr val="tx2"/>
                </a:solidFill>
              </a:rPr>
              <a:t>params</a:t>
            </a:r>
            <a:endParaRPr lang="en-US" sz="2800" b="1" dirty="0" smtClean="0">
              <a:solidFill>
                <a:schemeClr val="tx2"/>
              </a:solidFill>
            </a:endParaRPr>
          </a:p>
          <a:p>
            <a:pPr fontAlgn="base">
              <a:buFont typeface="Arial" charset="0"/>
              <a:buChar char="•"/>
            </a:pPr>
            <a:r>
              <a:rPr lang="en-US" sz="2800" b="1" dirty="0" smtClean="0"/>
              <a:t>Top &amp; Bottom Halves </a:t>
            </a:r>
            <a:r>
              <a:rPr lang="en-US" sz="2800" b="1" dirty="0" smtClean="0"/>
              <a:t>(</a:t>
            </a:r>
            <a:r>
              <a:rPr lang="en-US" sz="2800" b="1" dirty="0" err="1" smtClean="0"/>
              <a:t>Tasklets</a:t>
            </a:r>
            <a:r>
              <a:rPr lang="en-US" sz="2800" b="1" dirty="0" smtClean="0"/>
              <a:t>)</a:t>
            </a:r>
          </a:p>
          <a:p>
            <a:pPr fontAlgn="base">
              <a:buFont typeface="Arial" charset="0"/>
              <a:buChar char="•"/>
            </a:pPr>
            <a:r>
              <a:rPr lang="en-US" sz="2800" b="1" dirty="0" smtClean="0"/>
              <a:t>Top &amp; Bottom Halves (</a:t>
            </a:r>
            <a:r>
              <a:rPr lang="en-US" sz="2800" b="1" dirty="0" err="1" smtClean="0"/>
              <a:t>Workqueues</a:t>
            </a:r>
            <a:r>
              <a:rPr lang="en-US" sz="2800" b="1" dirty="0" smtClean="0"/>
              <a:t>)</a:t>
            </a:r>
          </a:p>
          <a:p>
            <a:pPr fontAlgn="base">
              <a:buFont typeface="Arial" charset="0"/>
              <a:buChar char="•"/>
            </a:pPr>
            <a:r>
              <a:rPr lang="en-US" sz="2800" b="1" dirty="0" smtClean="0"/>
              <a:t>Moving IRQs to threads (</a:t>
            </a:r>
            <a:r>
              <a:rPr lang="en-US" sz="2800" b="1" dirty="0" err="1" smtClean="0">
                <a:solidFill>
                  <a:schemeClr val="tx2"/>
                </a:solidFill>
              </a:rPr>
              <a:t>request_threaded_irq</a:t>
            </a:r>
            <a:r>
              <a:rPr lang="en-US" sz="2800" b="1" dirty="0" smtClean="0"/>
              <a:t>)</a:t>
            </a:r>
          </a:p>
          <a:p>
            <a:pPr fontAlgn="base">
              <a:buFont typeface="Arial" charset="0"/>
              <a:buChar char="•"/>
            </a:pPr>
            <a:r>
              <a:rPr lang="en-US" sz="2800" b="1" dirty="0" err="1" smtClean="0">
                <a:solidFill>
                  <a:schemeClr val="tx2"/>
                </a:solidFill>
              </a:rPr>
              <a:t>request_threaded_irq</a:t>
            </a:r>
            <a:r>
              <a:rPr lang="en-US" sz="2800" b="1" dirty="0" smtClean="0">
                <a:solidFill>
                  <a:schemeClr val="tx2"/>
                </a:solidFill>
              </a:rPr>
              <a:t>() </a:t>
            </a:r>
            <a:r>
              <a:rPr lang="en-US" sz="2800" b="1" dirty="0" err="1" smtClean="0"/>
              <a:t>params</a:t>
            </a:r>
            <a:endParaRPr lang="en-US" sz="2800" b="1" dirty="0" smtClean="0"/>
          </a:p>
          <a:p>
            <a:pPr fontAlgn="base">
              <a:buFont typeface="Arial" charset="0"/>
              <a:buChar char="•"/>
            </a:pPr>
            <a:r>
              <a:rPr lang="en-US" sz="2800" b="1" dirty="0" smtClean="0"/>
              <a:t>Implementing a </a:t>
            </a:r>
            <a:r>
              <a:rPr lang="en-US" sz="2800" b="1" dirty="0" smtClean="0"/>
              <a:t>Handler</a:t>
            </a:r>
          </a:p>
          <a:p>
            <a:pPr fontAlgn="base">
              <a:buFont typeface="Arial" charset="0"/>
              <a:buChar char="•"/>
            </a:pPr>
            <a:r>
              <a:rPr lang="en-US" sz="2800" b="1" dirty="0" smtClean="0"/>
              <a:t>Enabling and Disabling </a:t>
            </a:r>
            <a:r>
              <a:rPr lang="en-US" sz="2800" b="1" dirty="0" smtClean="0"/>
              <a:t>Interrupts</a:t>
            </a:r>
          </a:p>
          <a:p>
            <a:pPr fontAlgn="base">
              <a:buFont typeface="Arial" charset="0"/>
              <a:buChar char="•"/>
            </a:pPr>
            <a:r>
              <a:rPr lang="en-US" sz="2800" b="1" dirty="0" smtClean="0"/>
              <a:t>Interrupt Sharing (Driver API Level</a:t>
            </a:r>
            <a:r>
              <a:rPr lang="en-US" sz="2800" b="1" dirty="0" smtClean="0"/>
              <a:t>)</a:t>
            </a:r>
          </a:p>
          <a:p>
            <a:pPr fontAlgn="base">
              <a:buFont typeface="Arial" charset="0"/>
              <a:buChar char="•"/>
            </a:pPr>
            <a:r>
              <a:rPr lang="en-US" sz="2800" b="1" dirty="0" smtClean="0"/>
              <a:t>The </a:t>
            </a:r>
            <a:r>
              <a:rPr lang="en-US" sz="2800" b="1" dirty="0" smtClean="0">
                <a:solidFill>
                  <a:schemeClr val="tx2"/>
                </a:solidFill>
              </a:rPr>
              <a:t>/proc </a:t>
            </a:r>
            <a:r>
              <a:rPr lang="en-US" sz="2800" b="1" dirty="0" smtClean="0"/>
              <a:t>interface</a:t>
            </a:r>
            <a:endParaRPr lang="en-US" sz="2800" b="1" dirty="0" smtClean="0"/>
          </a:p>
          <a:p>
            <a:pPr fontAlgn="base">
              <a:buFont typeface="Arial" charset="0"/>
              <a:buChar char="•"/>
            </a:pPr>
            <a:endParaRPr lang="en-US" sz="2800" b="1" dirty="0" smtClean="0"/>
          </a:p>
          <a:p>
            <a:pPr fontAlgn="base">
              <a:buFont typeface="Arial" charset="0"/>
              <a:buChar char="•"/>
            </a:pPr>
            <a:endParaRPr lang="en-US" sz="2800" b="1" dirty="0" smtClean="0"/>
          </a:p>
          <a:p>
            <a:pPr fontAlgn="base">
              <a:buFont typeface="Arial" charset="0"/>
              <a:buChar char="•"/>
            </a:pPr>
            <a:endParaRPr lang="en-US" sz="2800" b="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Top &amp; Bottom Halves </a:t>
            </a:r>
            <a:r>
              <a:rPr lang="en-US" b="1" dirty="0" smtClean="0"/>
              <a:t>(</a:t>
            </a:r>
            <a:r>
              <a:rPr lang="en-US" b="1" dirty="0" err="1" smtClean="0"/>
              <a:t>Workqueues</a:t>
            </a:r>
            <a:r>
              <a:rPr lang="en-US" b="1" dirty="0" smtClean="0"/>
              <a:t>)</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544512" y="1493837"/>
            <a:ext cx="8077200" cy="461665"/>
          </a:xfrm>
          <a:prstGeom prst="rect">
            <a:avLst/>
          </a:prstGeom>
        </p:spPr>
        <p:txBody>
          <a:bodyPr wrap="square">
            <a:spAutoFit/>
          </a:bodyPr>
          <a:lstStyle/>
          <a:p>
            <a:pPr fontAlgn="base"/>
            <a:r>
              <a:rPr lang="en-US" sz="2400" b="1" dirty="0" smtClean="0"/>
              <a:t>The process behind work queues</a:t>
            </a:r>
            <a:endParaRPr lang="en-US" sz="2400" b="1" dirty="0"/>
          </a:p>
        </p:txBody>
      </p:sp>
      <p:pic>
        <p:nvPicPr>
          <p:cNvPr id="5" name="Picture 2" descr="Process flowchart showing, left to right, the Interrupt handler, the struct work_struct, the struct workqueue_struct, events/X, and the handler functions"/>
          <p:cNvPicPr>
            <a:picLocks noChangeAspect="1" noChangeArrowheads="1"/>
          </p:cNvPicPr>
          <p:nvPr/>
        </p:nvPicPr>
        <p:blipFill>
          <a:blip r:embed="rId3" cstate="print"/>
          <a:srcRect/>
          <a:stretch>
            <a:fillRect/>
          </a:stretch>
        </p:blipFill>
        <p:spPr bwMode="auto">
          <a:xfrm>
            <a:off x="696912" y="1874837"/>
            <a:ext cx="8085393" cy="2667000"/>
          </a:xfrm>
          <a:prstGeom prst="rect">
            <a:avLst/>
          </a:prstGeom>
          <a:noFill/>
        </p:spPr>
      </p:pic>
      <p:sp>
        <p:nvSpPr>
          <p:cNvPr id="7" name="Rectangle 6"/>
          <p:cNvSpPr/>
          <p:nvPr/>
        </p:nvSpPr>
        <p:spPr>
          <a:xfrm>
            <a:off x="392112" y="4618037"/>
            <a:ext cx="9067800" cy="2308324"/>
          </a:xfrm>
          <a:prstGeom prst="rect">
            <a:avLst/>
          </a:prstGeom>
        </p:spPr>
        <p:txBody>
          <a:bodyPr wrap="square">
            <a:spAutoFit/>
          </a:bodyPr>
          <a:lstStyle/>
          <a:p>
            <a:pPr fontAlgn="base"/>
            <a:r>
              <a:rPr lang="en-US" sz="2400" b="1" dirty="0" smtClean="0"/>
              <a:t>Scheduling Work Items</a:t>
            </a:r>
            <a:endParaRPr lang="en-US" sz="2400" b="1" dirty="0" smtClean="0">
              <a:solidFill>
                <a:srgbClr val="00B050"/>
              </a:solidFill>
            </a:endParaRPr>
          </a:p>
          <a:p>
            <a:pPr fontAlgn="base"/>
            <a:r>
              <a:rPr lang="en-US" sz="2400" dirty="0" smtClean="0">
                <a:solidFill>
                  <a:srgbClr val="00B050"/>
                </a:solidFill>
              </a:rPr>
              <a:t>static </a:t>
            </a:r>
            <a:r>
              <a:rPr lang="en-US" sz="2400" dirty="0" smtClean="0">
                <a:solidFill>
                  <a:srgbClr val="00B050"/>
                </a:solidFill>
              </a:rPr>
              <a:t>inline </a:t>
            </a:r>
            <a:r>
              <a:rPr lang="en-US" sz="2400" dirty="0" err="1" smtClean="0">
                <a:solidFill>
                  <a:srgbClr val="FF0000"/>
                </a:solidFill>
              </a:rPr>
              <a:t>bool</a:t>
            </a:r>
            <a:r>
              <a:rPr lang="en-US" sz="2400" dirty="0" smtClean="0"/>
              <a:t> </a:t>
            </a:r>
            <a:r>
              <a:rPr lang="en-US" sz="2400" b="1" dirty="0" err="1" smtClean="0">
                <a:solidFill>
                  <a:schemeClr val="tx2"/>
                </a:solidFill>
              </a:rPr>
              <a:t>queue_work</a:t>
            </a:r>
            <a:r>
              <a:rPr lang="en-US" sz="2400" dirty="0" smtClean="0"/>
              <a:t> (</a:t>
            </a:r>
            <a:r>
              <a:rPr lang="en-US" sz="2400" dirty="0" err="1" smtClean="0">
                <a:solidFill>
                  <a:srgbClr val="00B050"/>
                </a:solidFill>
              </a:rPr>
              <a:t>struct</a:t>
            </a:r>
            <a:r>
              <a:rPr lang="en-US" sz="2400" dirty="0" smtClean="0"/>
              <a:t> </a:t>
            </a:r>
            <a:r>
              <a:rPr lang="en-US" sz="2400" dirty="0" err="1" smtClean="0"/>
              <a:t>workqueue_struct</a:t>
            </a:r>
            <a:r>
              <a:rPr lang="en-US" sz="2400" dirty="0" smtClean="0"/>
              <a:t> *</a:t>
            </a:r>
            <a:r>
              <a:rPr lang="en-US" sz="2400" dirty="0" err="1" smtClean="0"/>
              <a:t>wq</a:t>
            </a:r>
            <a:r>
              <a:rPr lang="en-US" sz="2400" dirty="0" smtClean="0"/>
              <a:t>, </a:t>
            </a:r>
            <a:r>
              <a:rPr lang="en-US" sz="2400" dirty="0" err="1" smtClean="0">
                <a:solidFill>
                  <a:srgbClr val="00B050"/>
                </a:solidFill>
              </a:rPr>
              <a:t>struct</a:t>
            </a:r>
            <a:r>
              <a:rPr lang="en-US" sz="2400" dirty="0" smtClean="0"/>
              <a:t> </a:t>
            </a:r>
            <a:r>
              <a:rPr lang="en-US" sz="2400" dirty="0" err="1" smtClean="0"/>
              <a:t>work_struct</a:t>
            </a:r>
            <a:r>
              <a:rPr lang="en-US" sz="2400" dirty="0" smtClean="0"/>
              <a:t> </a:t>
            </a:r>
            <a:r>
              <a:rPr lang="en-US" sz="2400" dirty="0" smtClean="0"/>
              <a:t>*work); </a:t>
            </a:r>
            <a:endParaRPr lang="en-US" sz="2400" dirty="0" smtClean="0"/>
          </a:p>
          <a:p>
            <a:pPr fontAlgn="base"/>
            <a:r>
              <a:rPr lang="en-US" sz="2400" b="1" dirty="0" smtClean="0"/>
              <a:t>Synchronize with hard-IRQ</a:t>
            </a:r>
          </a:p>
          <a:p>
            <a:pPr fontAlgn="base"/>
            <a:r>
              <a:rPr lang="en-US" sz="2400" dirty="0" smtClean="0"/>
              <a:t>Call </a:t>
            </a:r>
            <a:r>
              <a:rPr lang="en-US" sz="2400" b="1" dirty="0" err="1" smtClean="0"/>
              <a:t>wake_up_interruptible</a:t>
            </a:r>
            <a:r>
              <a:rPr lang="en-US" sz="2400" b="1" dirty="0" smtClean="0"/>
              <a:t> </a:t>
            </a:r>
            <a:r>
              <a:rPr lang="en-US" sz="2400" dirty="0" smtClean="0"/>
              <a:t>from interrupt handler, use </a:t>
            </a:r>
            <a:r>
              <a:rPr lang="en-US" sz="2400" b="1" dirty="0" err="1" smtClean="0"/>
              <a:t>wait_event_interruptible</a:t>
            </a:r>
            <a:r>
              <a:rPr lang="en-US" sz="2400" b="1" dirty="0" smtClean="0"/>
              <a:t> </a:t>
            </a:r>
            <a:r>
              <a:rPr lang="en-US" sz="2400" dirty="0" smtClean="0"/>
              <a:t>from work function.</a:t>
            </a:r>
            <a:endParaRPr lang="en-US"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999" y="655637"/>
            <a:ext cx="9408913"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Moving IRQs </a:t>
            </a:r>
            <a:r>
              <a:rPr lang="en-US" b="1" dirty="0" smtClean="0"/>
              <a:t>to </a:t>
            </a:r>
            <a:r>
              <a:rPr lang="en-US" b="1" dirty="0" smtClean="0"/>
              <a:t>threads </a:t>
            </a:r>
            <a:r>
              <a:rPr lang="en-US" sz="2800" b="1" dirty="0" smtClean="0"/>
              <a:t>(</a:t>
            </a:r>
            <a:r>
              <a:rPr lang="en-US" sz="2800" b="1" dirty="0" err="1" smtClean="0"/>
              <a:t>request_threaded_irq</a:t>
            </a:r>
            <a:r>
              <a:rPr lang="en-US" sz="2800" b="1" dirty="0" smtClean="0"/>
              <a:t>)</a:t>
            </a:r>
            <a:endParaRPr lang="en-US" sz="2800"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239711" y="1341437"/>
            <a:ext cx="9601201" cy="6001643"/>
          </a:xfrm>
          <a:prstGeom prst="rect">
            <a:avLst/>
          </a:prstGeom>
        </p:spPr>
        <p:txBody>
          <a:bodyPr wrap="square">
            <a:spAutoFit/>
          </a:bodyPr>
          <a:lstStyle/>
          <a:p>
            <a:pPr fontAlgn="base"/>
            <a:r>
              <a:rPr lang="en-US" sz="3600" dirty="0" err="1" smtClean="0">
                <a:solidFill>
                  <a:schemeClr val="accent2"/>
                </a:solidFill>
              </a:rPr>
              <a:t>int</a:t>
            </a:r>
            <a:r>
              <a:rPr lang="en-US" sz="3600" dirty="0" smtClean="0"/>
              <a:t> </a:t>
            </a:r>
            <a:r>
              <a:rPr lang="en-US" sz="3600" b="1" dirty="0" err="1" smtClean="0">
                <a:solidFill>
                  <a:schemeClr val="tx2"/>
                </a:solidFill>
              </a:rPr>
              <a:t>request_threaded_irq</a:t>
            </a:r>
            <a:r>
              <a:rPr lang="en-US" sz="3600" dirty="0" smtClean="0"/>
              <a:t> (</a:t>
            </a:r>
            <a:r>
              <a:rPr lang="en-US" sz="3600" dirty="0" smtClean="0">
                <a:solidFill>
                  <a:schemeClr val="accent2"/>
                </a:solidFill>
              </a:rPr>
              <a:t>unsigned </a:t>
            </a:r>
            <a:r>
              <a:rPr lang="en-US" sz="3600" dirty="0" err="1" smtClean="0">
                <a:solidFill>
                  <a:schemeClr val="accent2"/>
                </a:solidFill>
              </a:rPr>
              <a:t>int</a:t>
            </a:r>
            <a:r>
              <a:rPr lang="en-US" sz="3600" dirty="0" smtClean="0">
                <a:solidFill>
                  <a:schemeClr val="accent2"/>
                </a:solidFill>
              </a:rPr>
              <a:t> </a:t>
            </a:r>
            <a:r>
              <a:rPr lang="en-US" sz="3600" b="1" dirty="0" err="1" smtClean="0"/>
              <a:t>irq</a:t>
            </a:r>
            <a:r>
              <a:rPr lang="en-US" sz="3600" dirty="0" smtClean="0"/>
              <a:t>,</a:t>
            </a:r>
          </a:p>
          <a:p>
            <a:pPr fontAlgn="base"/>
            <a:r>
              <a:rPr lang="en-US" sz="3600" dirty="0" smtClean="0"/>
              <a:t>		</a:t>
            </a:r>
            <a:r>
              <a:rPr lang="en-US" sz="3600" dirty="0" err="1" smtClean="0">
                <a:solidFill>
                  <a:schemeClr val="accent2"/>
                </a:solidFill>
              </a:rPr>
              <a:t>irq_handler_t</a:t>
            </a:r>
            <a:r>
              <a:rPr lang="en-US" sz="3600" dirty="0" smtClean="0"/>
              <a:t> </a:t>
            </a:r>
            <a:r>
              <a:rPr lang="en-US" sz="3600" b="1" dirty="0" smtClean="0"/>
              <a:t>handler</a:t>
            </a:r>
            <a:r>
              <a:rPr lang="en-US" sz="3600" dirty="0" smtClean="0"/>
              <a:t>,</a:t>
            </a:r>
          </a:p>
          <a:p>
            <a:pPr fontAlgn="base"/>
            <a:r>
              <a:rPr lang="en-US" sz="3600" dirty="0" smtClean="0"/>
              <a:t>		</a:t>
            </a:r>
            <a:r>
              <a:rPr lang="en-US" sz="3600" dirty="0" err="1" smtClean="0">
                <a:solidFill>
                  <a:schemeClr val="accent2"/>
                </a:solidFill>
              </a:rPr>
              <a:t>irq_handler_t</a:t>
            </a:r>
            <a:r>
              <a:rPr lang="en-US" sz="3600" dirty="0" smtClean="0"/>
              <a:t> </a:t>
            </a:r>
            <a:r>
              <a:rPr lang="en-US" sz="3600" b="1" dirty="0" err="1" smtClean="0"/>
              <a:t>thread_fn</a:t>
            </a:r>
            <a:r>
              <a:rPr lang="en-US" sz="3600" dirty="0" smtClean="0"/>
              <a:t>,</a:t>
            </a:r>
          </a:p>
          <a:p>
            <a:pPr fontAlgn="base"/>
            <a:r>
              <a:rPr lang="en-US" sz="3600" dirty="0" smtClean="0"/>
              <a:t>		</a:t>
            </a:r>
            <a:r>
              <a:rPr lang="en-US" sz="3600" dirty="0" smtClean="0">
                <a:solidFill>
                  <a:schemeClr val="accent2"/>
                </a:solidFill>
              </a:rPr>
              <a:t>unsigned </a:t>
            </a:r>
            <a:r>
              <a:rPr lang="en-US" sz="3600" dirty="0" smtClean="0">
                <a:solidFill>
                  <a:schemeClr val="accent2"/>
                </a:solidFill>
              </a:rPr>
              <a:t>long </a:t>
            </a:r>
            <a:r>
              <a:rPr lang="en-US" sz="3600" b="1" dirty="0" err="1" smtClean="0"/>
              <a:t>irqflags</a:t>
            </a:r>
            <a:r>
              <a:rPr lang="en-US" sz="3600" dirty="0" smtClean="0"/>
              <a:t>,</a:t>
            </a:r>
          </a:p>
          <a:p>
            <a:pPr fontAlgn="base"/>
            <a:r>
              <a:rPr lang="en-US" sz="3600" dirty="0" smtClean="0"/>
              <a:t>		</a:t>
            </a:r>
            <a:r>
              <a:rPr lang="en-US" sz="3600" dirty="0" smtClean="0">
                <a:solidFill>
                  <a:srgbClr val="00B050"/>
                </a:solidFill>
              </a:rPr>
              <a:t>const</a:t>
            </a:r>
            <a:r>
              <a:rPr lang="en-US" sz="3600" dirty="0" smtClean="0"/>
              <a:t> </a:t>
            </a:r>
            <a:r>
              <a:rPr lang="en-US" sz="3600" dirty="0" smtClean="0">
                <a:solidFill>
                  <a:schemeClr val="accent2"/>
                </a:solidFill>
              </a:rPr>
              <a:t>char</a:t>
            </a:r>
            <a:r>
              <a:rPr lang="en-US" sz="3600" dirty="0" smtClean="0"/>
              <a:t> *</a:t>
            </a:r>
            <a:r>
              <a:rPr lang="en-US" sz="3600" b="1" dirty="0" err="1" smtClean="0"/>
              <a:t>devname</a:t>
            </a:r>
            <a:r>
              <a:rPr lang="en-US" sz="3600" dirty="0" smtClean="0"/>
              <a:t>,</a:t>
            </a:r>
          </a:p>
          <a:p>
            <a:pPr fontAlgn="base"/>
            <a:r>
              <a:rPr lang="en-US" sz="3600" dirty="0" smtClean="0"/>
              <a:t>	</a:t>
            </a:r>
            <a:r>
              <a:rPr lang="en-US" sz="3600" dirty="0" smtClean="0"/>
              <a:t>	</a:t>
            </a:r>
            <a:r>
              <a:rPr lang="en-US" sz="3600" dirty="0" smtClean="0">
                <a:solidFill>
                  <a:schemeClr val="accent2"/>
                </a:solidFill>
              </a:rPr>
              <a:t>void</a:t>
            </a:r>
            <a:r>
              <a:rPr lang="en-US" sz="3600" dirty="0" smtClean="0"/>
              <a:t> </a:t>
            </a:r>
            <a:r>
              <a:rPr lang="en-US" sz="3600" dirty="0" smtClean="0"/>
              <a:t>*</a:t>
            </a:r>
            <a:r>
              <a:rPr lang="en-US" sz="3600" b="1" dirty="0" err="1" smtClean="0"/>
              <a:t>dev_id</a:t>
            </a:r>
            <a:r>
              <a:rPr lang="en-US" sz="3600" dirty="0" smtClean="0"/>
              <a:t>);</a:t>
            </a:r>
          </a:p>
          <a:p>
            <a:pPr fontAlgn="base"/>
            <a:r>
              <a:rPr lang="en-US" sz="2800" dirty="0" smtClean="0"/>
              <a:t>Defer as much work to the kernel thread as possible – preferably all work, get rid of sync. issues between hard-IRQ and thread in process context. </a:t>
            </a:r>
          </a:p>
          <a:p>
            <a:pPr fontAlgn="base"/>
            <a:r>
              <a:rPr lang="en-US" sz="2000" dirty="0" smtClean="0"/>
              <a:t>The concept originates from the real-time kernel tree. As a consequence, threaded interrupts meet many requirements of a real-time system, most importantly reducing interrupt latency in the kernel and allowing a fine-grained priority model. </a:t>
            </a:r>
          </a:p>
          <a:p>
            <a:pPr fontAlgn="base"/>
            <a:endParaRPr lang="en-US" sz="24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err="1" smtClean="0"/>
              <a:t>request_threaded_irq</a:t>
            </a:r>
            <a:r>
              <a:rPr lang="en-US" b="1" dirty="0" smtClean="0"/>
              <a:t>() </a:t>
            </a:r>
            <a:r>
              <a:rPr lang="en-US" b="1" dirty="0" err="1" smtClean="0"/>
              <a:t>params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315912" y="1874837"/>
            <a:ext cx="9220200" cy="5078313"/>
          </a:xfrm>
          <a:prstGeom prst="rect">
            <a:avLst/>
          </a:prstGeom>
        </p:spPr>
        <p:txBody>
          <a:bodyPr wrap="square">
            <a:spAutoFit/>
          </a:bodyPr>
          <a:lstStyle/>
          <a:p>
            <a:pPr fontAlgn="base">
              <a:buFont typeface="Arial" charset="0"/>
              <a:buChar char="•"/>
            </a:pPr>
            <a:r>
              <a:rPr lang="en-US" sz="2400" dirty="0" smtClean="0"/>
              <a:t> The </a:t>
            </a:r>
            <a:r>
              <a:rPr lang="en-US" sz="2400" b="1" dirty="0" smtClean="0"/>
              <a:t>handler</a:t>
            </a:r>
            <a:r>
              <a:rPr lang="en-US" sz="2400" dirty="0" smtClean="0"/>
              <a:t> </a:t>
            </a:r>
            <a:r>
              <a:rPr lang="en-US" sz="2400" dirty="0" smtClean="0"/>
              <a:t>function (could </a:t>
            </a:r>
            <a:r>
              <a:rPr lang="en-US" sz="2400" dirty="0" smtClean="0"/>
              <a:t>be </a:t>
            </a:r>
            <a:r>
              <a:rPr lang="en-US" sz="2400" dirty="0" smtClean="0"/>
              <a:t>NULL in this case IRQF_ONESHOT </a:t>
            </a:r>
            <a:r>
              <a:rPr lang="en-US" sz="2400" dirty="0" smtClean="0"/>
              <a:t>flag must be passed). This </a:t>
            </a:r>
            <a:r>
              <a:rPr lang="en-US" sz="2400" dirty="0" smtClean="0"/>
              <a:t>is hard-IRQ </a:t>
            </a:r>
            <a:r>
              <a:rPr lang="en-US" sz="2400" dirty="0" smtClean="0"/>
              <a:t>handler which would ideally read the interrupt-cause or interrupt-status register of the device that raised the interrupt and determine if the processing for the interrupt can finish within few microseconds (e.g. out-of-band interrupts on a network card like buffer-overrun, DMA-overrun and so on). If it could finish interrupt processing fast for some set of interrupt causes, it would return </a:t>
            </a:r>
            <a:r>
              <a:rPr lang="en-US" sz="2400" b="1" dirty="0" smtClean="0"/>
              <a:t>IRQ_HANDLED</a:t>
            </a:r>
            <a:r>
              <a:rPr lang="en-US" sz="2400" dirty="0" smtClean="0"/>
              <a:t> after processing and acknowledging the interrupts. But, if the interrupt processing needs 100s of microseconds or more than a jiffy, it could simply acknowledge the interrupt to the device and return </a:t>
            </a:r>
            <a:r>
              <a:rPr lang="en-US" sz="2400" b="1" dirty="0" smtClean="0"/>
              <a:t>IRQ_WAKE_THREAD</a:t>
            </a:r>
            <a:r>
              <a:rPr lang="en-US" sz="2400" dirty="0" smtClean="0"/>
              <a:t>. Returning this value makes sense only when the </a:t>
            </a:r>
            <a:r>
              <a:rPr lang="en-US" sz="2400" b="1" dirty="0" err="1" smtClean="0"/>
              <a:t>thread_fn</a:t>
            </a:r>
            <a:r>
              <a:rPr lang="en-US" sz="2400" dirty="0" smtClean="0"/>
              <a:t> is also registered</a:t>
            </a:r>
            <a:r>
              <a:rPr lang="en-US" sz="2400" dirty="0" smtClean="0"/>
              <a:t>.</a:t>
            </a:r>
          </a:p>
          <a:p>
            <a:pPr fontAlgn="base">
              <a:buFont typeface="Arial" charset="0"/>
              <a:buChar char="•"/>
            </a:pPr>
            <a:endParaRPr lang="en-US" sz="36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err="1" smtClean="0"/>
              <a:t>request_threaded_irq</a:t>
            </a:r>
            <a:r>
              <a:rPr lang="en-US" b="1" dirty="0" smtClean="0"/>
              <a:t>() </a:t>
            </a:r>
            <a:r>
              <a:rPr lang="en-US" b="1" dirty="0" err="1" smtClean="0"/>
              <a:t>params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315912" y="1874837"/>
            <a:ext cx="9220200" cy="4154984"/>
          </a:xfrm>
          <a:prstGeom prst="rect">
            <a:avLst/>
          </a:prstGeom>
        </p:spPr>
        <p:txBody>
          <a:bodyPr wrap="square">
            <a:spAutoFit/>
          </a:bodyPr>
          <a:lstStyle/>
          <a:p>
            <a:pPr fontAlgn="base">
              <a:buFont typeface="Arial" charset="0"/>
              <a:buChar char="•"/>
            </a:pPr>
            <a:r>
              <a:rPr lang="en-US" sz="2400" dirty="0" smtClean="0"/>
              <a:t>The </a:t>
            </a:r>
            <a:r>
              <a:rPr lang="en-US" sz="2400" b="1" dirty="0" err="1" smtClean="0"/>
              <a:t>thread_fn</a:t>
            </a:r>
            <a:r>
              <a:rPr lang="en-US" sz="2400" dirty="0" smtClean="0"/>
              <a:t> function. When the hard-IRQ handler function returns </a:t>
            </a:r>
            <a:r>
              <a:rPr lang="en-US" sz="2400" b="1" dirty="0" smtClean="0"/>
              <a:t>IRQ_WAKE_THREAD</a:t>
            </a:r>
            <a:r>
              <a:rPr lang="en-US" sz="2400" dirty="0" smtClean="0"/>
              <a:t>, the associated </a:t>
            </a:r>
            <a:r>
              <a:rPr lang="en-US" sz="2400" dirty="0" err="1" smtClean="0"/>
              <a:t>kthread</a:t>
            </a:r>
            <a:r>
              <a:rPr lang="en-US" sz="2400" dirty="0" smtClean="0"/>
              <a:t> with this interrupt handler is added to the scheduler run-queue. When this </a:t>
            </a:r>
            <a:r>
              <a:rPr lang="en-US" sz="2400" b="1" dirty="0" err="1" smtClean="0"/>
              <a:t>kthread</a:t>
            </a:r>
            <a:r>
              <a:rPr lang="en-US" sz="2400" dirty="0" smtClean="0"/>
              <a:t> is scheduled, it would invoke the </a:t>
            </a:r>
            <a:r>
              <a:rPr lang="en-US" sz="2400" b="1" dirty="0" err="1" smtClean="0"/>
              <a:t>thread_fn</a:t>
            </a:r>
            <a:r>
              <a:rPr lang="en-US" sz="2400" dirty="0" smtClean="0"/>
              <a:t> function which can perform bottom-half interrupt processing fully in process context. Note that the </a:t>
            </a:r>
            <a:r>
              <a:rPr lang="en-US" sz="2400" b="1" dirty="0" err="1" smtClean="0"/>
              <a:t>thread_fn</a:t>
            </a:r>
            <a:r>
              <a:rPr lang="en-US" sz="2400" dirty="0" smtClean="0"/>
              <a:t> runs competing for CPU along with other processes on the </a:t>
            </a:r>
            <a:r>
              <a:rPr lang="en-US" sz="2400" dirty="0" err="1" smtClean="0"/>
              <a:t>runqueue</a:t>
            </a:r>
            <a:r>
              <a:rPr lang="en-US" sz="2400" dirty="0" smtClean="0"/>
              <a:t>, but it can run for longer duration without hurting the overall system responsiveness as it does not run in high-priority by default unlike </a:t>
            </a:r>
            <a:r>
              <a:rPr lang="en-US" sz="2400" dirty="0" err="1" smtClean="0"/>
              <a:t>SoftIRQs</a:t>
            </a:r>
            <a:r>
              <a:rPr lang="en-US" sz="2400" dirty="0" smtClean="0"/>
              <a:t>. When the </a:t>
            </a:r>
            <a:r>
              <a:rPr lang="en-US" sz="2400" b="1" dirty="0" err="1" smtClean="0"/>
              <a:t>thread_fn</a:t>
            </a:r>
            <a:r>
              <a:rPr lang="en-US" sz="2400" dirty="0" smtClean="0"/>
              <a:t> completes, the associated </a:t>
            </a:r>
            <a:r>
              <a:rPr lang="en-US" sz="2400" b="1" dirty="0" err="1" smtClean="0"/>
              <a:t>kthread</a:t>
            </a:r>
            <a:r>
              <a:rPr lang="en-US" sz="2400" dirty="0" smtClean="0"/>
              <a:t> would take itself out of the </a:t>
            </a:r>
            <a:r>
              <a:rPr lang="en-US" sz="2400" b="1" dirty="0" err="1" smtClean="0"/>
              <a:t>runqueue</a:t>
            </a:r>
            <a:r>
              <a:rPr lang="en-US" sz="2400" dirty="0" smtClean="0"/>
              <a:t> and remain in blocked state until woken up again by the hard-IRQ function.</a:t>
            </a:r>
            <a:endParaRPr lang="en-US" sz="36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Enabling and Disabling Interrupts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239712" y="2027237"/>
            <a:ext cx="9525000" cy="5078313"/>
          </a:xfrm>
          <a:prstGeom prst="rect">
            <a:avLst/>
          </a:prstGeom>
        </p:spPr>
        <p:txBody>
          <a:bodyPr wrap="square">
            <a:spAutoFit/>
          </a:bodyPr>
          <a:lstStyle/>
          <a:p>
            <a:pPr fontAlgn="base"/>
            <a:r>
              <a:rPr lang="en-US" sz="3600" dirty="0" smtClean="0"/>
              <a:t>Disabling a single interrupt</a:t>
            </a:r>
            <a:endParaRPr lang="en-US" sz="3600" dirty="0" smtClean="0"/>
          </a:p>
          <a:p>
            <a:pPr fontAlgn="base"/>
            <a:r>
              <a:rPr lang="en-US" sz="3600" dirty="0" smtClean="0">
                <a:solidFill>
                  <a:schemeClr val="tx2"/>
                </a:solidFill>
              </a:rPr>
              <a:t>	void </a:t>
            </a:r>
            <a:r>
              <a:rPr lang="en-US" sz="3600" b="1" dirty="0" err="1" smtClean="0">
                <a:solidFill>
                  <a:schemeClr val="tx2"/>
                </a:solidFill>
              </a:rPr>
              <a:t>disable_irq</a:t>
            </a:r>
            <a:r>
              <a:rPr lang="en-US" sz="3600" dirty="0" smtClean="0">
                <a:solidFill>
                  <a:schemeClr val="tx2"/>
                </a:solidFill>
              </a:rPr>
              <a:t> (</a:t>
            </a:r>
            <a:r>
              <a:rPr lang="en-US" sz="3600" dirty="0" err="1" smtClean="0">
                <a:solidFill>
                  <a:schemeClr val="tx2"/>
                </a:solidFill>
              </a:rPr>
              <a:t>int</a:t>
            </a:r>
            <a:r>
              <a:rPr lang="en-US" sz="3600" dirty="0" smtClean="0">
                <a:solidFill>
                  <a:schemeClr val="tx2"/>
                </a:solidFill>
              </a:rPr>
              <a:t> </a:t>
            </a:r>
            <a:r>
              <a:rPr lang="en-US" sz="3600" dirty="0" err="1" smtClean="0">
                <a:solidFill>
                  <a:schemeClr val="tx2"/>
                </a:solidFill>
              </a:rPr>
              <a:t>irq</a:t>
            </a:r>
            <a:r>
              <a:rPr lang="en-US" sz="3600" dirty="0" smtClean="0">
                <a:solidFill>
                  <a:schemeClr val="tx2"/>
                </a:solidFill>
              </a:rPr>
              <a:t>);</a:t>
            </a:r>
          </a:p>
          <a:p>
            <a:pPr fontAlgn="base"/>
            <a:r>
              <a:rPr lang="en-US" sz="3600" dirty="0" smtClean="0">
                <a:solidFill>
                  <a:schemeClr val="tx2"/>
                </a:solidFill>
              </a:rPr>
              <a:t>	void </a:t>
            </a:r>
            <a:r>
              <a:rPr lang="en-US" sz="3600" b="1" dirty="0" err="1" smtClean="0">
                <a:solidFill>
                  <a:schemeClr val="tx2"/>
                </a:solidFill>
              </a:rPr>
              <a:t>disable_irq_nosync</a:t>
            </a:r>
            <a:r>
              <a:rPr lang="en-US" sz="3600" dirty="0" smtClean="0">
                <a:solidFill>
                  <a:schemeClr val="tx2"/>
                </a:solidFill>
              </a:rPr>
              <a:t> (</a:t>
            </a:r>
            <a:r>
              <a:rPr lang="en-US" sz="3600" dirty="0" err="1" smtClean="0">
                <a:solidFill>
                  <a:schemeClr val="tx2"/>
                </a:solidFill>
              </a:rPr>
              <a:t>int</a:t>
            </a:r>
            <a:r>
              <a:rPr lang="en-US" sz="3600" dirty="0" smtClean="0">
                <a:solidFill>
                  <a:schemeClr val="tx2"/>
                </a:solidFill>
              </a:rPr>
              <a:t> </a:t>
            </a:r>
            <a:r>
              <a:rPr lang="en-US" sz="3600" dirty="0" err="1" smtClean="0">
                <a:solidFill>
                  <a:schemeClr val="tx2"/>
                </a:solidFill>
              </a:rPr>
              <a:t>irq</a:t>
            </a:r>
            <a:r>
              <a:rPr lang="en-US" sz="3600" dirty="0" smtClean="0">
                <a:solidFill>
                  <a:schemeClr val="tx2"/>
                </a:solidFill>
              </a:rPr>
              <a:t>);</a:t>
            </a:r>
          </a:p>
          <a:p>
            <a:pPr fontAlgn="base"/>
            <a:r>
              <a:rPr lang="en-US" sz="3600" dirty="0" smtClean="0">
                <a:solidFill>
                  <a:schemeClr val="tx2"/>
                </a:solidFill>
              </a:rPr>
              <a:t>	void </a:t>
            </a:r>
            <a:r>
              <a:rPr lang="en-US" sz="3600" b="1" dirty="0" err="1" smtClean="0">
                <a:solidFill>
                  <a:schemeClr val="tx2"/>
                </a:solidFill>
              </a:rPr>
              <a:t>enable_irq</a:t>
            </a:r>
            <a:r>
              <a:rPr lang="en-US" sz="3600" dirty="0" smtClean="0">
                <a:solidFill>
                  <a:schemeClr val="tx2"/>
                </a:solidFill>
              </a:rPr>
              <a:t> (</a:t>
            </a:r>
            <a:r>
              <a:rPr lang="en-US" sz="3600" dirty="0" err="1" smtClean="0">
                <a:solidFill>
                  <a:schemeClr val="tx2"/>
                </a:solidFill>
              </a:rPr>
              <a:t>int</a:t>
            </a:r>
            <a:r>
              <a:rPr lang="en-US" sz="3600" dirty="0" smtClean="0">
                <a:solidFill>
                  <a:schemeClr val="tx2"/>
                </a:solidFill>
              </a:rPr>
              <a:t> </a:t>
            </a:r>
            <a:r>
              <a:rPr lang="en-US" sz="3600" dirty="0" err="1" smtClean="0">
                <a:solidFill>
                  <a:schemeClr val="tx2"/>
                </a:solidFill>
              </a:rPr>
              <a:t>irq</a:t>
            </a:r>
            <a:r>
              <a:rPr lang="en-US" sz="3600" dirty="0" smtClean="0">
                <a:solidFill>
                  <a:schemeClr val="tx2"/>
                </a:solidFill>
              </a:rPr>
              <a:t>);</a:t>
            </a:r>
          </a:p>
          <a:p>
            <a:pPr fontAlgn="base"/>
            <a:endParaRPr lang="en-US" sz="3600" dirty="0" smtClean="0">
              <a:solidFill>
                <a:schemeClr val="tx2"/>
              </a:solidFill>
            </a:endParaRPr>
          </a:p>
          <a:p>
            <a:pPr fontAlgn="base"/>
            <a:r>
              <a:rPr lang="en-US" sz="3600" dirty="0" smtClean="0"/>
              <a:t>Remember that somebody has prepared respective h/w communication functions, added them to </a:t>
            </a:r>
            <a:r>
              <a:rPr lang="en-US" sz="3600" dirty="0" err="1" smtClean="0">
                <a:solidFill>
                  <a:schemeClr val="tx2"/>
                </a:solidFill>
              </a:rPr>
              <a:t>struct</a:t>
            </a:r>
            <a:r>
              <a:rPr lang="en-US" sz="3600" dirty="0" smtClean="0">
                <a:solidFill>
                  <a:schemeClr val="tx2"/>
                </a:solidFill>
              </a:rPr>
              <a:t> </a:t>
            </a:r>
            <a:r>
              <a:rPr lang="en-US" sz="3600" b="1" dirty="0" err="1" smtClean="0">
                <a:solidFill>
                  <a:schemeClr val="tx2"/>
                </a:solidFill>
              </a:rPr>
              <a:t>irq_chip</a:t>
            </a:r>
            <a:r>
              <a:rPr lang="en-US" sz="3600" dirty="0" smtClean="0">
                <a:solidFill>
                  <a:schemeClr val="tx2"/>
                </a:solidFill>
              </a:rPr>
              <a:t> </a:t>
            </a:r>
            <a:r>
              <a:rPr lang="en-US" sz="3600" dirty="0" smtClean="0"/>
              <a:t>and registered this structure with </a:t>
            </a:r>
            <a:r>
              <a:rPr lang="en-US" sz="3600" b="1" dirty="0" err="1" smtClean="0">
                <a:solidFill>
                  <a:schemeClr val="tx2"/>
                </a:solidFill>
              </a:rPr>
              <a:t>irq_set_chip_and_handler</a:t>
            </a:r>
            <a:r>
              <a:rPr lang="en-US" sz="3600" b="1" dirty="0" smtClean="0">
                <a:solidFill>
                  <a:schemeClr val="tx2"/>
                </a:solidFill>
              </a:rPr>
              <a:t> </a:t>
            </a:r>
            <a:endParaRPr lang="en-US" sz="3600" dirty="0">
              <a:solidFill>
                <a:schemeClr val="tx2"/>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Enabling and Disabling Interrupts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239712" y="2027237"/>
            <a:ext cx="9677400" cy="3970318"/>
          </a:xfrm>
          <a:prstGeom prst="rect">
            <a:avLst/>
          </a:prstGeom>
        </p:spPr>
        <p:txBody>
          <a:bodyPr wrap="square">
            <a:spAutoFit/>
          </a:bodyPr>
          <a:lstStyle/>
          <a:p>
            <a:pPr fontAlgn="base"/>
            <a:r>
              <a:rPr lang="en-US" sz="3600" dirty="0" smtClean="0"/>
              <a:t>Disabling </a:t>
            </a:r>
            <a:r>
              <a:rPr lang="en-US" sz="3600" dirty="0" smtClean="0"/>
              <a:t>all interrupts</a:t>
            </a:r>
            <a:endParaRPr lang="en-US" sz="3600" dirty="0" smtClean="0"/>
          </a:p>
          <a:p>
            <a:pPr fontAlgn="base"/>
            <a:r>
              <a:rPr lang="en-US" sz="3600" dirty="0" smtClean="0">
                <a:solidFill>
                  <a:schemeClr val="tx2"/>
                </a:solidFill>
              </a:rPr>
              <a:t>void </a:t>
            </a:r>
            <a:r>
              <a:rPr lang="en-US" sz="3600" b="1" dirty="0" err="1" smtClean="0">
                <a:solidFill>
                  <a:schemeClr val="tx2"/>
                </a:solidFill>
              </a:rPr>
              <a:t>local_irq_save</a:t>
            </a:r>
            <a:r>
              <a:rPr lang="en-US" sz="3600" b="1" dirty="0" smtClean="0">
                <a:solidFill>
                  <a:schemeClr val="tx2"/>
                </a:solidFill>
              </a:rPr>
              <a:t> </a:t>
            </a:r>
            <a:r>
              <a:rPr lang="en-US" sz="3600" dirty="0" smtClean="0">
                <a:solidFill>
                  <a:schemeClr val="tx2"/>
                </a:solidFill>
              </a:rPr>
              <a:t>(</a:t>
            </a:r>
            <a:r>
              <a:rPr lang="en-US" sz="3600" dirty="0" smtClean="0">
                <a:solidFill>
                  <a:schemeClr val="tx2"/>
                </a:solidFill>
              </a:rPr>
              <a:t>unsigned long flags);</a:t>
            </a:r>
          </a:p>
          <a:p>
            <a:pPr fontAlgn="base"/>
            <a:r>
              <a:rPr lang="en-US" sz="3600" dirty="0" smtClean="0">
                <a:solidFill>
                  <a:schemeClr val="tx2"/>
                </a:solidFill>
              </a:rPr>
              <a:t>void </a:t>
            </a:r>
            <a:r>
              <a:rPr lang="en-US" sz="3600" b="1" dirty="0" err="1" smtClean="0">
                <a:solidFill>
                  <a:schemeClr val="tx2"/>
                </a:solidFill>
              </a:rPr>
              <a:t>local_irq_disable</a:t>
            </a:r>
            <a:r>
              <a:rPr lang="en-US" sz="3600" dirty="0" smtClean="0">
                <a:solidFill>
                  <a:schemeClr val="tx2"/>
                </a:solidFill>
              </a:rPr>
              <a:t>(void</a:t>
            </a:r>
            <a:r>
              <a:rPr lang="en-US" sz="3600" dirty="0" smtClean="0">
                <a:solidFill>
                  <a:schemeClr val="tx2"/>
                </a:solidFill>
              </a:rPr>
              <a:t>); -</a:t>
            </a:r>
            <a:r>
              <a:rPr lang="en-US" sz="3600" dirty="0" smtClean="0"/>
              <a:t> unconditionally</a:t>
            </a:r>
          </a:p>
          <a:p>
            <a:pPr fontAlgn="base"/>
            <a:endParaRPr lang="en-US" sz="3600" dirty="0" smtClean="0">
              <a:solidFill>
                <a:schemeClr val="tx2"/>
              </a:solidFill>
            </a:endParaRPr>
          </a:p>
          <a:p>
            <a:pPr fontAlgn="base"/>
            <a:r>
              <a:rPr lang="en-US" sz="3600" dirty="0" smtClean="0">
                <a:solidFill>
                  <a:schemeClr val="tx2"/>
                </a:solidFill>
              </a:rPr>
              <a:t>void </a:t>
            </a:r>
            <a:r>
              <a:rPr lang="en-US" sz="3600" b="1" dirty="0" err="1" smtClean="0">
                <a:solidFill>
                  <a:schemeClr val="tx2"/>
                </a:solidFill>
              </a:rPr>
              <a:t>local_irq_restore</a:t>
            </a:r>
            <a:r>
              <a:rPr lang="en-US" sz="3600" b="1" dirty="0" smtClean="0">
                <a:solidFill>
                  <a:schemeClr val="tx2"/>
                </a:solidFill>
              </a:rPr>
              <a:t> </a:t>
            </a:r>
            <a:r>
              <a:rPr lang="en-US" sz="3600" dirty="0" smtClean="0">
                <a:solidFill>
                  <a:schemeClr val="tx2"/>
                </a:solidFill>
              </a:rPr>
              <a:t>(</a:t>
            </a:r>
            <a:r>
              <a:rPr lang="en-US" sz="3600" dirty="0" smtClean="0">
                <a:solidFill>
                  <a:schemeClr val="tx2"/>
                </a:solidFill>
              </a:rPr>
              <a:t>unsigned long flags);</a:t>
            </a:r>
          </a:p>
          <a:p>
            <a:pPr fontAlgn="base"/>
            <a:r>
              <a:rPr lang="en-US" sz="3600" dirty="0" smtClean="0">
                <a:solidFill>
                  <a:schemeClr val="tx2"/>
                </a:solidFill>
              </a:rPr>
              <a:t>void </a:t>
            </a:r>
            <a:r>
              <a:rPr lang="en-US" sz="3600" b="1" dirty="0" err="1" smtClean="0">
                <a:solidFill>
                  <a:schemeClr val="tx2"/>
                </a:solidFill>
              </a:rPr>
              <a:t>local_irq_enable</a:t>
            </a:r>
            <a:r>
              <a:rPr lang="en-US" sz="3600" dirty="0" smtClean="0">
                <a:solidFill>
                  <a:schemeClr val="tx2"/>
                </a:solidFill>
              </a:rPr>
              <a:t> (</a:t>
            </a:r>
            <a:r>
              <a:rPr lang="en-US" sz="3600" dirty="0" smtClean="0">
                <a:solidFill>
                  <a:schemeClr val="tx2"/>
                </a:solidFill>
              </a:rPr>
              <a:t>void</a:t>
            </a:r>
            <a:r>
              <a:rPr lang="en-US" sz="3600" dirty="0" smtClean="0">
                <a:solidFill>
                  <a:schemeClr val="tx2"/>
                </a:solidFill>
              </a:rPr>
              <a:t>);</a:t>
            </a:r>
            <a:r>
              <a:rPr lang="en-US" sz="3600" dirty="0" smtClean="0">
                <a:solidFill>
                  <a:schemeClr val="tx2"/>
                </a:solidFill>
              </a:rPr>
              <a:t> -</a:t>
            </a:r>
            <a:r>
              <a:rPr lang="en-US" sz="3600" dirty="0" smtClean="0"/>
              <a:t> unconditionally</a:t>
            </a:r>
          </a:p>
          <a:p>
            <a:pPr fontAlgn="base"/>
            <a:endParaRPr lang="en-US" sz="3600" dirty="0" smtClean="0">
              <a:solidFill>
                <a:schemeClr val="tx2"/>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44512" y="1646237"/>
            <a:ext cx="40386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Interrupt </a:t>
            </a:r>
            <a:r>
              <a:rPr lang="en-US" b="1" dirty="0" smtClean="0"/>
              <a:t>Sharing (Driver API Level)</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403225" y="5151437"/>
            <a:ext cx="9677400" cy="2308324"/>
          </a:xfrm>
          <a:prstGeom prst="rect">
            <a:avLst/>
          </a:prstGeom>
        </p:spPr>
        <p:txBody>
          <a:bodyPr wrap="square">
            <a:spAutoFit/>
          </a:bodyPr>
          <a:lstStyle/>
          <a:p>
            <a:r>
              <a:rPr lang="en-US" sz="3600" dirty="0" smtClean="0"/>
              <a:t>We have already discussed interrupts chaining in Kernel IRQ subsystem.</a:t>
            </a:r>
          </a:p>
          <a:p>
            <a:r>
              <a:rPr lang="en-US" sz="3600" dirty="0" smtClean="0"/>
              <a:t>How can we share interrupts on Driver API Level?</a:t>
            </a:r>
            <a:endParaRPr lang="en-US" sz="3600" dirty="0" smtClean="0"/>
          </a:p>
          <a:p>
            <a:pPr fontAlgn="base"/>
            <a:endParaRPr lang="en-US" sz="3600" dirty="0" smtClean="0">
              <a:solidFill>
                <a:schemeClr val="tx2"/>
              </a:solidFill>
            </a:endParaRPr>
          </a:p>
        </p:txBody>
      </p:sp>
      <p:sp>
        <p:nvSpPr>
          <p:cNvPr id="5" name="Rectangle 4"/>
          <p:cNvSpPr/>
          <p:nvPr/>
        </p:nvSpPr>
        <p:spPr>
          <a:xfrm>
            <a:off x="696912" y="2484437"/>
            <a:ext cx="990600" cy="990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 CPU</a:t>
            </a:r>
            <a:endParaRPr lang="en-US" dirty="0"/>
          </a:p>
        </p:txBody>
      </p:sp>
      <p:sp>
        <p:nvSpPr>
          <p:cNvPr id="7" name="Rectangle 6"/>
          <p:cNvSpPr/>
          <p:nvPr/>
        </p:nvSpPr>
        <p:spPr>
          <a:xfrm>
            <a:off x="2754312" y="2179637"/>
            <a:ext cx="1371600" cy="1600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GPIO controller</a:t>
            </a:r>
            <a:endParaRPr lang="en-US" dirty="0"/>
          </a:p>
        </p:txBody>
      </p:sp>
      <p:cxnSp>
        <p:nvCxnSpPr>
          <p:cNvPr id="10" name="Straight Arrow Connector 9"/>
          <p:cNvCxnSpPr>
            <a:stCxn id="7" idx="1"/>
            <a:endCxn id="5" idx="3"/>
          </p:cNvCxnSpPr>
          <p:nvPr/>
        </p:nvCxnSpPr>
        <p:spPr>
          <a:xfrm flipH="1">
            <a:off x="1687512" y="2979737"/>
            <a:ext cx="1066800"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49312" y="1722437"/>
            <a:ext cx="886781" cy="646331"/>
          </a:xfrm>
          <a:prstGeom prst="rect">
            <a:avLst/>
          </a:prstGeom>
        </p:spPr>
        <p:txBody>
          <a:bodyPr wrap="none">
            <a:spAutoFit/>
          </a:bodyPr>
          <a:lstStyle/>
          <a:p>
            <a:r>
              <a:rPr lang="en-US" sz="3600" dirty="0" err="1" smtClean="0"/>
              <a:t>SoC</a:t>
            </a:r>
            <a:endParaRPr lang="en-US" sz="3600" dirty="0"/>
          </a:p>
        </p:txBody>
      </p:sp>
      <p:sp>
        <p:nvSpPr>
          <p:cNvPr id="14" name="Rectangle 13"/>
          <p:cNvSpPr/>
          <p:nvPr/>
        </p:nvSpPr>
        <p:spPr>
          <a:xfrm>
            <a:off x="1687512" y="2560637"/>
            <a:ext cx="1048044" cy="369332"/>
          </a:xfrm>
          <a:prstGeom prst="rect">
            <a:avLst/>
          </a:prstGeom>
        </p:spPr>
        <p:txBody>
          <a:bodyPr wrap="none">
            <a:spAutoFit/>
          </a:bodyPr>
          <a:lstStyle/>
          <a:p>
            <a:r>
              <a:rPr lang="en-US" dirty="0" smtClean="0">
                <a:solidFill>
                  <a:schemeClr val="bg1"/>
                </a:solidFill>
              </a:rPr>
              <a:t>GPIO IRQ</a:t>
            </a:r>
            <a:endParaRPr lang="en-US" dirty="0">
              <a:solidFill>
                <a:schemeClr val="bg1"/>
              </a:solidFill>
            </a:endParaRPr>
          </a:p>
        </p:txBody>
      </p:sp>
      <p:cxnSp>
        <p:nvCxnSpPr>
          <p:cNvPr id="16" name="Straight Connector 15"/>
          <p:cNvCxnSpPr/>
          <p:nvPr/>
        </p:nvCxnSpPr>
        <p:spPr>
          <a:xfrm>
            <a:off x="620712" y="4389437"/>
            <a:ext cx="3733800"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230312" y="3475037"/>
            <a:ext cx="0" cy="914400"/>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211512" y="3779837"/>
            <a:ext cx="0" cy="609600"/>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458912" y="3932237"/>
            <a:ext cx="1321067" cy="369332"/>
          </a:xfrm>
          <a:prstGeom prst="rect">
            <a:avLst/>
          </a:prstGeom>
        </p:spPr>
        <p:txBody>
          <a:bodyPr wrap="none">
            <a:spAutoFit/>
          </a:bodyPr>
          <a:lstStyle/>
          <a:p>
            <a:r>
              <a:rPr lang="en-US" b="1" dirty="0" smtClean="0">
                <a:solidFill>
                  <a:schemeClr val="bg1"/>
                </a:solidFill>
              </a:rPr>
              <a:t>internal bus</a:t>
            </a:r>
            <a:endParaRPr lang="en-US" b="1" dirty="0">
              <a:solidFill>
                <a:schemeClr val="bg1"/>
              </a:solidFill>
            </a:endParaRPr>
          </a:p>
        </p:txBody>
      </p:sp>
      <p:cxnSp>
        <p:nvCxnSpPr>
          <p:cNvPr id="33" name="Straight Connector 32"/>
          <p:cNvCxnSpPr/>
          <p:nvPr/>
        </p:nvCxnSpPr>
        <p:spPr>
          <a:xfrm>
            <a:off x="4125912" y="2332037"/>
            <a:ext cx="1219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45" idx="1"/>
          </p:cNvCxnSpPr>
          <p:nvPr/>
        </p:nvCxnSpPr>
        <p:spPr>
          <a:xfrm>
            <a:off x="4125912" y="2636837"/>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125912" y="2941637"/>
            <a:ext cx="1219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125912" y="3551237"/>
            <a:ext cx="1219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125912" y="3246437"/>
            <a:ext cx="1219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83112" y="2027237"/>
            <a:ext cx="829073" cy="369332"/>
          </a:xfrm>
          <a:prstGeom prst="rect">
            <a:avLst/>
          </a:prstGeom>
        </p:spPr>
        <p:txBody>
          <a:bodyPr wrap="none">
            <a:spAutoFit/>
          </a:bodyPr>
          <a:lstStyle/>
          <a:p>
            <a:r>
              <a:rPr lang="en-US" dirty="0" smtClean="0"/>
              <a:t>GPIO 0</a:t>
            </a:r>
            <a:endParaRPr lang="en-US" dirty="0"/>
          </a:p>
        </p:txBody>
      </p:sp>
      <p:sp>
        <p:nvSpPr>
          <p:cNvPr id="39" name="Rectangle 38"/>
          <p:cNvSpPr/>
          <p:nvPr/>
        </p:nvSpPr>
        <p:spPr>
          <a:xfrm>
            <a:off x="4583112" y="2332037"/>
            <a:ext cx="829073" cy="369332"/>
          </a:xfrm>
          <a:prstGeom prst="rect">
            <a:avLst/>
          </a:prstGeom>
        </p:spPr>
        <p:txBody>
          <a:bodyPr wrap="none">
            <a:spAutoFit/>
          </a:bodyPr>
          <a:lstStyle/>
          <a:p>
            <a:r>
              <a:rPr lang="en-US" dirty="0" smtClean="0"/>
              <a:t>GPIO 1</a:t>
            </a:r>
            <a:endParaRPr lang="en-US" dirty="0"/>
          </a:p>
        </p:txBody>
      </p:sp>
      <p:sp>
        <p:nvSpPr>
          <p:cNvPr id="40" name="Rectangle 39"/>
          <p:cNvSpPr/>
          <p:nvPr/>
        </p:nvSpPr>
        <p:spPr>
          <a:xfrm>
            <a:off x="4583112" y="2648505"/>
            <a:ext cx="829073" cy="369332"/>
          </a:xfrm>
          <a:prstGeom prst="rect">
            <a:avLst/>
          </a:prstGeom>
        </p:spPr>
        <p:txBody>
          <a:bodyPr wrap="none">
            <a:spAutoFit/>
          </a:bodyPr>
          <a:lstStyle/>
          <a:p>
            <a:r>
              <a:rPr lang="en-US" dirty="0" smtClean="0"/>
              <a:t>GPIO 2</a:t>
            </a:r>
            <a:endParaRPr lang="en-US" dirty="0"/>
          </a:p>
        </p:txBody>
      </p:sp>
      <p:sp>
        <p:nvSpPr>
          <p:cNvPr id="41" name="Rectangle 40"/>
          <p:cNvSpPr/>
          <p:nvPr/>
        </p:nvSpPr>
        <p:spPr>
          <a:xfrm>
            <a:off x="4506912" y="3246437"/>
            <a:ext cx="861133" cy="369332"/>
          </a:xfrm>
          <a:prstGeom prst="rect">
            <a:avLst/>
          </a:prstGeom>
        </p:spPr>
        <p:txBody>
          <a:bodyPr wrap="none">
            <a:spAutoFit/>
          </a:bodyPr>
          <a:lstStyle/>
          <a:p>
            <a:r>
              <a:rPr lang="en-US" dirty="0" smtClean="0"/>
              <a:t>GPIO N</a:t>
            </a:r>
            <a:endParaRPr lang="en-US" dirty="0"/>
          </a:p>
        </p:txBody>
      </p:sp>
      <p:sp>
        <p:nvSpPr>
          <p:cNvPr id="45" name="Moon 44"/>
          <p:cNvSpPr/>
          <p:nvPr/>
        </p:nvSpPr>
        <p:spPr>
          <a:xfrm>
            <a:off x="5802312" y="2332037"/>
            <a:ext cx="381000" cy="6096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97712" y="1874837"/>
            <a:ext cx="12954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#1</a:t>
            </a:r>
            <a:endParaRPr lang="en-US" dirty="0"/>
          </a:p>
        </p:txBody>
      </p:sp>
      <p:sp>
        <p:nvSpPr>
          <p:cNvPr id="48" name="Rectangle 47"/>
          <p:cNvSpPr/>
          <p:nvPr/>
        </p:nvSpPr>
        <p:spPr>
          <a:xfrm>
            <a:off x="7097712" y="3246437"/>
            <a:ext cx="12954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#2</a:t>
            </a:r>
            <a:endParaRPr lang="en-US" dirty="0"/>
          </a:p>
        </p:txBody>
      </p:sp>
      <p:cxnSp>
        <p:nvCxnSpPr>
          <p:cNvPr id="50" name="Elbow Connector 49"/>
          <p:cNvCxnSpPr/>
          <p:nvPr/>
        </p:nvCxnSpPr>
        <p:spPr>
          <a:xfrm flipV="1">
            <a:off x="6030912" y="2332037"/>
            <a:ext cx="1066800" cy="15240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48" idx="1"/>
          </p:cNvCxnSpPr>
          <p:nvPr/>
        </p:nvCxnSpPr>
        <p:spPr>
          <a:xfrm>
            <a:off x="6107112" y="2865437"/>
            <a:ext cx="990600" cy="83820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Interrupt </a:t>
            </a:r>
            <a:r>
              <a:rPr lang="en-US" b="1" dirty="0" smtClean="0"/>
              <a:t>Sharing (Driver API Level)</a:t>
            </a:r>
            <a:endParaRPr lang="en-US" b="1" dirty="0"/>
          </a:p>
        </p:txBody>
      </p:sp>
      <p:sp>
        <p:nvSpPr>
          <p:cNvPr id="6" name="Rectangle 5"/>
          <p:cNvSpPr/>
          <p:nvPr/>
        </p:nvSpPr>
        <p:spPr>
          <a:xfrm>
            <a:off x="239712" y="1951037"/>
            <a:ext cx="9677400" cy="3970318"/>
          </a:xfrm>
          <a:prstGeom prst="rect">
            <a:avLst/>
          </a:prstGeom>
        </p:spPr>
        <p:txBody>
          <a:bodyPr wrap="square">
            <a:spAutoFit/>
          </a:bodyPr>
          <a:lstStyle/>
          <a:p>
            <a:pPr>
              <a:buFont typeface="Arial" charset="0"/>
              <a:buChar char="•"/>
            </a:pPr>
            <a:r>
              <a:rPr lang="en-US" sz="3600" dirty="0" smtClean="0"/>
              <a:t>Set </a:t>
            </a:r>
            <a:r>
              <a:rPr lang="en-US" sz="3600" b="1" dirty="0" smtClean="0">
                <a:solidFill>
                  <a:schemeClr val="tx2"/>
                </a:solidFill>
              </a:rPr>
              <a:t>IRQF_SHARED</a:t>
            </a:r>
            <a:r>
              <a:rPr lang="en-US" sz="3600" dirty="0" smtClean="0"/>
              <a:t> flag while for </a:t>
            </a:r>
            <a:r>
              <a:rPr lang="en-US" sz="3600" b="1" dirty="0" err="1" smtClean="0"/>
              <a:t>request_irq</a:t>
            </a:r>
            <a:endParaRPr lang="en-US" sz="3600" b="1" dirty="0" smtClean="0"/>
          </a:p>
          <a:p>
            <a:pPr>
              <a:buFont typeface="Arial" charset="0"/>
              <a:buChar char="•"/>
            </a:pPr>
            <a:r>
              <a:rPr lang="en-US" sz="3600" dirty="0" smtClean="0"/>
              <a:t>The </a:t>
            </a:r>
            <a:r>
              <a:rPr lang="en-US" sz="3600" b="1" dirty="0" err="1" smtClean="0">
                <a:solidFill>
                  <a:schemeClr val="tx2"/>
                </a:solidFill>
              </a:rPr>
              <a:t>dev_id</a:t>
            </a:r>
            <a:r>
              <a:rPr lang="en-US" sz="3600" dirty="0" smtClean="0"/>
              <a:t> argument </a:t>
            </a:r>
            <a:r>
              <a:rPr lang="en-US" sz="3600" b="1" dirty="0" smtClean="0"/>
              <a:t>must</a:t>
            </a:r>
            <a:r>
              <a:rPr lang="en-US" sz="3600" dirty="0" smtClean="0"/>
              <a:t> be </a:t>
            </a:r>
            <a:r>
              <a:rPr lang="en-US" sz="3600" dirty="0" smtClean="0"/>
              <a:t>unique and specific to each driver.</a:t>
            </a:r>
            <a:r>
              <a:rPr lang="en-US" sz="2400" dirty="0" smtClean="0"/>
              <a:t> (Passing NULL could cause kernel oops at unload time.)</a:t>
            </a:r>
            <a:endParaRPr lang="en-US" sz="3600" dirty="0" smtClean="0"/>
          </a:p>
          <a:p>
            <a:pPr>
              <a:buFont typeface="Arial" charset="0"/>
              <a:buChar char="•"/>
            </a:pPr>
            <a:r>
              <a:rPr lang="en-US" sz="3600" dirty="0" smtClean="0"/>
              <a:t>Return </a:t>
            </a:r>
            <a:r>
              <a:rPr lang="en-US" sz="3600" b="1" dirty="0" smtClean="0">
                <a:solidFill>
                  <a:schemeClr val="tx2"/>
                </a:solidFill>
              </a:rPr>
              <a:t>IRQ_NONE </a:t>
            </a:r>
            <a:r>
              <a:rPr lang="en-US" sz="3600" dirty="0" smtClean="0"/>
              <a:t>whenever your handler is called and finds that the device is not interrupting.</a:t>
            </a:r>
            <a:endParaRPr lang="en-US" sz="3600" dirty="0" smtClean="0"/>
          </a:p>
          <a:p>
            <a:pPr>
              <a:buFont typeface="Arial" charset="0"/>
              <a:buChar char="•"/>
            </a:pPr>
            <a:endParaRPr lang="en-US" sz="3600" b="1" dirty="0" smtClean="0"/>
          </a:p>
          <a:p>
            <a:pPr fontAlgn="base"/>
            <a:endParaRPr lang="en-US" sz="3600" dirty="0" smtClean="0">
              <a:solidFill>
                <a:schemeClr val="tx2"/>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The /proc interface</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468312" y="6218237"/>
            <a:ext cx="9220200" cy="103017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2000" dirty="0" smtClean="0"/>
              <a:t>Whenever </a:t>
            </a:r>
            <a:r>
              <a:rPr lang="en-US" sz="2000" dirty="0" smtClean="0"/>
              <a:t>a hardware interrupt reaches the processor, an internal counter is incremented, providing a way to </a:t>
            </a:r>
            <a:r>
              <a:rPr lang="en-US" sz="2000" dirty="0" smtClean="0"/>
              <a:t>check whether </a:t>
            </a:r>
            <a:r>
              <a:rPr lang="en-US" sz="2000" dirty="0" smtClean="0"/>
              <a:t>the device is working as expected. Reported interrupts are shown in </a:t>
            </a:r>
            <a:r>
              <a:rPr lang="en-US" sz="2000" b="1" dirty="0" smtClean="0"/>
              <a:t>/proc/interrupts</a:t>
            </a:r>
            <a:r>
              <a:rPr lang="en-US" sz="2000" dirty="0" smtClean="0"/>
              <a:t>.</a:t>
            </a:r>
          </a:p>
        </p:txBody>
      </p:sp>
      <p:pic>
        <p:nvPicPr>
          <p:cNvPr id="1026" name="Picture 2"/>
          <p:cNvPicPr>
            <a:picLocks noChangeAspect="1" noChangeArrowheads="1"/>
          </p:cNvPicPr>
          <p:nvPr/>
        </p:nvPicPr>
        <p:blipFill>
          <a:blip r:embed="rId3" cstate="print"/>
          <a:srcRect/>
          <a:stretch>
            <a:fillRect/>
          </a:stretch>
        </p:blipFill>
        <p:spPr bwMode="auto">
          <a:xfrm>
            <a:off x="773112" y="1874837"/>
            <a:ext cx="7924800" cy="399330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Box 2"/>
          <p:cNvSpPr txBox="1"/>
          <p:nvPr/>
        </p:nvSpPr>
        <p:spPr>
          <a:xfrm>
            <a:off x="822960" y="1958040"/>
            <a:ext cx="7223760" cy="4717080"/>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9600"/>
            </a:pPr>
            <a:r>
              <a:rPr lang="en-US" sz="9600" b="0" i="0" u="none" strike="noStrike" kern="1200">
                <a:ln>
                  <a:noFill/>
                </a:ln>
                <a:latin typeface="Arial" pitchFamily="18"/>
                <a:ea typeface="Droid Sans Fallback" pitchFamily="2"/>
                <a:cs typeface="Lohit Hindi" pitchFamily="2"/>
              </a:rPr>
              <a:t>Thank you!</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err="1" smtClean="0"/>
              <a:t>request_irq</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1646237"/>
            <a:ext cx="8458200" cy="3346963"/>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sz="3600" dirty="0" err="1" smtClean="0">
                <a:solidFill>
                  <a:srgbClr val="C00000"/>
                </a:solidFill>
              </a:rPr>
              <a:t>int</a:t>
            </a:r>
            <a:r>
              <a:rPr lang="en-US" sz="3600" dirty="0" smtClean="0"/>
              <a:t> </a:t>
            </a:r>
            <a:r>
              <a:rPr lang="en-US" sz="3600" b="1" dirty="0" err="1" smtClean="0">
                <a:solidFill>
                  <a:schemeClr val="tx2"/>
                </a:solidFill>
              </a:rPr>
              <a:t>request_irq</a:t>
            </a:r>
            <a:r>
              <a:rPr lang="en-US" sz="3600" dirty="0" smtClean="0"/>
              <a:t> (</a:t>
            </a:r>
            <a:r>
              <a:rPr lang="en-US" sz="3600" dirty="0" smtClean="0">
                <a:solidFill>
                  <a:srgbClr val="C00000"/>
                </a:solidFill>
              </a:rPr>
              <a:t>unsigned </a:t>
            </a:r>
            <a:r>
              <a:rPr lang="en-US" sz="3600" dirty="0" err="1" smtClean="0">
                <a:solidFill>
                  <a:srgbClr val="C00000"/>
                </a:solidFill>
              </a:rPr>
              <a:t>int</a:t>
            </a:r>
            <a:r>
              <a:rPr lang="en-US" sz="3600" dirty="0" smtClean="0">
                <a:solidFill>
                  <a:srgbClr val="C00000"/>
                </a:solidFill>
              </a:rPr>
              <a:t> </a:t>
            </a:r>
            <a:r>
              <a:rPr lang="en-US" sz="3600" b="1" dirty="0" err="1" smtClean="0"/>
              <a:t>irq</a:t>
            </a:r>
            <a:r>
              <a:rPr lang="en-US" sz="3600" dirty="0" smtClean="0"/>
              <a:t>,</a:t>
            </a:r>
          </a:p>
          <a:p>
            <a:pPr fontAlgn="base">
              <a:buNone/>
            </a:pPr>
            <a:r>
              <a:rPr lang="en-US" sz="3600" dirty="0" smtClean="0"/>
              <a:t>	</a:t>
            </a:r>
            <a:r>
              <a:rPr lang="en-US" sz="3600" dirty="0" err="1" smtClean="0">
                <a:solidFill>
                  <a:srgbClr val="C00000"/>
                </a:solidFill>
              </a:rPr>
              <a:t>irqreturn_t</a:t>
            </a:r>
            <a:r>
              <a:rPr lang="en-US" sz="3600" dirty="0" smtClean="0"/>
              <a:t> (*</a:t>
            </a:r>
            <a:r>
              <a:rPr lang="en-US" sz="3600" b="1" dirty="0" smtClean="0"/>
              <a:t>handler</a:t>
            </a:r>
            <a:r>
              <a:rPr lang="en-US" sz="3600" dirty="0" smtClean="0"/>
              <a:t>)(</a:t>
            </a:r>
            <a:r>
              <a:rPr lang="en-US" sz="3600" dirty="0" err="1" smtClean="0">
                <a:solidFill>
                  <a:srgbClr val="C00000"/>
                </a:solidFill>
              </a:rPr>
              <a:t>int</a:t>
            </a:r>
            <a:r>
              <a:rPr lang="en-US" sz="3600" dirty="0" smtClean="0"/>
              <a:t>, </a:t>
            </a:r>
            <a:r>
              <a:rPr lang="en-US" sz="3600" dirty="0" smtClean="0">
                <a:solidFill>
                  <a:srgbClr val="C00000"/>
                </a:solidFill>
              </a:rPr>
              <a:t>void</a:t>
            </a:r>
            <a:r>
              <a:rPr lang="en-US" sz="3600" dirty="0" smtClean="0"/>
              <a:t> *),</a:t>
            </a:r>
          </a:p>
          <a:p>
            <a:pPr fontAlgn="base">
              <a:buNone/>
            </a:pPr>
            <a:r>
              <a:rPr lang="en-US" sz="3600" dirty="0" smtClean="0"/>
              <a:t>	</a:t>
            </a:r>
            <a:r>
              <a:rPr lang="en-US" sz="3600" dirty="0" smtClean="0">
                <a:solidFill>
                  <a:srgbClr val="C00000"/>
                </a:solidFill>
              </a:rPr>
              <a:t>unsigned long </a:t>
            </a:r>
            <a:r>
              <a:rPr lang="en-US" sz="3600" b="1" dirty="0" smtClean="0"/>
              <a:t>flags</a:t>
            </a:r>
            <a:r>
              <a:rPr lang="en-US" sz="3600" dirty="0" smtClean="0"/>
              <a:t>,</a:t>
            </a:r>
          </a:p>
          <a:p>
            <a:pPr fontAlgn="base">
              <a:buNone/>
            </a:pPr>
            <a:r>
              <a:rPr lang="en-US" sz="3600" dirty="0" smtClean="0"/>
              <a:t>	</a:t>
            </a:r>
            <a:r>
              <a:rPr lang="en-US" sz="3600" dirty="0" smtClean="0">
                <a:solidFill>
                  <a:srgbClr val="C00000"/>
                </a:solidFill>
              </a:rPr>
              <a:t>const char </a:t>
            </a:r>
            <a:r>
              <a:rPr lang="en-US" sz="3600" dirty="0" smtClean="0"/>
              <a:t>*</a:t>
            </a:r>
            <a:r>
              <a:rPr lang="en-US" sz="3600" b="1" dirty="0" err="1" smtClean="0"/>
              <a:t>dev_name</a:t>
            </a:r>
            <a:r>
              <a:rPr lang="en-US" sz="3600" dirty="0" smtClean="0"/>
              <a:t>,</a:t>
            </a:r>
          </a:p>
          <a:p>
            <a:pPr fontAlgn="base">
              <a:buNone/>
            </a:pPr>
            <a:r>
              <a:rPr lang="en-US" sz="3600" dirty="0" smtClean="0"/>
              <a:t>	</a:t>
            </a:r>
            <a:r>
              <a:rPr lang="en-US" sz="3600" dirty="0" smtClean="0">
                <a:solidFill>
                  <a:srgbClr val="C00000"/>
                </a:solidFill>
              </a:rPr>
              <a:t>void</a:t>
            </a:r>
            <a:r>
              <a:rPr lang="en-US" sz="3600" dirty="0" smtClean="0"/>
              <a:t> *</a:t>
            </a:r>
            <a:r>
              <a:rPr lang="en-US" sz="3600" b="1" dirty="0" err="1" smtClean="0"/>
              <a:t>dev_id</a:t>
            </a:r>
            <a:r>
              <a:rPr lang="en-US" sz="3600" dirty="0" smtClean="0"/>
              <a:t>);</a:t>
            </a:r>
          </a:p>
          <a:p>
            <a:pPr fontAlgn="base">
              <a:buNone/>
            </a:pPr>
            <a:endParaRPr lang="en-US" sz="28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err="1" smtClean="0"/>
              <a:t>request_irq</a:t>
            </a:r>
            <a:r>
              <a:rPr lang="en-US" b="1" dirty="0" smtClean="0"/>
              <a:t> </a:t>
            </a:r>
            <a:r>
              <a:rPr lang="en-US" b="1" dirty="0" err="1" smtClean="0"/>
              <a:t>params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1493837"/>
            <a:ext cx="8458200" cy="5663623"/>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en-US" sz="2800" dirty="0" smtClean="0">
                <a:solidFill>
                  <a:schemeClr val="tx2"/>
                </a:solidFill>
              </a:rPr>
              <a:t>unsigned </a:t>
            </a:r>
            <a:r>
              <a:rPr lang="en-US" sz="2800" dirty="0" err="1" smtClean="0">
                <a:solidFill>
                  <a:schemeClr val="tx2"/>
                </a:solidFill>
              </a:rPr>
              <a:t>int</a:t>
            </a:r>
            <a:r>
              <a:rPr lang="en-US" sz="2800" dirty="0" smtClean="0">
                <a:solidFill>
                  <a:schemeClr val="tx2"/>
                </a:solidFill>
              </a:rPr>
              <a:t> </a:t>
            </a:r>
            <a:r>
              <a:rPr lang="en-US" sz="2800" b="1" dirty="0" err="1" smtClean="0">
                <a:solidFill>
                  <a:schemeClr val="tx2"/>
                </a:solidFill>
              </a:rPr>
              <a:t>irq</a:t>
            </a:r>
            <a:r>
              <a:rPr lang="en-US" sz="2800" dirty="0" smtClean="0">
                <a:solidFill>
                  <a:schemeClr val="tx2"/>
                </a:solidFill>
              </a:rPr>
              <a:t> </a:t>
            </a:r>
            <a:r>
              <a:rPr lang="en-US" sz="2400" dirty="0" smtClean="0"/>
              <a:t>- The interrupt number being requested</a:t>
            </a:r>
            <a:r>
              <a:rPr lang="en-US" sz="2400" dirty="0" smtClean="0"/>
              <a:t>.</a:t>
            </a:r>
          </a:p>
          <a:p>
            <a:endParaRPr lang="en-US" sz="2400" dirty="0" smtClean="0"/>
          </a:p>
          <a:p>
            <a:r>
              <a:rPr lang="en-US" sz="2800" dirty="0" err="1" smtClean="0">
                <a:solidFill>
                  <a:schemeClr val="tx2"/>
                </a:solidFill>
              </a:rPr>
              <a:t>irqreturn_t</a:t>
            </a:r>
            <a:r>
              <a:rPr lang="en-US" sz="2800" dirty="0" smtClean="0">
                <a:solidFill>
                  <a:schemeClr val="tx2"/>
                </a:solidFill>
              </a:rPr>
              <a:t> (*</a:t>
            </a:r>
            <a:r>
              <a:rPr lang="en-US" sz="2800" b="1" dirty="0" smtClean="0">
                <a:solidFill>
                  <a:schemeClr val="tx2"/>
                </a:solidFill>
              </a:rPr>
              <a:t>handler</a:t>
            </a:r>
            <a:r>
              <a:rPr lang="en-US" sz="2800" dirty="0" smtClean="0">
                <a:solidFill>
                  <a:schemeClr val="tx2"/>
                </a:solidFill>
              </a:rPr>
              <a:t>)(</a:t>
            </a:r>
            <a:r>
              <a:rPr lang="en-US" sz="2800" dirty="0" err="1" smtClean="0">
                <a:solidFill>
                  <a:schemeClr val="tx2"/>
                </a:solidFill>
              </a:rPr>
              <a:t>int</a:t>
            </a:r>
            <a:r>
              <a:rPr lang="en-US" sz="2800" dirty="0" smtClean="0">
                <a:solidFill>
                  <a:schemeClr val="tx2"/>
                </a:solidFill>
              </a:rPr>
              <a:t>, void *) </a:t>
            </a:r>
            <a:r>
              <a:rPr lang="en-US" sz="2400" dirty="0" smtClean="0"/>
              <a:t>- The pointer to the handling function being installed. </a:t>
            </a:r>
            <a:endParaRPr lang="en-US" sz="2400" dirty="0" smtClean="0"/>
          </a:p>
          <a:p>
            <a:endParaRPr lang="en-US" sz="2400" dirty="0" smtClean="0"/>
          </a:p>
          <a:p>
            <a:r>
              <a:rPr lang="en-US" sz="2800" dirty="0" smtClean="0">
                <a:solidFill>
                  <a:schemeClr val="tx2"/>
                </a:solidFill>
              </a:rPr>
              <a:t>unsigned </a:t>
            </a:r>
            <a:r>
              <a:rPr lang="en-US" sz="2800" dirty="0" smtClean="0">
                <a:solidFill>
                  <a:schemeClr val="tx2"/>
                </a:solidFill>
              </a:rPr>
              <a:t>long </a:t>
            </a:r>
            <a:r>
              <a:rPr lang="en-US" sz="2800" b="1" dirty="0" smtClean="0">
                <a:solidFill>
                  <a:schemeClr val="tx2"/>
                </a:solidFill>
              </a:rPr>
              <a:t>flags</a:t>
            </a:r>
            <a:r>
              <a:rPr lang="en-US" sz="2800" dirty="0" smtClean="0">
                <a:solidFill>
                  <a:schemeClr val="tx2"/>
                </a:solidFill>
              </a:rPr>
              <a:t> </a:t>
            </a:r>
            <a:r>
              <a:rPr lang="en-US" sz="2400" dirty="0" smtClean="0"/>
              <a:t>- </a:t>
            </a:r>
            <a:r>
              <a:rPr lang="en-US" sz="2400" dirty="0" smtClean="0"/>
              <a:t>A </a:t>
            </a:r>
            <a:r>
              <a:rPr lang="en-US" sz="2400" dirty="0" smtClean="0"/>
              <a:t>bit </a:t>
            </a:r>
            <a:r>
              <a:rPr lang="en-US" sz="2400" dirty="0" smtClean="0"/>
              <a:t>mask of options related </a:t>
            </a:r>
            <a:r>
              <a:rPr lang="en-US" sz="2400" dirty="0" smtClean="0"/>
              <a:t>to interrupt management</a:t>
            </a:r>
            <a:r>
              <a:rPr lang="en-US" sz="2400" dirty="0" smtClean="0"/>
              <a:t>.</a:t>
            </a:r>
          </a:p>
          <a:p>
            <a:endParaRPr lang="en-US" sz="2400" dirty="0" smtClean="0"/>
          </a:p>
          <a:p>
            <a:r>
              <a:rPr lang="en-US" sz="2800" dirty="0" smtClean="0">
                <a:solidFill>
                  <a:schemeClr val="tx2"/>
                </a:solidFill>
              </a:rPr>
              <a:t>const char *</a:t>
            </a:r>
            <a:r>
              <a:rPr lang="en-US" sz="2800" b="1" dirty="0" err="1" smtClean="0">
                <a:solidFill>
                  <a:schemeClr val="tx2"/>
                </a:solidFill>
              </a:rPr>
              <a:t>dev_name</a:t>
            </a:r>
            <a:r>
              <a:rPr lang="en-US" sz="2800" dirty="0" smtClean="0">
                <a:solidFill>
                  <a:schemeClr val="tx2"/>
                </a:solidFill>
              </a:rPr>
              <a:t> </a:t>
            </a:r>
            <a:r>
              <a:rPr lang="en-US" sz="2400" dirty="0" smtClean="0"/>
              <a:t>- The string passed to </a:t>
            </a:r>
            <a:r>
              <a:rPr lang="en-US" sz="2400" b="1" dirty="0" err="1" smtClean="0"/>
              <a:t>request_irq</a:t>
            </a:r>
            <a:r>
              <a:rPr lang="en-US" sz="2400" dirty="0" smtClean="0"/>
              <a:t> is used in </a:t>
            </a:r>
            <a:r>
              <a:rPr lang="en-US" sz="2400" b="1" dirty="0" smtClean="0"/>
              <a:t>/</a:t>
            </a:r>
            <a:r>
              <a:rPr lang="en-US" sz="2400" b="1" dirty="0" smtClean="0"/>
              <a:t>proc/interrupts</a:t>
            </a:r>
            <a:r>
              <a:rPr lang="en-US" sz="2400" dirty="0" smtClean="0"/>
              <a:t> to show the owner of the </a:t>
            </a:r>
            <a:r>
              <a:rPr lang="en-US" sz="2400" dirty="0" smtClean="0"/>
              <a:t>interrupt</a:t>
            </a:r>
            <a:endParaRPr lang="en-US" sz="2400" dirty="0" smtClean="0"/>
          </a:p>
          <a:p>
            <a:endParaRPr lang="en-US" sz="2400" dirty="0" smtClean="0">
              <a:solidFill>
                <a:schemeClr val="tx2"/>
              </a:solidFill>
            </a:endParaRPr>
          </a:p>
          <a:p>
            <a:r>
              <a:rPr lang="en-US" sz="2800" dirty="0" smtClean="0">
                <a:solidFill>
                  <a:schemeClr val="tx2"/>
                </a:solidFill>
              </a:rPr>
              <a:t>void </a:t>
            </a:r>
            <a:r>
              <a:rPr lang="en-US" sz="2800" dirty="0" smtClean="0">
                <a:solidFill>
                  <a:schemeClr val="tx2"/>
                </a:solidFill>
              </a:rPr>
              <a:t>*</a:t>
            </a:r>
            <a:r>
              <a:rPr lang="en-US" sz="2800" b="1" dirty="0" err="1" smtClean="0">
                <a:solidFill>
                  <a:schemeClr val="tx2"/>
                </a:solidFill>
              </a:rPr>
              <a:t>dev_id</a:t>
            </a:r>
            <a:r>
              <a:rPr lang="en-US" sz="2400" dirty="0" smtClean="0">
                <a:solidFill>
                  <a:schemeClr val="tx2"/>
                </a:solidFill>
              </a:rPr>
              <a:t> </a:t>
            </a:r>
            <a:r>
              <a:rPr lang="en-US" sz="2400" dirty="0" smtClean="0"/>
              <a:t>- </a:t>
            </a:r>
            <a:r>
              <a:rPr lang="en-US" sz="2400" dirty="0" smtClean="0"/>
              <a:t>a </a:t>
            </a:r>
            <a:r>
              <a:rPr lang="en-US" sz="2400" dirty="0" smtClean="0"/>
              <a:t>sort of client data; a void * argument is passed to </a:t>
            </a:r>
            <a:r>
              <a:rPr lang="en-US" sz="2400" b="1" dirty="0" err="1" smtClean="0"/>
              <a:t>request_irq</a:t>
            </a:r>
            <a:r>
              <a:rPr lang="en-US" sz="2400" b="1" dirty="0" smtClean="0"/>
              <a:t>()</a:t>
            </a:r>
            <a:r>
              <a:rPr lang="en-US" sz="2400" dirty="0" smtClean="0"/>
              <a:t>, </a:t>
            </a:r>
            <a:r>
              <a:rPr lang="en-US" sz="2400" dirty="0" smtClean="0"/>
              <a:t>and this same pointer is then passed </a:t>
            </a:r>
            <a:r>
              <a:rPr lang="en-US" sz="2400" dirty="0" smtClean="0"/>
              <a:t>back as </a:t>
            </a:r>
            <a:r>
              <a:rPr lang="en-US" sz="2400" dirty="0" smtClean="0"/>
              <a:t>an argument to the handler when the </a:t>
            </a:r>
            <a:r>
              <a:rPr lang="en-US" sz="2400" dirty="0" smtClean="0"/>
              <a:t>interrupt happens.</a:t>
            </a:r>
            <a:endParaRPr lang="en-US" sz="24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flags bitmasks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15912" y="1646237"/>
            <a:ext cx="9448800" cy="510045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en-US" sz="2000" b="1" dirty="0" smtClean="0">
                <a:solidFill>
                  <a:schemeClr val="tx2"/>
                </a:solidFill>
              </a:rPr>
              <a:t>IRQF_DISABLED</a:t>
            </a:r>
            <a:r>
              <a:rPr lang="en-US" sz="2000" dirty="0" smtClean="0"/>
              <a:t> - In ancient versions of the Linux kernel, there were two types of main interrupt handlers. Fast handlers, which ran with interrupts disabled (i.e., with IRQF DISABLED set), and slow handlers that remained interruptible. </a:t>
            </a:r>
            <a:r>
              <a:rPr lang="en-US" sz="2000" dirty="0" smtClean="0"/>
              <a:t>Running </a:t>
            </a:r>
            <a:r>
              <a:rPr lang="en-US" sz="2000" dirty="0" smtClean="0"/>
              <a:t>IRQ handlers with interrupts enabled can cause stack overflows which is an undesirable situation, especially in an OS kernel. </a:t>
            </a:r>
            <a:r>
              <a:rPr lang="en-US" sz="2000" dirty="0" smtClean="0"/>
              <a:t>Note </a:t>
            </a:r>
            <a:r>
              <a:rPr lang="en-US" sz="2000" dirty="0" smtClean="0"/>
              <a:t>that this flag has been removed </a:t>
            </a:r>
            <a:r>
              <a:rPr lang="en-US" sz="2000" dirty="0" smtClean="0"/>
              <a:t>since </a:t>
            </a:r>
            <a:r>
              <a:rPr lang="en-US" sz="2000" dirty="0" smtClean="0"/>
              <a:t>Linux v4.1 (August 2015</a:t>
            </a:r>
            <a:r>
              <a:rPr lang="en-US" sz="2000" dirty="0" smtClean="0"/>
              <a:t>).</a:t>
            </a:r>
          </a:p>
          <a:p>
            <a:r>
              <a:rPr lang="en-US" sz="2000" b="1" dirty="0" smtClean="0">
                <a:solidFill>
                  <a:schemeClr val="tx2"/>
                </a:solidFill>
              </a:rPr>
              <a:t>IRQF_SHARED</a:t>
            </a:r>
            <a:r>
              <a:rPr lang="en-US" sz="2000" dirty="0" smtClean="0"/>
              <a:t> </a:t>
            </a:r>
            <a:r>
              <a:rPr lang="en-US" sz="2000" dirty="0" smtClean="0"/>
              <a:t>- Allow an interrupt line to be shared among several devices. Handlers that share an interrupt line need to check first if the passed device identifier belongs to them (i.e., they check if the arriving interrupt was issued by their device) and must return </a:t>
            </a:r>
            <a:r>
              <a:rPr lang="en-US" sz="2000" dirty="0" smtClean="0"/>
              <a:t>IRQ_NONE in </a:t>
            </a:r>
            <a:r>
              <a:rPr lang="en-US" sz="2000" dirty="0" smtClean="0"/>
              <a:t>case </a:t>
            </a:r>
            <a:r>
              <a:rPr lang="en-US" sz="2000" dirty="0" smtClean="0"/>
              <a:t>not.</a:t>
            </a:r>
          </a:p>
          <a:p>
            <a:r>
              <a:rPr lang="en-US" sz="2000" b="1" dirty="0" smtClean="0">
                <a:solidFill>
                  <a:schemeClr val="tx2"/>
                </a:solidFill>
              </a:rPr>
              <a:t>IRQF_ONESHOT – </a:t>
            </a:r>
            <a:r>
              <a:rPr lang="en-US" sz="2000" dirty="0" smtClean="0"/>
              <a:t>The </a:t>
            </a:r>
            <a:r>
              <a:rPr lang="en-US" sz="2000" dirty="0" smtClean="0"/>
              <a:t>interrupt is not </a:t>
            </a:r>
            <a:r>
              <a:rPr lang="en-US" sz="2000" dirty="0" smtClean="0"/>
              <a:t>re-enabled </a:t>
            </a:r>
            <a:r>
              <a:rPr lang="en-US" sz="2000" dirty="0" smtClean="0"/>
              <a:t>after the IRQ handler finishes. This flag is required for threaded interrupts which need to keep the interrupt line disabled until the threaded handler has run. Specifying this flag is mandatory if the primary handler is set to NULL. </a:t>
            </a:r>
            <a:r>
              <a:rPr lang="en-US" sz="2000" dirty="0" smtClean="0"/>
              <a:t>If </a:t>
            </a:r>
            <a:r>
              <a:rPr lang="en-US" sz="2000" dirty="0" smtClean="0"/>
              <a:t>the </a:t>
            </a:r>
            <a:r>
              <a:rPr lang="en-US" sz="2000" b="1" dirty="0" smtClean="0"/>
              <a:t>IRQF_ONESHOT</a:t>
            </a:r>
            <a:r>
              <a:rPr lang="en-US" sz="2000" dirty="0" smtClean="0"/>
              <a:t> </a:t>
            </a:r>
            <a:r>
              <a:rPr lang="en-US" sz="2000" dirty="0" smtClean="0"/>
              <a:t>flag is not specified, some handlers will end up in stack overflows since the interrupt of the issuing device is still active. Hence the kernel rejects such requests and throws an error message</a:t>
            </a:r>
            <a:r>
              <a:rPr lang="en-US" sz="2000" dirty="0" smtClean="0"/>
              <a:t>.</a:t>
            </a:r>
            <a:endParaRPr lang="en-US" sz="2000" b="1" dirty="0" smtClean="0">
              <a:solidFill>
                <a:schemeClr val="tx2"/>
              </a:solidFill>
            </a:endParaRPr>
          </a:p>
          <a:p>
            <a:pPr>
              <a:buNone/>
            </a:pPr>
            <a:r>
              <a:rPr lang="en-US" sz="2000" b="1" dirty="0" smtClean="0">
                <a:solidFill>
                  <a:schemeClr val="tx2"/>
                </a:solidFill>
              </a:rPr>
              <a:t>Read about the rest of flags in “Kernel_interrupts_report.pdf” shared on Google drive.</a:t>
            </a:r>
            <a:endParaRPr lang="en-US" sz="20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Unregister Interrupt Handlers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1646237"/>
            <a:ext cx="9220200" cy="560117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sz="3600" dirty="0" smtClean="0">
                <a:solidFill>
                  <a:srgbClr val="C00000"/>
                </a:solidFill>
              </a:rPr>
              <a:t>void</a:t>
            </a:r>
            <a:r>
              <a:rPr lang="en-US" sz="3600" dirty="0" smtClean="0"/>
              <a:t> </a:t>
            </a:r>
            <a:r>
              <a:rPr lang="en-US" sz="3600" b="1" dirty="0" err="1" smtClean="0">
                <a:solidFill>
                  <a:schemeClr val="tx2"/>
                </a:solidFill>
              </a:rPr>
              <a:t>free_irq</a:t>
            </a:r>
            <a:r>
              <a:rPr lang="en-US" sz="3600" dirty="0" smtClean="0"/>
              <a:t> (</a:t>
            </a:r>
            <a:r>
              <a:rPr lang="en-US" sz="3600" dirty="0" smtClean="0">
                <a:solidFill>
                  <a:srgbClr val="C00000"/>
                </a:solidFill>
              </a:rPr>
              <a:t>unsigned </a:t>
            </a:r>
            <a:r>
              <a:rPr lang="en-US" sz="3600" dirty="0" err="1" smtClean="0">
                <a:solidFill>
                  <a:srgbClr val="C00000"/>
                </a:solidFill>
              </a:rPr>
              <a:t>int</a:t>
            </a:r>
            <a:r>
              <a:rPr lang="en-US" sz="3600" dirty="0" smtClean="0">
                <a:solidFill>
                  <a:srgbClr val="C00000"/>
                </a:solidFill>
              </a:rPr>
              <a:t> </a:t>
            </a:r>
            <a:r>
              <a:rPr lang="en-US" sz="3600" b="1" dirty="0" err="1" smtClean="0"/>
              <a:t>irq</a:t>
            </a:r>
            <a:r>
              <a:rPr lang="en-US" sz="3600" dirty="0" smtClean="0"/>
              <a:t>,</a:t>
            </a:r>
          </a:p>
          <a:p>
            <a:pPr fontAlgn="base">
              <a:buNone/>
            </a:pPr>
            <a:r>
              <a:rPr lang="en-US" sz="3600" dirty="0" smtClean="0"/>
              <a:t>	</a:t>
            </a:r>
            <a:r>
              <a:rPr lang="en-US" sz="3600" dirty="0" smtClean="0">
                <a:solidFill>
                  <a:srgbClr val="C00000"/>
                </a:solidFill>
              </a:rPr>
              <a:t>void</a:t>
            </a:r>
            <a:r>
              <a:rPr lang="en-US" sz="3600" dirty="0" smtClean="0"/>
              <a:t> *</a:t>
            </a:r>
            <a:r>
              <a:rPr lang="en-US" sz="3600" b="1" dirty="0" err="1" smtClean="0"/>
              <a:t>dev_id</a:t>
            </a:r>
            <a:r>
              <a:rPr lang="en-US" sz="3600" dirty="0" smtClean="0"/>
              <a:t>);</a:t>
            </a:r>
          </a:p>
          <a:p>
            <a:pPr fontAlgn="base">
              <a:buNone/>
            </a:pPr>
            <a:endParaRPr lang="en-US" sz="3600" dirty="0" smtClean="0"/>
          </a:p>
          <a:p>
            <a:pPr fontAlgn="base">
              <a:buNone/>
            </a:pPr>
            <a:r>
              <a:rPr lang="en-US" sz="3600" b="1" dirty="0" err="1" smtClean="0"/>
              <a:t>free_irq</a:t>
            </a:r>
            <a:r>
              <a:rPr lang="en-US" sz="3600" b="1" dirty="0" smtClean="0"/>
              <a:t> </a:t>
            </a:r>
            <a:r>
              <a:rPr lang="en-US" sz="3600" dirty="0" smtClean="0"/>
              <a:t>will </a:t>
            </a:r>
            <a:r>
              <a:rPr lang="en-US" sz="3600" dirty="0" smtClean="0"/>
              <a:t>also disable the interrupt line if it is no longer used by handlers. </a:t>
            </a:r>
            <a:r>
              <a:rPr lang="en-US" sz="3600" dirty="0" smtClean="0"/>
              <a:t>The function </a:t>
            </a:r>
            <a:r>
              <a:rPr lang="en-US" sz="3600" dirty="0" smtClean="0"/>
              <a:t>waits for running IRQ handlers to finish, and should consequently never be called from any interrupt context to avoid potential deadlocks.</a:t>
            </a:r>
          </a:p>
          <a:p>
            <a:pPr fontAlgn="base">
              <a:buNone/>
            </a:pPr>
            <a:endParaRPr lang="en-US" sz="3600" dirty="0" smtClean="0"/>
          </a:p>
          <a:p>
            <a:pPr fontAlgn="base">
              <a:buNone/>
            </a:pPr>
            <a:endParaRPr lang="en-US" sz="28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Implementing a Handler</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315912" y="1874837"/>
            <a:ext cx="9220200" cy="3416320"/>
          </a:xfrm>
          <a:prstGeom prst="rect">
            <a:avLst/>
          </a:prstGeom>
        </p:spPr>
        <p:txBody>
          <a:bodyPr wrap="square">
            <a:spAutoFit/>
          </a:bodyPr>
          <a:lstStyle/>
          <a:p>
            <a:pPr fontAlgn="base">
              <a:buFont typeface="Arial" charset="0"/>
              <a:buChar char="•"/>
            </a:pPr>
            <a:r>
              <a:rPr lang="en-US" sz="3600" dirty="0" smtClean="0"/>
              <a:t> Remember about ATOMIC context: </a:t>
            </a:r>
            <a:r>
              <a:rPr lang="en-US" sz="3600" dirty="0" smtClean="0">
                <a:solidFill>
                  <a:srgbClr val="FF0000"/>
                </a:solidFill>
              </a:rPr>
              <a:t>don’t</a:t>
            </a:r>
            <a:r>
              <a:rPr lang="en-US" sz="3600" dirty="0" smtClean="0">
                <a:solidFill>
                  <a:srgbClr val="FF0000"/>
                </a:solidFill>
              </a:rPr>
              <a:t> </a:t>
            </a:r>
            <a:r>
              <a:rPr lang="en-US" sz="3600" dirty="0" smtClean="0">
                <a:solidFill>
                  <a:srgbClr val="FF0000"/>
                </a:solidFill>
              </a:rPr>
              <a:t>do </a:t>
            </a:r>
            <a:r>
              <a:rPr lang="en-US" sz="3600" dirty="0" smtClean="0"/>
              <a:t>anything that would sleep, </a:t>
            </a:r>
            <a:r>
              <a:rPr lang="en-US" sz="3600" dirty="0" smtClean="0">
                <a:solidFill>
                  <a:srgbClr val="FF0000"/>
                </a:solidFill>
              </a:rPr>
              <a:t>don’t </a:t>
            </a:r>
            <a:r>
              <a:rPr lang="en-US" sz="3600" dirty="0" smtClean="0"/>
              <a:t>call </a:t>
            </a:r>
            <a:r>
              <a:rPr lang="en-US" sz="3600" b="1" dirty="0" err="1" smtClean="0"/>
              <a:t>wait_event</a:t>
            </a:r>
            <a:r>
              <a:rPr lang="en-US" sz="3600" dirty="0" smtClean="0"/>
              <a:t>, </a:t>
            </a:r>
            <a:r>
              <a:rPr lang="en-US" sz="3600" dirty="0" smtClean="0"/>
              <a:t> </a:t>
            </a:r>
            <a:r>
              <a:rPr lang="en-US" sz="3600" dirty="0" smtClean="0">
                <a:solidFill>
                  <a:srgbClr val="FF0000"/>
                </a:solidFill>
              </a:rPr>
              <a:t>don’t </a:t>
            </a:r>
            <a:r>
              <a:rPr lang="en-US" sz="3600" dirty="0" smtClean="0"/>
              <a:t>allocate </a:t>
            </a:r>
            <a:r>
              <a:rPr lang="en-US" sz="3600" dirty="0" smtClean="0"/>
              <a:t>memory with anything other than </a:t>
            </a:r>
            <a:r>
              <a:rPr lang="en-US" sz="3600" b="1" dirty="0" smtClean="0"/>
              <a:t>GFP_ATOMIC</a:t>
            </a:r>
            <a:r>
              <a:rPr lang="en-US" sz="3600" dirty="0" smtClean="0"/>
              <a:t>, </a:t>
            </a:r>
            <a:r>
              <a:rPr lang="en-US" sz="3600" dirty="0" smtClean="0">
                <a:solidFill>
                  <a:srgbClr val="FF0000"/>
                </a:solidFill>
              </a:rPr>
              <a:t>don’t </a:t>
            </a:r>
            <a:r>
              <a:rPr lang="en-US" sz="3600" dirty="0" smtClean="0"/>
              <a:t>lock </a:t>
            </a:r>
            <a:r>
              <a:rPr lang="en-US" sz="3600" dirty="0" smtClean="0"/>
              <a:t>a </a:t>
            </a:r>
            <a:r>
              <a:rPr lang="en-US" sz="3600" dirty="0" smtClean="0"/>
              <a:t>semaphore, </a:t>
            </a:r>
            <a:r>
              <a:rPr lang="en-US" sz="3600" dirty="0" smtClean="0">
                <a:solidFill>
                  <a:srgbClr val="FF0000"/>
                </a:solidFill>
              </a:rPr>
              <a:t>don’t</a:t>
            </a:r>
            <a:r>
              <a:rPr lang="en-US" sz="3600" dirty="0" smtClean="0"/>
              <a:t> call </a:t>
            </a:r>
            <a:r>
              <a:rPr lang="en-US" sz="3600" b="1" dirty="0" smtClean="0"/>
              <a:t>schedule()</a:t>
            </a:r>
            <a:r>
              <a:rPr lang="en-US" sz="3600" dirty="0" smtClean="0"/>
              <a:t>.</a:t>
            </a:r>
            <a:endParaRPr lang="en-US" sz="3600" dirty="0" smtClean="0"/>
          </a:p>
          <a:p>
            <a:pPr fontAlgn="base">
              <a:buFont typeface="Arial" charset="0"/>
              <a:buChar char="•"/>
            </a:pPr>
            <a:endParaRPr lang="en-US" sz="36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Implementing a Handler</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2373312" y="6218237"/>
            <a:ext cx="5029200" cy="646331"/>
          </a:xfrm>
          <a:prstGeom prst="rect">
            <a:avLst/>
          </a:prstGeom>
        </p:spPr>
        <p:txBody>
          <a:bodyPr wrap="square">
            <a:spAutoFit/>
          </a:bodyPr>
          <a:lstStyle/>
          <a:p>
            <a:pPr fontAlgn="base"/>
            <a:r>
              <a:rPr lang="en-US" sz="3600" dirty="0" smtClean="0"/>
              <a:t>Simple interrupt handler.</a:t>
            </a:r>
            <a:endParaRPr lang="en-US" sz="3600" dirty="0"/>
          </a:p>
        </p:txBody>
      </p:sp>
      <p:pic>
        <p:nvPicPr>
          <p:cNvPr id="2050" name="Picture 2"/>
          <p:cNvPicPr>
            <a:picLocks noChangeAspect="1" noChangeArrowheads="1"/>
          </p:cNvPicPr>
          <p:nvPr/>
        </p:nvPicPr>
        <p:blipFill>
          <a:blip r:embed="rId3" cstate="print"/>
          <a:srcRect/>
          <a:stretch>
            <a:fillRect/>
          </a:stretch>
        </p:blipFill>
        <p:spPr bwMode="auto">
          <a:xfrm>
            <a:off x="696912" y="2027237"/>
            <a:ext cx="8341112" cy="3886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5151437"/>
            <a:ext cx="1077912" cy="762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context tasks</a:t>
            </a:r>
            <a:endParaRPr lang="en-US" dirty="0"/>
          </a:p>
        </p:txBody>
      </p:sp>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Top &amp; Bottom Halves (</a:t>
            </a:r>
            <a:r>
              <a:rPr lang="en-US" b="1" dirty="0" err="1" smtClean="0"/>
              <a:t>tasklets</a:t>
            </a:r>
            <a:r>
              <a:rPr lang="en-US" b="1" dirty="0" smtClean="0"/>
              <a:t>)</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468312" y="1722437"/>
            <a:ext cx="9144000" cy="1844179"/>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Font typeface="Arial" charset="0"/>
              <a:buChar char="•"/>
              <a:defRPr/>
            </a:pPr>
            <a:r>
              <a:rPr lang="en-US" sz="2800" dirty="0" smtClean="0"/>
              <a:t>HW interrupt handler runs with interrupts from current line disabled. </a:t>
            </a:r>
          </a:p>
          <a:p>
            <a:pPr>
              <a:buFont typeface="Arial" charset="0"/>
              <a:buChar char="•"/>
              <a:defRPr/>
            </a:pPr>
            <a:r>
              <a:rPr lang="en-US" sz="2800" dirty="0" smtClean="0"/>
              <a:t>Schedule </a:t>
            </a:r>
            <a:r>
              <a:rPr lang="en-US" sz="2800" b="1" dirty="0" err="1" smtClean="0"/>
              <a:t>tasklet</a:t>
            </a:r>
            <a:r>
              <a:rPr lang="en-US" sz="2800" dirty="0" smtClean="0"/>
              <a:t> and rise software IRQ .</a:t>
            </a:r>
          </a:p>
          <a:p>
            <a:pPr>
              <a:buFont typeface="Arial" charset="0"/>
              <a:buChar char="•"/>
              <a:defRPr/>
            </a:pPr>
            <a:r>
              <a:rPr lang="en-US" sz="2800" dirty="0" smtClean="0"/>
              <a:t>Restore interrupt as soon as possible and exit</a:t>
            </a:r>
            <a:r>
              <a:rPr lang="en-US" sz="2800" dirty="0" smtClean="0"/>
              <a:t>.</a:t>
            </a:r>
            <a:endParaRPr lang="en-US" sz="2800" dirty="0" smtClean="0"/>
          </a:p>
        </p:txBody>
      </p:sp>
      <p:sp>
        <p:nvSpPr>
          <p:cNvPr id="10" name="Rectangle 9"/>
          <p:cNvSpPr/>
          <p:nvPr/>
        </p:nvSpPr>
        <p:spPr>
          <a:xfrm>
            <a:off x="1230312" y="4465637"/>
            <a:ext cx="2133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HW int. handler</a:t>
            </a:r>
            <a:endParaRPr lang="en-US" dirty="0"/>
          </a:p>
        </p:txBody>
      </p:sp>
      <p:sp>
        <p:nvSpPr>
          <p:cNvPr id="12" name="TextBox 11"/>
          <p:cNvSpPr txBox="1"/>
          <p:nvPr/>
        </p:nvSpPr>
        <p:spPr>
          <a:xfrm>
            <a:off x="1230312" y="5235950"/>
            <a:ext cx="1066800" cy="372687"/>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HW IRQ</a:t>
            </a:r>
          </a:p>
        </p:txBody>
      </p:sp>
      <p:pic>
        <p:nvPicPr>
          <p:cNvPr id="3" name="Picture 2"/>
          <p:cNvPicPr>
            <a:picLocks noChangeAspect="1" noChangeArrowheads="1"/>
          </p:cNvPicPr>
          <p:nvPr/>
        </p:nvPicPr>
        <p:blipFill>
          <a:blip r:embed="rId3" cstate="print"/>
          <a:srcRect/>
          <a:stretch>
            <a:fillRect/>
          </a:stretch>
        </p:blipFill>
        <p:spPr bwMode="auto">
          <a:xfrm>
            <a:off x="820479" y="6056312"/>
            <a:ext cx="1066800" cy="1152525"/>
          </a:xfrm>
          <a:prstGeom prst="rect">
            <a:avLst/>
          </a:prstGeom>
          <a:noFill/>
          <a:ln w="9525">
            <a:noFill/>
            <a:miter lim="800000"/>
            <a:headEnd/>
            <a:tailEnd/>
          </a:ln>
        </p:spPr>
      </p:pic>
      <p:sp>
        <p:nvSpPr>
          <p:cNvPr id="13" name="TextBox 12"/>
          <p:cNvSpPr txBox="1"/>
          <p:nvPr/>
        </p:nvSpPr>
        <p:spPr>
          <a:xfrm>
            <a:off x="1839912" y="5989637"/>
            <a:ext cx="609600" cy="372687"/>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ACK </a:t>
            </a:r>
          </a:p>
        </p:txBody>
      </p:sp>
      <p:sp>
        <p:nvSpPr>
          <p:cNvPr id="14" name="TextBox 13"/>
          <p:cNvSpPr txBox="1"/>
          <p:nvPr/>
        </p:nvSpPr>
        <p:spPr>
          <a:xfrm>
            <a:off x="2525712" y="5151437"/>
            <a:ext cx="1066800" cy="1499919"/>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Schedule bottom half  rise soft. IRQ and exit </a:t>
            </a:r>
          </a:p>
        </p:txBody>
      </p:sp>
      <p:sp>
        <p:nvSpPr>
          <p:cNvPr id="15" name="Rectangle 14"/>
          <p:cNvSpPr/>
          <p:nvPr/>
        </p:nvSpPr>
        <p:spPr>
          <a:xfrm>
            <a:off x="3440112" y="4465637"/>
            <a:ext cx="23622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HW int. handlers</a:t>
            </a:r>
            <a:endParaRPr lang="en-US" dirty="0"/>
          </a:p>
        </p:txBody>
      </p:sp>
      <p:sp>
        <p:nvSpPr>
          <p:cNvPr id="16" name="Rectangle 15"/>
          <p:cNvSpPr/>
          <p:nvPr/>
        </p:nvSpPr>
        <p:spPr>
          <a:xfrm>
            <a:off x="5878512" y="4465637"/>
            <a:ext cx="2133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Bottom half (</a:t>
            </a:r>
            <a:r>
              <a:rPr lang="en-US" dirty="0" err="1" smtClean="0"/>
              <a:t>tasklet</a:t>
            </a:r>
            <a:r>
              <a:rPr lang="en-US" dirty="0" smtClean="0"/>
              <a:t>)</a:t>
            </a:r>
            <a:endParaRPr lang="en-US" dirty="0"/>
          </a:p>
        </p:txBody>
      </p:sp>
      <p:sp>
        <p:nvSpPr>
          <p:cNvPr id="18" name="TextBox 17"/>
          <p:cNvSpPr txBox="1"/>
          <p:nvPr/>
        </p:nvSpPr>
        <p:spPr>
          <a:xfrm>
            <a:off x="4049712" y="3856037"/>
            <a:ext cx="1066800" cy="372687"/>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r">
              <a:buNone/>
              <a:defRPr/>
            </a:pPr>
            <a:r>
              <a:rPr lang="en-US" dirty="0" smtClean="0"/>
              <a:t>Soft. IRQ</a:t>
            </a:r>
          </a:p>
        </p:txBody>
      </p:sp>
      <p:sp>
        <p:nvSpPr>
          <p:cNvPr id="19" name="TextBox 18"/>
          <p:cNvSpPr txBox="1"/>
          <p:nvPr/>
        </p:nvSpPr>
        <p:spPr>
          <a:xfrm>
            <a:off x="6564312" y="5075237"/>
            <a:ext cx="1447800" cy="1218111"/>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Handle int. data and wake up waiting tasks</a:t>
            </a:r>
          </a:p>
        </p:txBody>
      </p:sp>
      <p:sp>
        <p:nvSpPr>
          <p:cNvPr id="20" name="Rectangle 19"/>
          <p:cNvSpPr/>
          <p:nvPr/>
        </p:nvSpPr>
        <p:spPr>
          <a:xfrm>
            <a:off x="8088313" y="5151437"/>
            <a:ext cx="1676400" cy="609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context tasks</a:t>
            </a:r>
            <a:endParaRPr lang="en-US" dirty="0"/>
          </a:p>
        </p:txBody>
      </p:sp>
      <p:sp>
        <p:nvSpPr>
          <p:cNvPr id="21" name="Up Arrow 20"/>
          <p:cNvSpPr/>
          <p:nvPr/>
        </p:nvSpPr>
        <p:spPr>
          <a:xfrm>
            <a:off x="1125279" y="5141911"/>
            <a:ext cx="228600" cy="13811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rot="13441404">
            <a:off x="1807178" y="5162822"/>
            <a:ext cx="265232" cy="163107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0" y="5075237"/>
            <a:ext cx="9525000" cy="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sp>
        <p:nvSpPr>
          <p:cNvPr id="29" name="Down Ribbon 28"/>
          <p:cNvSpPr/>
          <p:nvPr/>
        </p:nvSpPr>
        <p:spPr>
          <a:xfrm>
            <a:off x="8012111" y="4160837"/>
            <a:ext cx="2068513" cy="762000"/>
          </a:xfrm>
          <a:prstGeom prst="ribbo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 context</a:t>
            </a:r>
            <a:endParaRPr lang="en-US" dirty="0"/>
          </a:p>
        </p:txBody>
      </p:sp>
      <p:sp>
        <p:nvSpPr>
          <p:cNvPr id="30" name="Curved Down Arrow 29"/>
          <p:cNvSpPr/>
          <p:nvPr/>
        </p:nvSpPr>
        <p:spPr>
          <a:xfrm>
            <a:off x="3211512" y="3856037"/>
            <a:ext cx="2819400" cy="533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Top &amp; Bottom Halves (</a:t>
            </a:r>
            <a:r>
              <a:rPr lang="en-US" b="1" dirty="0" err="1" smtClean="0"/>
              <a:t>tasklets</a:t>
            </a:r>
            <a:r>
              <a:rPr lang="en-US" b="1" dirty="0" smtClean="0"/>
              <a:t>)</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620712" y="1874837"/>
            <a:ext cx="8915400" cy="4154984"/>
          </a:xfrm>
          <a:prstGeom prst="rect">
            <a:avLst/>
          </a:prstGeom>
        </p:spPr>
        <p:txBody>
          <a:bodyPr wrap="square">
            <a:spAutoFit/>
          </a:bodyPr>
          <a:lstStyle/>
          <a:p>
            <a:r>
              <a:rPr lang="en-US" sz="2400" b="1" dirty="0" smtClean="0"/>
              <a:t>Declaring and scheduling a </a:t>
            </a:r>
            <a:r>
              <a:rPr lang="en-US" sz="2400" b="1" dirty="0" err="1" smtClean="0"/>
              <a:t>tasklet</a:t>
            </a:r>
            <a:endParaRPr lang="en-US" sz="2400" b="1" dirty="0" smtClean="0"/>
          </a:p>
          <a:p>
            <a:endParaRPr lang="en-US" sz="2400" dirty="0" smtClean="0">
              <a:ln>
                <a:solidFill>
                  <a:schemeClr val="tx2"/>
                </a:solidFill>
              </a:ln>
            </a:endParaRPr>
          </a:p>
          <a:p>
            <a:r>
              <a:rPr lang="en-US" sz="2400" dirty="0" smtClean="0">
                <a:ln>
                  <a:solidFill>
                    <a:schemeClr val="tx2"/>
                  </a:solidFill>
                </a:ln>
              </a:rPr>
              <a:t>/* Declare a </a:t>
            </a:r>
            <a:r>
              <a:rPr lang="en-US" sz="2400" dirty="0" err="1" smtClean="0">
                <a:ln>
                  <a:solidFill>
                    <a:schemeClr val="tx2"/>
                  </a:solidFill>
                </a:ln>
              </a:rPr>
              <a:t>Tasklet</a:t>
            </a:r>
            <a:r>
              <a:rPr lang="en-US" sz="2400" dirty="0" smtClean="0">
                <a:ln>
                  <a:solidFill>
                    <a:schemeClr val="tx2"/>
                  </a:solidFill>
                </a:ln>
              </a:rPr>
              <a:t> (the Bottom-Half) */</a:t>
            </a:r>
          </a:p>
          <a:p>
            <a:r>
              <a:rPr lang="en-US" sz="2400" dirty="0" smtClean="0">
                <a:ln>
                  <a:solidFill>
                    <a:schemeClr val="tx2"/>
                  </a:solidFill>
                </a:ln>
              </a:rPr>
              <a:t>void </a:t>
            </a:r>
            <a:r>
              <a:rPr lang="en-US" sz="2400" b="1" dirty="0" err="1" smtClean="0">
                <a:ln>
                  <a:solidFill>
                    <a:schemeClr val="tx2"/>
                  </a:solidFill>
                </a:ln>
              </a:rPr>
              <a:t>tasklet_function</a:t>
            </a:r>
            <a:r>
              <a:rPr lang="en-US" sz="2400" dirty="0" smtClean="0">
                <a:ln>
                  <a:solidFill>
                    <a:schemeClr val="tx2"/>
                  </a:solidFill>
                </a:ln>
              </a:rPr>
              <a:t>( unsigned long data );</a:t>
            </a:r>
          </a:p>
          <a:p>
            <a:endParaRPr lang="en-US" sz="2400" dirty="0" smtClean="0">
              <a:ln>
                <a:solidFill>
                  <a:schemeClr val="tx2"/>
                </a:solidFill>
              </a:ln>
            </a:endParaRPr>
          </a:p>
          <a:p>
            <a:r>
              <a:rPr lang="en-US" sz="2400" b="1" dirty="0" smtClean="0">
                <a:ln>
                  <a:solidFill>
                    <a:schemeClr val="tx2"/>
                  </a:solidFill>
                </a:ln>
              </a:rPr>
              <a:t>DECLARE_TASKLET</a:t>
            </a:r>
            <a:r>
              <a:rPr lang="en-US" sz="2400" dirty="0" smtClean="0">
                <a:ln>
                  <a:solidFill>
                    <a:schemeClr val="tx2"/>
                  </a:solidFill>
                </a:ln>
              </a:rPr>
              <a:t>( </a:t>
            </a:r>
            <a:r>
              <a:rPr lang="en-US" sz="2400" dirty="0" err="1" smtClean="0">
                <a:ln>
                  <a:solidFill>
                    <a:schemeClr val="tx2"/>
                  </a:solidFill>
                </a:ln>
              </a:rPr>
              <a:t>tasklet_example</a:t>
            </a:r>
            <a:r>
              <a:rPr lang="en-US" sz="2400" dirty="0" smtClean="0">
                <a:ln>
                  <a:solidFill>
                    <a:schemeClr val="tx2"/>
                  </a:solidFill>
                </a:ln>
              </a:rPr>
              <a:t>, </a:t>
            </a:r>
            <a:r>
              <a:rPr lang="en-US" sz="2400" dirty="0" err="1" smtClean="0">
                <a:ln>
                  <a:solidFill>
                    <a:schemeClr val="tx2"/>
                  </a:solidFill>
                </a:ln>
              </a:rPr>
              <a:t>tasklet_function</a:t>
            </a:r>
            <a:r>
              <a:rPr lang="en-US" sz="2400" dirty="0" smtClean="0">
                <a:ln>
                  <a:solidFill>
                    <a:schemeClr val="tx2"/>
                  </a:solidFill>
                </a:ln>
              </a:rPr>
              <a:t>, </a:t>
            </a:r>
            <a:r>
              <a:rPr lang="en-US" sz="2400" dirty="0" err="1" smtClean="0">
                <a:ln>
                  <a:solidFill>
                    <a:schemeClr val="tx2"/>
                  </a:solidFill>
                </a:ln>
              </a:rPr>
              <a:t>tasklet_data</a:t>
            </a:r>
            <a:r>
              <a:rPr lang="en-US" sz="2400" dirty="0" smtClean="0">
                <a:ln>
                  <a:solidFill>
                    <a:schemeClr val="tx2"/>
                  </a:solidFill>
                </a:ln>
              </a:rPr>
              <a:t> );</a:t>
            </a:r>
          </a:p>
          <a:p>
            <a:endParaRPr lang="en-US" sz="2400" dirty="0" smtClean="0">
              <a:ln>
                <a:solidFill>
                  <a:schemeClr val="tx2"/>
                </a:solidFill>
              </a:ln>
            </a:endParaRPr>
          </a:p>
          <a:p>
            <a:r>
              <a:rPr lang="en-US" sz="2400" dirty="0" smtClean="0">
                <a:ln>
                  <a:solidFill>
                    <a:schemeClr val="tx2"/>
                  </a:solidFill>
                </a:ln>
              </a:rPr>
              <a:t>...</a:t>
            </a:r>
          </a:p>
          <a:p>
            <a:endParaRPr lang="en-US" sz="2400" dirty="0" smtClean="0">
              <a:ln>
                <a:solidFill>
                  <a:schemeClr val="tx2"/>
                </a:solidFill>
              </a:ln>
            </a:endParaRPr>
          </a:p>
          <a:p>
            <a:r>
              <a:rPr lang="en-US" sz="2400" dirty="0" smtClean="0">
                <a:ln>
                  <a:solidFill>
                    <a:schemeClr val="tx2"/>
                  </a:solidFill>
                </a:ln>
              </a:rPr>
              <a:t>/* Schedule the Bottom-Half */</a:t>
            </a:r>
          </a:p>
          <a:p>
            <a:r>
              <a:rPr lang="en-US" sz="2400" b="1" dirty="0" err="1" smtClean="0">
                <a:ln>
                  <a:solidFill>
                    <a:schemeClr val="tx2"/>
                  </a:solidFill>
                </a:ln>
              </a:rPr>
              <a:t>tasklet_schedule</a:t>
            </a:r>
            <a:r>
              <a:rPr lang="en-US" sz="2400" dirty="0" smtClean="0">
                <a:ln>
                  <a:solidFill>
                    <a:schemeClr val="tx2"/>
                  </a:solidFill>
                </a:ln>
              </a:rPr>
              <a:t>( &amp;</a:t>
            </a:r>
            <a:r>
              <a:rPr lang="en-US" sz="2400" dirty="0" err="1" smtClean="0">
                <a:ln>
                  <a:solidFill>
                    <a:schemeClr val="tx2"/>
                  </a:solidFill>
                </a:ln>
              </a:rPr>
              <a:t>tasklet_example</a:t>
            </a:r>
            <a:r>
              <a:rPr lang="en-US" sz="2400" dirty="0" smtClean="0">
                <a:ln>
                  <a:solidFill>
                    <a:schemeClr val="tx2"/>
                  </a:solidFill>
                </a:ln>
              </a:rPr>
              <a:t>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spir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../../../../../usr/lib/libreoffice/share/template/common/layout/Inspiration.otp</Template>
  <TotalTime>11951</TotalTime>
  <Words>1083</Words>
  <Application>Microsoft Office PowerPoint</Application>
  <PresentationFormat>Custom</PresentationFormat>
  <Paragraphs>123</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Inspiration</vt:lpstr>
      <vt:lpstr>Interrupts handling p.2</vt:lpstr>
      <vt:lpstr>request_irq</vt:lpstr>
      <vt:lpstr>request_irq params</vt:lpstr>
      <vt:lpstr>flags bitmasks</vt:lpstr>
      <vt:lpstr>Unregister Interrupt Handlers</vt:lpstr>
      <vt:lpstr>Implementing a Handler</vt:lpstr>
      <vt:lpstr>Implementing a Handler</vt:lpstr>
      <vt:lpstr>Top &amp; Bottom Halves (tasklets)</vt:lpstr>
      <vt:lpstr>Top &amp; Bottom Halves (tasklets)</vt:lpstr>
      <vt:lpstr>Top &amp; Bottom Halves (Workqueues)</vt:lpstr>
      <vt:lpstr>Moving IRQs to threads (request_threaded_irq)</vt:lpstr>
      <vt:lpstr>request_threaded_irq() params</vt:lpstr>
      <vt:lpstr>request_threaded_irq() params</vt:lpstr>
      <vt:lpstr>Enabling and Disabling Interrupts</vt:lpstr>
      <vt:lpstr>Enabling and Disabling Interrupts</vt:lpstr>
      <vt:lpstr>Interrupt Sharing (Driver API Level)</vt:lpstr>
      <vt:lpstr>Interrupt Sharing (Driver API Level)</vt:lpstr>
      <vt:lpstr>The /proc interface</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creator>Oleksandr Shevchenko</dc:creator>
  <cp:lastModifiedBy>Oleksandr Shevchenko</cp:lastModifiedBy>
  <cp:revision>590</cp:revision>
  <dcterms:created xsi:type="dcterms:W3CDTF">2015-11-08T19:23:48Z</dcterms:created>
  <dcterms:modified xsi:type="dcterms:W3CDTF">2016-12-29T09:11:09Z</dcterms:modified>
</cp:coreProperties>
</file>