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8" r:id="rId2"/>
    <p:sldId id="401" r:id="rId3"/>
    <p:sldId id="421" r:id="rId4"/>
    <p:sldId id="436" r:id="rId5"/>
    <p:sldId id="437" r:id="rId6"/>
    <p:sldId id="423" r:id="rId7"/>
    <p:sldId id="438" r:id="rId8"/>
    <p:sldId id="439" r:id="rId9"/>
    <p:sldId id="440" r:id="rId10"/>
    <p:sldId id="422" r:id="rId11"/>
    <p:sldId id="441" r:id="rId12"/>
    <p:sldId id="442" r:id="rId13"/>
    <p:sldId id="443" r:id="rId14"/>
    <p:sldId id="411" r:id="rId15"/>
    <p:sldId id="430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>
        <p:scale>
          <a:sx n="80" d="100"/>
          <a:sy n="80" d="100"/>
        </p:scale>
        <p:origin x="-1440" y="-1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Network Drivers p.2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4512" y="1646237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b="1" dirty="0" smtClean="0"/>
              <a:t>How </a:t>
            </a:r>
            <a:r>
              <a:rPr lang="en-US" sz="2800" b="1" dirty="0" err="1" smtClean="0"/>
              <a:t>snull</a:t>
            </a:r>
            <a:r>
              <a:rPr lang="en-US" sz="2800" b="1" dirty="0" smtClean="0"/>
              <a:t> Is Designed</a:t>
            </a:r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Device Registration</a:t>
            </a:r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Interface Information</a:t>
            </a:r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The Device Methods</a:t>
            </a:r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Packet Transmission</a:t>
            </a:r>
          </a:p>
          <a:p>
            <a:pPr lvl="0" fontAlgn="base">
              <a:buFont typeface="Arial" charset="0"/>
              <a:buChar char="•"/>
            </a:pPr>
            <a:r>
              <a:rPr lang="en-US" sz="2800" b="1" dirty="0" smtClean="0"/>
              <a:t>Controlling Transmission Concurrency</a:t>
            </a:r>
            <a:endParaRPr lang="en-US" sz="2800" b="1" dirty="0" smtClean="0">
              <a:solidFill>
                <a:srgbClr val="333333"/>
              </a:solidFill>
              <a:latin typeface="Liberation Sans" pitchFamily="34"/>
              <a:ea typeface="Droid Sans Fallback" pitchFamily="2"/>
              <a:cs typeface="Lohit Hindi" pitchFamily="2"/>
            </a:endParaRPr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Packet Reception</a:t>
            </a:r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Overriding ARP</a:t>
            </a:r>
          </a:p>
          <a:p>
            <a:pPr fontAlgn="base">
              <a:buFont typeface="Arial" charset="0"/>
              <a:buChar char="•"/>
            </a:pPr>
            <a:endParaRPr 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b="1" dirty="0" smtClean="0"/>
              <a:t>Packet Transmission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6370637"/>
            <a:ext cx="944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Whenever the kernel needs to transmit a data packet, it calls the driver’s </a:t>
            </a:r>
            <a:r>
              <a:rPr lang="en-US" b="1" dirty="0" err="1" smtClean="0"/>
              <a:t>ndo_start_xmit</a:t>
            </a:r>
            <a:endParaRPr lang="en-US" b="1" dirty="0" smtClean="0"/>
          </a:p>
          <a:p>
            <a:r>
              <a:rPr lang="en-US" dirty="0" smtClean="0"/>
              <a:t>method to put the data on an outgoing queue. Each packet handled by the kernel is contained in a socket buffer structure (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sk_buff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2" y="1265237"/>
            <a:ext cx="8229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b="1" dirty="0" smtClean="0"/>
              <a:t>Controlling Transmission Concurrency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2103437"/>
            <a:ext cx="944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Real hardware interfaces, transmit packets asynchronously and have a limited amount of memory available to store outgoing packets. When that memory is exhausted (which, for some hardware, happens with a single outstanding packet to transmit), the driver needs to tell the networking system not to start any more transmissions until the hardware is ready to accept new data.</a:t>
            </a:r>
          </a:p>
          <a:p>
            <a:endParaRPr lang="en-US" sz="2400" dirty="0" smtClean="0"/>
          </a:p>
          <a:p>
            <a:r>
              <a:rPr lang="en-US" sz="2400" b="1" dirty="0" smtClean="0"/>
              <a:t>void </a:t>
            </a:r>
            <a:r>
              <a:rPr lang="en-US" sz="2400" b="1" dirty="0" err="1" smtClean="0"/>
              <a:t>netif_stop_queue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net_device</a:t>
            </a:r>
            <a:r>
              <a:rPr lang="en-US" sz="2400" b="1" dirty="0" smtClean="0"/>
              <a:t> *dev);</a:t>
            </a:r>
          </a:p>
          <a:p>
            <a:endParaRPr lang="en-US" sz="2400" dirty="0" smtClean="0"/>
          </a:p>
          <a:p>
            <a:r>
              <a:rPr lang="en-US" sz="2400" b="1" dirty="0" smtClean="0"/>
              <a:t>void </a:t>
            </a:r>
            <a:r>
              <a:rPr lang="en-US" sz="2400" b="1" dirty="0" err="1" smtClean="0"/>
              <a:t>netif_wake_queue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net_device</a:t>
            </a:r>
            <a:r>
              <a:rPr lang="en-US" sz="2400" b="1" dirty="0" smtClean="0"/>
              <a:t> *dev);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b="1" dirty="0" smtClean="0"/>
              <a:t>Packet Reception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2" y="1341437"/>
            <a:ext cx="8382000" cy="603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68312" y="6599237"/>
            <a:ext cx="2362200" cy="38100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b="1" dirty="0" smtClean="0"/>
              <a:t>Overriding ARP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912" y="5684837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Function (called before </a:t>
            </a:r>
            <a:r>
              <a:rPr lang="en-US" sz="2000" b="1" dirty="0" err="1" smtClean="0"/>
              <a:t>ndo_start_xmit</a:t>
            </a:r>
            <a:r>
              <a:rPr lang="en-US" sz="2000" dirty="0" smtClean="0"/>
              <a:t>) that builds the hardware header from</a:t>
            </a:r>
          </a:p>
          <a:p>
            <a:r>
              <a:rPr lang="en-US" sz="2000" dirty="0" smtClean="0"/>
              <a:t>the source and destination hardware addresses that were previously retrieved; its</a:t>
            </a:r>
          </a:p>
          <a:p>
            <a:r>
              <a:rPr lang="en-US" sz="2000" dirty="0" smtClean="0"/>
              <a:t>job is to organize the information passed to it as arguments into an appropriate,</a:t>
            </a:r>
          </a:p>
          <a:p>
            <a:r>
              <a:rPr lang="en-US" sz="2000" dirty="0" smtClean="0"/>
              <a:t>device-specific hardware header. </a:t>
            </a:r>
            <a:r>
              <a:rPr lang="en-US" sz="2000" dirty="0" err="1" smtClean="0"/>
              <a:t>eth_header</a:t>
            </a:r>
            <a:r>
              <a:rPr lang="en-US" sz="2000" dirty="0" smtClean="0"/>
              <a:t> is the default function for Ethernet-like</a:t>
            </a:r>
          </a:p>
          <a:p>
            <a:r>
              <a:rPr lang="en-US" sz="2000" dirty="0" smtClean="0"/>
              <a:t>interfaces, and </a:t>
            </a:r>
            <a:r>
              <a:rPr lang="en-US" sz="2000" b="1" dirty="0" err="1" smtClean="0"/>
              <a:t>ether_setup</a:t>
            </a:r>
            <a:r>
              <a:rPr lang="en-US" sz="2000" dirty="0" smtClean="0"/>
              <a:t> assigns this field accordingly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912" y="2027237"/>
            <a:ext cx="92964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smtClean="0"/>
              <a:t>Homework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112" y="1798637"/>
            <a:ext cx="9372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Add ARP support to </a:t>
            </a:r>
            <a:r>
              <a:rPr lang="en-US" sz="2000" b="1" dirty="0" err="1" smtClean="0"/>
              <a:t>snull</a:t>
            </a:r>
            <a:r>
              <a:rPr lang="en-US" sz="2000" dirty="0" smtClean="0"/>
              <a:t> driver.</a:t>
            </a:r>
          </a:p>
          <a:p>
            <a:pPr marL="457200" indent="-457200"/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smtClean="0"/>
              <a:t>How </a:t>
            </a:r>
            <a:r>
              <a:rPr lang="en-US" b="1" dirty="0" err="1" smtClean="0"/>
              <a:t>snull</a:t>
            </a:r>
            <a:r>
              <a:rPr lang="en-US" b="1" dirty="0" smtClean="0"/>
              <a:t> Is Designed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2" y="1417637"/>
            <a:ext cx="902736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583112" y="4465637"/>
            <a:ext cx="129394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192.168.0.1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83112" y="5075237"/>
            <a:ext cx="134684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192.168.1.2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73912" y="2789237"/>
            <a:ext cx="129394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192.168.0.2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50112" y="6142037"/>
            <a:ext cx="134684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192.168.1.1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5912" y="6446837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err="1" smtClean="0"/>
              <a:t>net_device</a:t>
            </a:r>
            <a:r>
              <a:rPr lang="en-US" sz="2000" dirty="0" smtClean="0"/>
              <a:t> structure, like many other kernel structures, contains a </a:t>
            </a:r>
            <a:r>
              <a:rPr lang="en-US" sz="2000" dirty="0" err="1" smtClean="0"/>
              <a:t>kobject</a:t>
            </a:r>
            <a:r>
              <a:rPr lang="en-US" sz="2000" dirty="0" smtClean="0"/>
              <a:t> and is, therefore, reference-counted and exported via </a:t>
            </a:r>
            <a:r>
              <a:rPr lang="en-US" sz="2000" dirty="0" err="1" smtClean="0"/>
              <a:t>sysfs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  <a:defRPr/>
            </a:pPr>
            <a:r>
              <a:rPr lang="en-US" sz="3600" dirty="0" smtClean="0"/>
              <a:t>Device Registration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2" y="2255837"/>
            <a:ext cx="81343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  <a:defRPr/>
            </a:pPr>
            <a:r>
              <a:rPr lang="en-US" sz="3600" dirty="0" smtClean="0"/>
              <a:t>Device Registration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2" y="1417637"/>
            <a:ext cx="73437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Interface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1722437"/>
            <a:ext cx="9220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unsigned short </a:t>
            </a:r>
            <a:r>
              <a:rPr lang="en-US" sz="2000" b="1" dirty="0" err="1" smtClean="0"/>
              <a:t>hard_header_len</a:t>
            </a:r>
            <a:r>
              <a:rPr lang="en-US" sz="2000" b="1" dirty="0" smtClean="0"/>
              <a:t>;</a:t>
            </a:r>
          </a:p>
          <a:p>
            <a:r>
              <a:rPr lang="en-US" sz="2000" dirty="0" smtClean="0"/>
              <a:t>The hardware header length, that is, the number of octets that lead the transmitted</a:t>
            </a:r>
          </a:p>
          <a:p>
            <a:r>
              <a:rPr lang="en-US" sz="2000" dirty="0" smtClean="0"/>
              <a:t>packet before the IP header, or other protocol information. The value of</a:t>
            </a:r>
          </a:p>
          <a:p>
            <a:r>
              <a:rPr lang="en-US" sz="2000" dirty="0" err="1" smtClean="0"/>
              <a:t>hard_header_len</a:t>
            </a:r>
            <a:r>
              <a:rPr lang="en-US" sz="2000" dirty="0" smtClean="0"/>
              <a:t> is 14 (ETH_HLEN) for Ethernet interfaces.</a:t>
            </a:r>
          </a:p>
          <a:p>
            <a:r>
              <a:rPr lang="en-US" sz="2000" b="1" dirty="0" smtClean="0"/>
              <a:t>unsigned </a:t>
            </a:r>
            <a:r>
              <a:rPr lang="en-US" sz="2000" b="1" dirty="0" err="1" smtClean="0"/>
              <a:t>mtu</a:t>
            </a:r>
            <a:r>
              <a:rPr lang="en-US" sz="2000" b="1" dirty="0" smtClean="0"/>
              <a:t>;</a:t>
            </a:r>
          </a:p>
          <a:p>
            <a:r>
              <a:rPr lang="en-US" sz="2000" dirty="0" smtClean="0"/>
              <a:t>The maximum transfer unit (MTU). This field is used by the network layer to</a:t>
            </a:r>
          </a:p>
          <a:p>
            <a:r>
              <a:rPr lang="en-US" sz="2000" dirty="0" smtClean="0"/>
              <a:t>drive packet transmission. Ethernet has an MTU of 1500 octets (ETH_DATA_LEN).</a:t>
            </a:r>
          </a:p>
          <a:p>
            <a:r>
              <a:rPr lang="en-US" sz="2000" dirty="0" smtClean="0"/>
              <a:t>This value can be changed with </a:t>
            </a:r>
            <a:r>
              <a:rPr lang="en-US" sz="2000" dirty="0" err="1" smtClean="0"/>
              <a:t>ifconfig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unsigned long </a:t>
            </a:r>
            <a:r>
              <a:rPr lang="en-US" sz="2000" b="1" dirty="0" err="1" smtClean="0"/>
              <a:t>tx_queue_len</a:t>
            </a:r>
            <a:r>
              <a:rPr lang="en-US" sz="2000" b="1" dirty="0" smtClean="0"/>
              <a:t>;</a:t>
            </a:r>
          </a:p>
          <a:p>
            <a:r>
              <a:rPr lang="en-US" sz="2000" dirty="0" smtClean="0"/>
              <a:t>The maximum number of frames that can be queued on the device’s transmission</a:t>
            </a:r>
          </a:p>
          <a:p>
            <a:r>
              <a:rPr lang="en-US" sz="2000" dirty="0" smtClean="0"/>
              <a:t>queue. This value is set to 1000 by </a:t>
            </a:r>
            <a:r>
              <a:rPr lang="en-US" sz="2000" dirty="0" err="1" smtClean="0"/>
              <a:t>ether_setup</a:t>
            </a:r>
            <a:r>
              <a:rPr lang="en-US" sz="2000" dirty="0" smtClean="0"/>
              <a:t>, but you can change it. For</a:t>
            </a:r>
          </a:p>
          <a:p>
            <a:r>
              <a:rPr lang="en-US" sz="2000" dirty="0" smtClean="0"/>
              <a:t>example, </a:t>
            </a:r>
            <a:r>
              <a:rPr lang="en-US" sz="2000" dirty="0" err="1" smtClean="0"/>
              <a:t>plip</a:t>
            </a:r>
            <a:r>
              <a:rPr lang="en-US" sz="2000" dirty="0" smtClean="0"/>
              <a:t> uses 10 to avoid wasting system memory (</a:t>
            </a:r>
            <a:r>
              <a:rPr lang="en-US" sz="2000" dirty="0" err="1" smtClean="0"/>
              <a:t>plip</a:t>
            </a:r>
            <a:r>
              <a:rPr lang="en-US" sz="2000" dirty="0" smtClean="0"/>
              <a:t> has a lower</a:t>
            </a:r>
          </a:p>
          <a:p>
            <a:r>
              <a:rPr lang="en-US" sz="2000" dirty="0" smtClean="0"/>
              <a:t>throughput than a real Ethernet interface).</a:t>
            </a:r>
          </a:p>
          <a:p>
            <a:r>
              <a:rPr lang="en-US" sz="2000" b="1" dirty="0" smtClean="0"/>
              <a:t>unsigned short type;</a:t>
            </a:r>
          </a:p>
          <a:p>
            <a:r>
              <a:rPr lang="en-US" sz="2000" dirty="0" smtClean="0"/>
              <a:t>The hardware type of the interface. The type field is used by ARP to determine</a:t>
            </a:r>
          </a:p>
          <a:p>
            <a:r>
              <a:rPr lang="en-US" sz="2000" dirty="0" smtClean="0"/>
              <a:t>what kind of hardware address the interface supports. The proper value for</a:t>
            </a:r>
          </a:p>
          <a:p>
            <a:r>
              <a:rPr lang="en-US" sz="2000" dirty="0" smtClean="0"/>
              <a:t>Ethernet interfaces is ARPHRD_ETHER, and that is the value set by </a:t>
            </a:r>
            <a:r>
              <a:rPr lang="en-US" sz="2000" dirty="0" err="1" smtClean="0"/>
              <a:t>ether_setup</a:t>
            </a:r>
            <a:r>
              <a:rPr lang="en-US" sz="2000" dirty="0" smtClean="0"/>
              <a:t>. The</a:t>
            </a:r>
          </a:p>
          <a:p>
            <a:r>
              <a:rPr lang="en-US" sz="2000" dirty="0" smtClean="0"/>
              <a:t>recognized types are defined in &lt;</a:t>
            </a:r>
            <a:r>
              <a:rPr lang="en-US" sz="2000" dirty="0" err="1" smtClean="0"/>
              <a:t>linux</a:t>
            </a:r>
            <a:r>
              <a:rPr lang="en-US" sz="2000" dirty="0" smtClean="0"/>
              <a:t>/</a:t>
            </a:r>
            <a:r>
              <a:rPr lang="en-US" sz="2000" dirty="0" err="1" smtClean="0"/>
              <a:t>if_arp.h</a:t>
            </a:r>
            <a:r>
              <a:rPr lang="en-US" sz="2000" dirty="0" smtClean="0"/>
              <a:t>&gt;.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449512" y="1341437"/>
            <a:ext cx="498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net_device</a:t>
            </a:r>
            <a:r>
              <a:rPr lang="en-US" sz="2400" dirty="0" smtClean="0">
                <a:solidFill>
                  <a:srgbClr val="FF0000"/>
                </a:solidFill>
              </a:rPr>
              <a:t> fields filled by </a:t>
            </a:r>
            <a:r>
              <a:rPr lang="en-US" sz="2400" dirty="0" err="1" smtClean="0">
                <a:solidFill>
                  <a:srgbClr val="FF0000"/>
                </a:solidFill>
              </a:rPr>
              <a:t>ether_setup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smtClean="0"/>
              <a:t>Interface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646237"/>
            <a:ext cx="94488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unsigned long </a:t>
            </a:r>
            <a:r>
              <a:rPr lang="en-US" sz="2000" b="1" dirty="0" err="1" smtClean="0"/>
              <a:t>rmem_end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unsigned long </a:t>
            </a:r>
            <a:r>
              <a:rPr lang="en-US" sz="2000" b="1" dirty="0" err="1" smtClean="0"/>
              <a:t>rmem_start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unsigned long </a:t>
            </a:r>
            <a:r>
              <a:rPr lang="en-US" sz="2000" b="1" dirty="0" err="1" smtClean="0"/>
              <a:t>mem_end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unsigned long </a:t>
            </a:r>
            <a:r>
              <a:rPr lang="en-US" sz="2000" b="1" dirty="0" err="1" smtClean="0"/>
              <a:t>mem_start</a:t>
            </a:r>
            <a:r>
              <a:rPr lang="en-US" sz="2000" b="1" dirty="0" smtClean="0"/>
              <a:t>;</a:t>
            </a:r>
          </a:p>
          <a:p>
            <a:r>
              <a:rPr lang="en-US" sz="2000" dirty="0" smtClean="0"/>
              <a:t>Device memory information. These fields hold the beginning and ending</a:t>
            </a:r>
          </a:p>
          <a:p>
            <a:r>
              <a:rPr lang="en-US" sz="2000" dirty="0" smtClean="0"/>
              <a:t>addresses of the shared memory used by the device. If the device has different</a:t>
            </a:r>
          </a:p>
          <a:p>
            <a:r>
              <a:rPr lang="en-US" sz="2000" dirty="0" smtClean="0"/>
              <a:t>receive and transmit memories, the </a:t>
            </a:r>
            <a:r>
              <a:rPr lang="en-US" sz="2000" dirty="0" err="1" smtClean="0"/>
              <a:t>mem</a:t>
            </a:r>
            <a:r>
              <a:rPr lang="en-US" sz="2000" dirty="0" smtClean="0"/>
              <a:t> fields are used for transmit memory and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rmem</a:t>
            </a:r>
            <a:r>
              <a:rPr lang="en-US" sz="2000" dirty="0" smtClean="0"/>
              <a:t> fields for receive memory. The </a:t>
            </a:r>
            <a:r>
              <a:rPr lang="en-US" sz="2000" dirty="0" err="1" smtClean="0"/>
              <a:t>rmem</a:t>
            </a:r>
            <a:r>
              <a:rPr lang="en-US" sz="2000" dirty="0" smtClean="0"/>
              <a:t> fields are never referenced outside</a:t>
            </a:r>
          </a:p>
          <a:p>
            <a:r>
              <a:rPr lang="en-US" sz="2000" b="1" dirty="0" smtClean="0"/>
              <a:t>unsigned char </a:t>
            </a:r>
            <a:r>
              <a:rPr lang="en-US" sz="2000" b="1" dirty="0" err="1" smtClean="0"/>
              <a:t>addr_len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unsigned char broadcast[MAX_ADDR_LEN];</a:t>
            </a:r>
          </a:p>
          <a:p>
            <a:r>
              <a:rPr lang="en-US" sz="2000" b="1" dirty="0" smtClean="0"/>
              <a:t>unsigned char </a:t>
            </a:r>
            <a:r>
              <a:rPr lang="en-US" sz="2000" b="1" dirty="0" err="1" smtClean="0"/>
              <a:t>dev_addr</a:t>
            </a:r>
            <a:r>
              <a:rPr lang="en-US" sz="2000" b="1" dirty="0" smtClean="0"/>
              <a:t>[MAX_ADDR_LEN];</a:t>
            </a:r>
          </a:p>
          <a:p>
            <a:r>
              <a:rPr lang="en-US" sz="2000" dirty="0" smtClean="0"/>
              <a:t>Hardware (MAC) address length and device hardware addresses. The Ethernet</a:t>
            </a:r>
          </a:p>
          <a:p>
            <a:r>
              <a:rPr lang="en-US" sz="2000" dirty="0" smtClean="0"/>
              <a:t>address length is six octets (we are referring to the hardware ID of the interface</a:t>
            </a:r>
          </a:p>
          <a:p>
            <a:r>
              <a:rPr lang="en-US" sz="2000" dirty="0" smtClean="0"/>
              <a:t>board), and the broadcast address is made up of six 0xff octets; </a:t>
            </a:r>
            <a:r>
              <a:rPr lang="en-US" sz="2000" b="1" dirty="0" err="1" smtClean="0"/>
              <a:t>ether_setup</a:t>
            </a:r>
            <a:endParaRPr lang="en-US" sz="2000" b="1" dirty="0" smtClean="0"/>
          </a:p>
          <a:p>
            <a:r>
              <a:rPr lang="en-US" sz="2000" dirty="0" smtClean="0"/>
              <a:t>arranges for these values to be correct. The device address, on the other hand,</a:t>
            </a:r>
          </a:p>
          <a:p>
            <a:r>
              <a:rPr lang="en-US" sz="2000" dirty="0" smtClean="0"/>
              <a:t>must be read from the interface board in a device-specific way, and the driver</a:t>
            </a:r>
          </a:p>
          <a:p>
            <a:r>
              <a:rPr lang="en-US" sz="2000" dirty="0" smtClean="0"/>
              <a:t>should copy it to </a:t>
            </a:r>
            <a:r>
              <a:rPr lang="en-US" sz="2000" dirty="0" err="1" smtClean="0"/>
              <a:t>dev_addr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unsigned short flags; </a:t>
            </a:r>
            <a:r>
              <a:rPr lang="en-US" sz="2000" dirty="0" smtClean="0"/>
              <a:t>Interface flags (detailed next).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601912" y="1341437"/>
            <a:ext cx="295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other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net_device</a:t>
            </a:r>
            <a:r>
              <a:rPr lang="en-US" dirty="0" smtClean="0">
                <a:solidFill>
                  <a:srgbClr val="FF0000"/>
                </a:solidFill>
              </a:rPr>
              <a:t> fields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smtClean="0"/>
              <a:t>Interface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493837"/>
            <a:ext cx="944880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IFF_PROMISC</a:t>
            </a:r>
          </a:p>
          <a:p>
            <a:r>
              <a:rPr lang="en-US" sz="2000" dirty="0" smtClean="0"/>
              <a:t>This flag is set (by the networking code) to activate promiscuous operation. By</a:t>
            </a:r>
          </a:p>
          <a:p>
            <a:r>
              <a:rPr lang="en-US" sz="2000" dirty="0" smtClean="0"/>
              <a:t>default, Ethernet interfaces use a hardware filter to ensure that they receive</a:t>
            </a:r>
          </a:p>
          <a:p>
            <a:r>
              <a:rPr lang="en-US" sz="2000" dirty="0" smtClean="0"/>
              <a:t>broadcast packets and packets directed to that interface’s hardware address</a:t>
            </a:r>
          </a:p>
          <a:p>
            <a:r>
              <a:rPr lang="en-US" sz="2000" dirty="0" smtClean="0"/>
              <a:t>only. Packet sniffers such as </a:t>
            </a:r>
            <a:r>
              <a:rPr lang="en-US" sz="2000" dirty="0" err="1" smtClean="0"/>
              <a:t>tcpdump</a:t>
            </a:r>
            <a:r>
              <a:rPr lang="en-US" sz="2000" dirty="0" smtClean="0"/>
              <a:t> set promiscuous mode on the interface in</a:t>
            </a:r>
          </a:p>
          <a:p>
            <a:r>
              <a:rPr lang="en-US" sz="2000" dirty="0" smtClean="0"/>
              <a:t>order to retrieve all packets that travel on the interface’s transmission medium.</a:t>
            </a:r>
          </a:p>
          <a:p>
            <a:r>
              <a:rPr lang="en-US" sz="2000" b="1" dirty="0" smtClean="0"/>
              <a:t>IFF_MULTICAST</a:t>
            </a:r>
          </a:p>
          <a:p>
            <a:r>
              <a:rPr lang="en-US" sz="2000" dirty="0" smtClean="0"/>
              <a:t>This flag is set by drivers to mark interfaces that are capable of multicast transmission.</a:t>
            </a:r>
          </a:p>
          <a:p>
            <a:r>
              <a:rPr lang="en-US" sz="2000" dirty="0" err="1" smtClean="0"/>
              <a:t>ether_setup</a:t>
            </a:r>
            <a:r>
              <a:rPr lang="en-US" sz="2000" dirty="0" smtClean="0"/>
              <a:t> sets IFF_MULTICAST by default, so if your driver does not</a:t>
            </a:r>
          </a:p>
          <a:p>
            <a:r>
              <a:rPr lang="en-US" sz="2000" dirty="0" smtClean="0"/>
              <a:t>support multicast, it must clear the flag at initialization time.</a:t>
            </a:r>
          </a:p>
          <a:p>
            <a:r>
              <a:rPr lang="en-US" sz="2000" b="1" dirty="0" smtClean="0"/>
              <a:t>IFF_BROADCAST</a:t>
            </a:r>
          </a:p>
          <a:p>
            <a:r>
              <a:rPr lang="en-US" sz="2000" dirty="0" smtClean="0"/>
              <a:t>This flag (maintained by the networking code) states that the interface allows</a:t>
            </a:r>
          </a:p>
          <a:p>
            <a:r>
              <a:rPr lang="en-US" sz="2000" dirty="0" smtClean="0"/>
              <a:t>broadcasting. Ethernet boards do.</a:t>
            </a:r>
          </a:p>
          <a:p>
            <a:r>
              <a:rPr lang="en-US" sz="2000" b="1" dirty="0" smtClean="0"/>
              <a:t>IFF_DEBUG</a:t>
            </a:r>
          </a:p>
          <a:p>
            <a:r>
              <a:rPr lang="en-US" sz="2000" dirty="0" smtClean="0"/>
              <a:t>This marks debug mode. The flag can be used to control the verbosity of your</a:t>
            </a:r>
          </a:p>
          <a:p>
            <a:r>
              <a:rPr lang="en-US" sz="2000" dirty="0" err="1" smtClean="0"/>
              <a:t>printk</a:t>
            </a:r>
            <a:r>
              <a:rPr lang="en-US" sz="2000" dirty="0" smtClean="0"/>
              <a:t> calls or for other debugging purposes. Although no in-tree driver currently</a:t>
            </a:r>
          </a:p>
          <a:p>
            <a:r>
              <a:rPr lang="en-US" sz="2000" dirty="0" smtClean="0"/>
              <a:t>uses this flag, it can be set and reset by user programs via </a:t>
            </a:r>
            <a:r>
              <a:rPr lang="en-US" sz="2000" dirty="0" err="1" smtClean="0"/>
              <a:t>ioctl</a:t>
            </a:r>
            <a:r>
              <a:rPr lang="en-US" sz="2000" dirty="0" smtClean="0"/>
              <a:t>, and your</a:t>
            </a:r>
          </a:p>
          <a:p>
            <a:r>
              <a:rPr lang="en-US" sz="2000" dirty="0" smtClean="0"/>
              <a:t>driver can use it. The misc-</a:t>
            </a:r>
            <a:r>
              <a:rPr lang="en-US" sz="2000" dirty="0" err="1" smtClean="0"/>
              <a:t>progs</a:t>
            </a:r>
            <a:r>
              <a:rPr lang="en-US" sz="2000" dirty="0" smtClean="0"/>
              <a:t>/</a:t>
            </a:r>
            <a:r>
              <a:rPr lang="en-US" sz="2000" dirty="0" err="1" smtClean="0"/>
              <a:t>netifdebug</a:t>
            </a:r>
            <a:r>
              <a:rPr lang="en-US" sz="2000" dirty="0" smtClean="0"/>
              <a:t> program can be used to turn the flag</a:t>
            </a:r>
          </a:p>
          <a:p>
            <a:r>
              <a:rPr lang="en-US" sz="2000" dirty="0" smtClean="0"/>
              <a:t>on and off.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1912" y="1341437"/>
            <a:ext cx="808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Flags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smtClean="0"/>
              <a:t>Interface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646237"/>
            <a:ext cx="94488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IFF_LOOPBACK</a:t>
            </a:r>
          </a:p>
          <a:p>
            <a:r>
              <a:rPr lang="en-US" sz="2000" dirty="0" smtClean="0"/>
              <a:t>This flag should be set only in the loopback interface. The kernel checks for</a:t>
            </a:r>
          </a:p>
          <a:p>
            <a:r>
              <a:rPr lang="en-US" sz="2000" b="1" dirty="0" smtClean="0"/>
              <a:t>IFF_LOOPBACK</a:t>
            </a:r>
            <a:r>
              <a:rPr lang="en-US" sz="2000" dirty="0" smtClean="0"/>
              <a:t> instead of hardwiring the lo name as a special interface.</a:t>
            </a:r>
          </a:p>
          <a:p>
            <a:r>
              <a:rPr lang="en-US" sz="2000" b="1" dirty="0" smtClean="0"/>
              <a:t>IFF_POINTOPOINT</a:t>
            </a:r>
          </a:p>
          <a:p>
            <a:r>
              <a:rPr lang="en-US" sz="2000" dirty="0" smtClean="0"/>
              <a:t>This flag signals that the interface is connected to a point-to-point link. It is set</a:t>
            </a:r>
          </a:p>
          <a:p>
            <a:r>
              <a:rPr lang="en-US" sz="2000" dirty="0" smtClean="0"/>
              <a:t>by the driver or, sometimes, by </a:t>
            </a:r>
            <a:r>
              <a:rPr lang="en-US" sz="2000" dirty="0" err="1" smtClean="0"/>
              <a:t>ifconfig</a:t>
            </a:r>
            <a:r>
              <a:rPr lang="en-US" sz="2000" dirty="0" smtClean="0"/>
              <a:t>. For example, </a:t>
            </a:r>
            <a:r>
              <a:rPr lang="en-US" sz="2000" dirty="0" err="1" smtClean="0"/>
              <a:t>plip</a:t>
            </a:r>
            <a:r>
              <a:rPr lang="en-US" sz="2000" dirty="0" smtClean="0"/>
              <a:t> and the PPP driver</a:t>
            </a:r>
          </a:p>
          <a:p>
            <a:r>
              <a:rPr lang="en-US" sz="2000" dirty="0" smtClean="0"/>
              <a:t>have it set.</a:t>
            </a:r>
          </a:p>
          <a:p>
            <a:r>
              <a:rPr lang="en-US" sz="2000" b="1" dirty="0" smtClean="0"/>
              <a:t>IFF_NOARP</a:t>
            </a:r>
          </a:p>
          <a:p>
            <a:r>
              <a:rPr lang="en-US" sz="2000" dirty="0" smtClean="0"/>
              <a:t>This means that the interface can’t perform ARP. For example, point-to-point</a:t>
            </a:r>
          </a:p>
          <a:p>
            <a:r>
              <a:rPr lang="en-US" sz="2000" dirty="0" smtClean="0"/>
              <a:t>interfaces don’t need to run ARP, which would only impose additional traffic</a:t>
            </a:r>
          </a:p>
          <a:p>
            <a:r>
              <a:rPr lang="en-US" sz="2000" dirty="0" smtClean="0"/>
              <a:t>without retrieving useful information. </a:t>
            </a:r>
            <a:r>
              <a:rPr lang="en-US" sz="2000" dirty="0" err="1" smtClean="0"/>
              <a:t>snull</a:t>
            </a:r>
            <a:r>
              <a:rPr lang="en-US" sz="2000" dirty="0" smtClean="0"/>
              <a:t> runs without ARP capabilities, so it</a:t>
            </a:r>
          </a:p>
          <a:p>
            <a:r>
              <a:rPr lang="en-US" sz="2000" dirty="0" smtClean="0"/>
              <a:t>sets the flag.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601912" y="1341437"/>
            <a:ext cx="808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Flags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smtClean="0"/>
              <a:t>The Device Methods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497349"/>
            <a:ext cx="94488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(*</a:t>
            </a:r>
            <a:r>
              <a:rPr lang="en-US" sz="2000" b="1" dirty="0" err="1" smtClean="0"/>
              <a:t>ndo_open</a:t>
            </a:r>
            <a:r>
              <a:rPr lang="en-US" sz="2000" b="1" dirty="0" smtClean="0"/>
              <a:t>)(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net_device</a:t>
            </a:r>
            <a:r>
              <a:rPr lang="en-US" sz="2000" b="1" dirty="0" smtClean="0"/>
              <a:t> *dev);</a:t>
            </a:r>
            <a:r>
              <a:rPr lang="en-US" sz="2000" dirty="0" smtClean="0"/>
              <a:t> Opens the interface. The interface is opened whenever </a:t>
            </a:r>
            <a:r>
              <a:rPr lang="en-US" sz="2000" dirty="0" err="1" smtClean="0"/>
              <a:t>ifconfig</a:t>
            </a:r>
            <a:r>
              <a:rPr lang="en-US" sz="2000" dirty="0" smtClean="0"/>
              <a:t> activates it. The open method should register any system resource it needs (I/O ports, IRQ, DMA, etc.), turn on the hardware, and perform any other setup your device</a:t>
            </a:r>
          </a:p>
          <a:p>
            <a:r>
              <a:rPr lang="en-US" sz="2000" dirty="0" smtClean="0"/>
              <a:t>requires.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(*</a:t>
            </a:r>
            <a:r>
              <a:rPr lang="en-US" sz="2000" b="1" dirty="0" err="1" smtClean="0"/>
              <a:t>ndo_stop</a:t>
            </a:r>
            <a:r>
              <a:rPr lang="en-US" sz="2000" b="1" dirty="0" smtClean="0"/>
              <a:t>)(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net_device</a:t>
            </a:r>
            <a:r>
              <a:rPr lang="en-US" sz="2000" b="1" dirty="0" smtClean="0"/>
              <a:t> *dev);</a:t>
            </a:r>
          </a:p>
          <a:p>
            <a:r>
              <a:rPr lang="en-US" sz="2000" dirty="0" smtClean="0"/>
              <a:t>Stops the interface. The interface is stopped when it is brought down. This function</a:t>
            </a:r>
          </a:p>
          <a:p>
            <a:r>
              <a:rPr lang="en-US" sz="2000" dirty="0" smtClean="0"/>
              <a:t>should reverse operations performed at open time.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(*</a:t>
            </a:r>
            <a:r>
              <a:rPr lang="en-US" sz="2000" b="1" dirty="0" err="1" smtClean="0"/>
              <a:t>ndo_start_xmit</a:t>
            </a:r>
            <a:r>
              <a:rPr lang="en-US" sz="2000" b="1" dirty="0" smtClean="0"/>
              <a:t>) (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sk_buff</a:t>
            </a:r>
            <a:r>
              <a:rPr lang="en-US" sz="2000" b="1" dirty="0" smtClean="0"/>
              <a:t> *</a:t>
            </a:r>
            <a:r>
              <a:rPr lang="en-US" sz="2000" b="1" dirty="0" err="1" smtClean="0"/>
              <a:t>skb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net_device</a:t>
            </a:r>
            <a:r>
              <a:rPr lang="en-US" sz="2000" b="1" dirty="0" smtClean="0"/>
              <a:t> *dev);</a:t>
            </a:r>
          </a:p>
          <a:p>
            <a:r>
              <a:rPr lang="en-US" sz="2000" dirty="0" smtClean="0"/>
              <a:t>Method that initiates the transmission of a packet. The full packet (protocol</a:t>
            </a:r>
          </a:p>
          <a:p>
            <a:r>
              <a:rPr lang="en-US" sz="2000" dirty="0" smtClean="0"/>
              <a:t>headers and all) is contained in a socket buffer (</a:t>
            </a:r>
            <a:r>
              <a:rPr lang="en-US" sz="2000" dirty="0" err="1" smtClean="0"/>
              <a:t>sk_buff</a:t>
            </a:r>
            <a:r>
              <a:rPr lang="en-US" sz="2000" dirty="0" smtClean="0"/>
              <a:t>) structure. Socket buffers</a:t>
            </a:r>
          </a:p>
          <a:p>
            <a:r>
              <a:rPr lang="en-US" sz="2000" dirty="0" smtClean="0"/>
              <a:t>are introduced later in this chapter.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(*</a:t>
            </a:r>
            <a:r>
              <a:rPr lang="en-US" sz="2000" b="1" dirty="0" err="1" smtClean="0"/>
              <a:t>ndo_set_config</a:t>
            </a:r>
            <a:r>
              <a:rPr lang="en-US" sz="2000" b="1" dirty="0" smtClean="0"/>
              <a:t>)(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net_device</a:t>
            </a:r>
            <a:r>
              <a:rPr lang="en-US" sz="2000" b="1" dirty="0" smtClean="0"/>
              <a:t> *dev,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ifmap</a:t>
            </a:r>
            <a:r>
              <a:rPr lang="en-US" sz="2000" b="1" dirty="0" smtClean="0"/>
              <a:t> *map);</a:t>
            </a:r>
          </a:p>
          <a:p>
            <a:r>
              <a:rPr lang="en-US" sz="2000" dirty="0" smtClean="0"/>
              <a:t>Changes the interface configuration. This method is the entry point for configuring</a:t>
            </a:r>
          </a:p>
          <a:p>
            <a:r>
              <a:rPr lang="en-US" sz="2000" dirty="0" smtClean="0"/>
              <a:t>the driver. The I/O address for the device and its interrupt number can be</a:t>
            </a:r>
          </a:p>
          <a:p>
            <a:r>
              <a:rPr lang="en-US" sz="2000" dirty="0" smtClean="0"/>
              <a:t>changed at runtime using </a:t>
            </a:r>
            <a:r>
              <a:rPr lang="en-US" sz="2000" dirty="0" err="1" smtClean="0"/>
              <a:t>set_config</a:t>
            </a:r>
            <a:r>
              <a:rPr lang="en-US" sz="2000" dirty="0" smtClean="0"/>
              <a:t>. This capability can be used by the system</a:t>
            </a:r>
          </a:p>
          <a:p>
            <a:r>
              <a:rPr lang="en-US" sz="2000" dirty="0" smtClean="0"/>
              <a:t>administrator if the interface cannot be probed for. Drivers for modern hardware</a:t>
            </a:r>
          </a:p>
          <a:p>
            <a:r>
              <a:rPr lang="en-US" sz="2000" dirty="0" smtClean="0"/>
              <a:t>normally do not need to implement this method.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19581</TotalTime>
  <Words>1183</Words>
  <Application>Microsoft Office PowerPoint</Application>
  <PresentationFormat>Custom</PresentationFormat>
  <Paragraphs>143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Inspiration</vt:lpstr>
      <vt:lpstr>Network Drivers p.2</vt:lpstr>
      <vt:lpstr>How snull Is Designed</vt:lpstr>
      <vt:lpstr>Slide 3</vt:lpstr>
      <vt:lpstr>Slide 4</vt:lpstr>
      <vt:lpstr>Interface information</vt:lpstr>
      <vt:lpstr>Interface information</vt:lpstr>
      <vt:lpstr>Interface information</vt:lpstr>
      <vt:lpstr>Interface information</vt:lpstr>
      <vt:lpstr>The Device Methods</vt:lpstr>
      <vt:lpstr>Slide 10</vt:lpstr>
      <vt:lpstr>Slide 11</vt:lpstr>
      <vt:lpstr>Slide 12</vt:lpstr>
      <vt:lpstr>Slide 13</vt:lpstr>
      <vt:lpstr>Homework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816</cp:revision>
  <dcterms:created xsi:type="dcterms:W3CDTF">2015-11-08T19:23:48Z</dcterms:created>
  <dcterms:modified xsi:type="dcterms:W3CDTF">2017-01-19T17:03:41Z</dcterms:modified>
</cp:coreProperties>
</file>