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401" r:id="rId3"/>
    <p:sldId id="437" r:id="rId4"/>
    <p:sldId id="453" r:id="rId5"/>
    <p:sldId id="423" r:id="rId6"/>
    <p:sldId id="444" r:id="rId7"/>
    <p:sldId id="438" r:id="rId8"/>
    <p:sldId id="439" r:id="rId9"/>
    <p:sldId id="440" r:id="rId10"/>
    <p:sldId id="441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30" r:id="rId2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>
        <p:scale>
          <a:sx n="80" d="100"/>
          <a:sy n="80" d="100"/>
        </p:scale>
        <p:origin x="-1440" y="-7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917B1C3-B0A8-40D2-A197-B50819C4DECC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FC958E-9343-4085-92DD-7718DD3794EB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DC226F-716A-49BF-B3F0-3F9DA8BD37F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DEA7E9-6661-40BD-93F9-8CDB152419A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8988" y="647700"/>
            <a:ext cx="2235200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647700"/>
            <a:ext cx="6554788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137A8C-D596-48F8-B364-45AECBA2A60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3958D9-14A1-4F63-B23D-9BC0202E5599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58273B-B039-447C-8C07-E1C2CA50F4A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095500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0541D-8B5E-4EB9-9756-DC93571A425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2E5E1-A20A-4E9F-807F-374811652A3B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D41CD-ABFF-4A9C-8B4E-DAF1D25002B2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C48100-E31B-4030-ADE1-D2CDEA7A264A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FE894B-4898-4290-A7B5-AF9C41D1830D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40A4C2-3D83-488E-BBEE-EC6CD367D314}" type="slidenum">
              <a:rPr/>
              <a:pPr lvl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CLIQUE PARA EDITAR O FORMATO DO TEXTO DO TÍTULO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503999" y="2095199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6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Liberation Sans" pitchFamily="34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n-US"/>
              <a:t>Clique para editar o formato do texto da estrutura de tópicos</a:t>
            </a:r>
          </a:p>
          <a:p>
            <a:pPr lvl="1"/>
            <a:r>
              <a:rPr lang="en-US"/>
              <a:t>2.º Nível da estrutura de tópicos</a:t>
            </a:r>
          </a:p>
          <a:p>
            <a:pPr lvl="2"/>
            <a:r>
              <a:rPr lang="en-US"/>
              <a:t>3.º Nível da estrutura de tópicos</a:t>
            </a:r>
          </a:p>
          <a:p>
            <a:pPr lvl="3"/>
            <a:r>
              <a:rPr lang="en-US"/>
              <a:t>4.º Nível da estrutura de tópicos</a:t>
            </a:r>
          </a:p>
          <a:p>
            <a:pPr lvl="4"/>
            <a:r>
              <a:rPr lang="en-US"/>
              <a:t>5.º Nível da estrutura de tópicos</a:t>
            </a:r>
          </a:p>
          <a:p>
            <a:pPr lvl="5"/>
            <a:r>
              <a:rPr lang="en-US"/>
              <a:t>6.º Nível da estrutura de tópicos</a:t>
            </a:r>
          </a:p>
          <a:p>
            <a:pPr lvl="6"/>
            <a:r>
              <a:rPr lang="en-US"/>
              <a:t>7.º Nível da estrutura de tópicos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503999" y="6552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59E1BDC-50A5-4355-948F-6A7DDD0FB524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lvl="0" algn="l" rtl="0" hangingPunct="0">
        <a:buNone/>
        <a:tabLst/>
        <a:defRPr lang="en-US" sz="3600" b="0" i="0" u="none" strike="noStrike" kern="1200">
          <a:ln>
            <a:noFill/>
          </a:ln>
          <a:solidFill>
            <a:srgbClr val="333333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SzPct val="45000"/>
        <a:buFont typeface="StarSymbol"/>
        <a:buChar char="●"/>
        <a:tabLst/>
        <a:defRPr lang="en-US"/>
      </a:lvl1pPr>
      <a:lvl2pPr lvl="1" rtl="0" hangingPunct="0">
        <a:buSzPct val="75000"/>
        <a:buFont typeface="StarSymbol"/>
        <a:buChar char="–"/>
        <a:tabLst/>
        <a:defRPr lang="en-US"/>
      </a:lvl2pPr>
      <a:lvl3pPr lvl="2" rtl="0" hangingPunct="0">
        <a:buSzPct val="45000"/>
        <a:buFont typeface="StarSymbol"/>
        <a:buChar char="●"/>
        <a:tabLst/>
        <a:defRPr lang="en-US"/>
      </a:lvl3pPr>
      <a:lvl4pPr lvl="3" rtl="0" hangingPunct="0">
        <a:buSzPct val="75000"/>
        <a:buFont typeface="StarSymbol"/>
        <a:buChar char="–"/>
        <a:tabLst/>
        <a:defRPr lang="en-US"/>
      </a:lvl4pPr>
      <a:lvl5pPr lvl="4" rtl="0" hangingPunct="0">
        <a:buSzPct val="45000"/>
        <a:buFont typeface="StarSymbol"/>
        <a:buChar char="●"/>
        <a:tabLst/>
        <a:defRPr lang="en-US"/>
      </a:lvl5pPr>
      <a:lvl6pPr lvl="5" rtl="0" hangingPunct="0">
        <a:buSzPct val="45000"/>
        <a:buFont typeface="StarSymbol"/>
        <a:buChar char="●"/>
        <a:tabLst/>
        <a:defRPr lang="en-US"/>
      </a:lvl6pPr>
      <a:lvl7pPr lvl="6" rtl="0" hangingPunct="0">
        <a:buSzPct val="45000"/>
        <a:buFont typeface="StarSymbol"/>
        <a:buChar char="●"/>
        <a:tabLst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 smtClean="0"/>
              <a:t>Device model p.1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4512" y="1646237"/>
            <a:ext cx="8763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b="1" dirty="0" smtClean="0"/>
              <a:t>Device </a:t>
            </a:r>
            <a:r>
              <a:rPr lang="en-US" sz="2800" b="1" dirty="0" smtClean="0"/>
              <a:t>model </a:t>
            </a:r>
            <a:endParaRPr lang="en-US" sz="2800" b="1" dirty="0" smtClean="0"/>
          </a:p>
          <a:p>
            <a:pPr fontAlgn="base">
              <a:buFont typeface="Arial" charset="0"/>
              <a:buChar char="•"/>
            </a:pPr>
            <a:r>
              <a:rPr lang="en-US" sz="2800" b="1" dirty="0" err="1" smtClean="0"/>
              <a:t>Kobjects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Ksets</a:t>
            </a:r>
            <a:r>
              <a:rPr lang="en-US" sz="2800" b="1" dirty="0" smtClean="0"/>
              <a:t>, and Subsystems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Low-Level </a:t>
            </a:r>
            <a:r>
              <a:rPr lang="en-US" sz="2800" b="1" dirty="0" err="1" smtClean="0"/>
              <a:t>Sysfs</a:t>
            </a:r>
            <a:r>
              <a:rPr lang="en-US" sz="2800" b="1" dirty="0" smtClean="0"/>
              <a:t> Operations</a:t>
            </a:r>
          </a:p>
          <a:p>
            <a:pPr lvl="0" fontAlgn="base">
              <a:buFont typeface="Arial" charset="0"/>
              <a:buChar char="•"/>
            </a:pPr>
            <a:r>
              <a:rPr lang="en-US" sz="2800" b="1" dirty="0" smtClean="0"/>
              <a:t>Default and </a:t>
            </a:r>
            <a:r>
              <a:rPr lang="en-US" sz="2800" b="1" dirty="0" err="1" smtClean="0"/>
              <a:t>Nondefault</a:t>
            </a:r>
            <a:r>
              <a:rPr lang="en-US" sz="2800" b="1" dirty="0" smtClean="0"/>
              <a:t> Attributes</a:t>
            </a:r>
          </a:p>
          <a:p>
            <a:pPr fontAlgn="base">
              <a:buFont typeface="Arial" charset="0"/>
              <a:buChar char="•"/>
            </a:pPr>
            <a:r>
              <a:rPr lang="en-US" sz="2800" b="1" dirty="0" smtClean="0"/>
              <a:t>Symbolic Links</a:t>
            </a:r>
          </a:p>
          <a:p>
            <a:pPr lvl="0" fontAlgn="base">
              <a:buFont typeface="Arial" charset="0"/>
              <a:buChar char="•"/>
            </a:pPr>
            <a:r>
              <a:rPr lang="en-US" sz="2800" b="1" dirty="0" err="1" smtClean="0"/>
              <a:t>Hotplug</a:t>
            </a:r>
            <a:r>
              <a:rPr lang="en-US" sz="2800" b="1" dirty="0" smtClean="0"/>
              <a:t> Operations </a:t>
            </a:r>
            <a:endParaRPr lang="en-US" sz="2800" b="1" dirty="0" smtClean="0">
              <a:solidFill>
                <a:srgbClr val="333333"/>
              </a:solidFill>
              <a:latin typeface="Liberation Sans" pitchFamily="34"/>
              <a:ea typeface="Droid Sans Fallback" pitchFamily="2"/>
              <a:cs typeface="Lohit Hindi" pitchFamily="2"/>
            </a:endParaRPr>
          </a:p>
          <a:p>
            <a:pPr fontAlgn="base">
              <a:buFont typeface="Arial" charset="0"/>
              <a:buChar char="•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smtClean="0"/>
              <a:t>Low-Level </a:t>
            </a:r>
            <a:r>
              <a:rPr lang="en-US" sz="3600" dirty="0" err="1" smtClean="0"/>
              <a:t>Sysfs</a:t>
            </a:r>
            <a:r>
              <a:rPr lang="en-US" sz="3600" dirty="0" smtClean="0"/>
              <a:t> Operations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558032"/>
            <a:ext cx="944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b="1" dirty="0" err="1" smtClean="0"/>
              <a:t>Sysfs</a:t>
            </a:r>
            <a:r>
              <a:rPr lang="en-US" sz="2400" dirty="0" smtClean="0"/>
              <a:t> entries for </a:t>
            </a:r>
            <a:r>
              <a:rPr lang="en-US" sz="2400" b="1" dirty="0" err="1" smtClean="0"/>
              <a:t>kobjects</a:t>
            </a:r>
            <a:r>
              <a:rPr lang="en-US" sz="2400" dirty="0" smtClean="0"/>
              <a:t> are always directories</a:t>
            </a:r>
          </a:p>
          <a:p>
            <a:endParaRPr lang="en-US" sz="2400" dirty="0" smtClean="0"/>
          </a:p>
          <a:p>
            <a:r>
              <a:rPr lang="en-US" sz="2400" dirty="0" smtClean="0"/>
              <a:t>• The name assigned to the </a:t>
            </a:r>
            <a:r>
              <a:rPr lang="en-US" sz="2400" b="1" dirty="0" err="1" smtClean="0"/>
              <a:t>kobject</a:t>
            </a:r>
            <a:r>
              <a:rPr lang="en-US" sz="2400" dirty="0" smtClean="0"/>
              <a:t> (with </a:t>
            </a:r>
            <a:r>
              <a:rPr lang="en-US" sz="2400" b="1" dirty="0" err="1" smtClean="0"/>
              <a:t>kobject_set_name</a:t>
            </a:r>
            <a:r>
              <a:rPr lang="en-US" sz="2400" dirty="0" smtClean="0"/>
              <a:t>) is the name used for the </a:t>
            </a:r>
            <a:r>
              <a:rPr lang="en-US" sz="2400" b="1" dirty="0" err="1" smtClean="0"/>
              <a:t>sysfs</a:t>
            </a:r>
            <a:r>
              <a:rPr lang="en-US" sz="2400" dirty="0" smtClean="0"/>
              <a:t> directory. </a:t>
            </a:r>
          </a:p>
          <a:p>
            <a:endParaRPr lang="en-US" sz="2400" dirty="0" smtClean="0"/>
          </a:p>
          <a:p>
            <a:r>
              <a:rPr lang="en-US" sz="2400" dirty="0" smtClean="0"/>
              <a:t>• The </a:t>
            </a:r>
            <a:r>
              <a:rPr lang="en-US" sz="2400" b="1" dirty="0" err="1" smtClean="0"/>
              <a:t>sysfs</a:t>
            </a:r>
            <a:r>
              <a:rPr lang="en-US" sz="2400" dirty="0" smtClean="0"/>
              <a:t> entry is located in the directory corresponding to the </a:t>
            </a:r>
            <a:r>
              <a:rPr lang="en-US" sz="2400" dirty="0" err="1" smtClean="0"/>
              <a:t>kobject’s</a:t>
            </a:r>
            <a:r>
              <a:rPr lang="en-US" sz="2400" dirty="0" smtClean="0"/>
              <a:t> parent pointer.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smtClean="0"/>
              <a:t>Default Attributes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558032"/>
            <a:ext cx="944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kobj_type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void (*release)(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sysfs_ops</a:t>
            </a:r>
            <a:r>
              <a:rPr lang="en-US" sz="2400" dirty="0" smtClean="0"/>
              <a:t> *</a:t>
            </a:r>
            <a:r>
              <a:rPr lang="en-US" sz="2400" dirty="0" err="1" smtClean="0"/>
              <a:t>sysfs_ops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attribute **</a:t>
            </a:r>
            <a:r>
              <a:rPr lang="en-US" sz="2400" dirty="0" err="1" smtClean="0"/>
              <a:t>default_attrs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b="1" dirty="0" err="1" smtClean="0">
                <a:solidFill>
                  <a:schemeClr val="tx2"/>
                </a:solidFill>
              </a:rPr>
              <a:t>default_attrs</a:t>
            </a:r>
            <a:r>
              <a:rPr lang="en-US" sz="2400" dirty="0" smtClean="0">
                <a:solidFill>
                  <a:schemeClr val="tx2"/>
                </a:solidFill>
              </a:rPr>
              <a:t> field lists the attributes to be created for every </a:t>
            </a:r>
            <a:r>
              <a:rPr lang="en-US" sz="2400" dirty="0" err="1" smtClean="0">
                <a:solidFill>
                  <a:schemeClr val="tx2"/>
                </a:solidFill>
              </a:rPr>
              <a:t>kobject</a:t>
            </a:r>
            <a:r>
              <a:rPr lang="en-US" sz="2400" dirty="0" smtClean="0">
                <a:solidFill>
                  <a:schemeClr val="tx2"/>
                </a:solidFill>
              </a:rPr>
              <a:t> of this type, and </a:t>
            </a:r>
            <a:r>
              <a:rPr lang="en-US" sz="2400" b="1" dirty="0" err="1" smtClean="0">
                <a:solidFill>
                  <a:schemeClr val="tx2"/>
                </a:solidFill>
              </a:rPr>
              <a:t>sysfs_ops</a:t>
            </a:r>
            <a:r>
              <a:rPr lang="en-US" sz="2400" dirty="0" smtClean="0">
                <a:solidFill>
                  <a:schemeClr val="tx2"/>
                </a:solidFill>
              </a:rPr>
              <a:t> provides the methods to implement those attributes. We start with </a:t>
            </a:r>
            <a:r>
              <a:rPr lang="en-US" sz="2400" b="1" dirty="0" err="1" smtClean="0">
                <a:solidFill>
                  <a:schemeClr val="tx2"/>
                </a:solidFill>
              </a:rPr>
              <a:t>default_attrs</a:t>
            </a:r>
            <a:r>
              <a:rPr lang="en-US" sz="2400" dirty="0" smtClean="0">
                <a:solidFill>
                  <a:schemeClr val="tx2"/>
                </a:solidFill>
              </a:rPr>
              <a:t>, which points to an array of pointers to attribute structures: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char *name;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module *owner;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mode_t</a:t>
            </a:r>
            <a:r>
              <a:rPr lang="en-US" sz="2400" dirty="0" smtClean="0"/>
              <a:t> mode;</a:t>
            </a:r>
          </a:p>
          <a:p>
            <a:r>
              <a:rPr lang="en-US" sz="2400" dirty="0" smtClean="0"/>
              <a:t>};</a:t>
            </a:r>
          </a:p>
          <a:p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smtClean="0"/>
              <a:t>Default Attributes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The </a:t>
            </a:r>
            <a:r>
              <a:rPr lang="en-US" sz="2400" b="1" dirty="0" err="1" smtClean="0">
                <a:solidFill>
                  <a:schemeClr val="tx2"/>
                </a:solidFill>
              </a:rPr>
              <a:t>default_attrs</a:t>
            </a:r>
            <a:r>
              <a:rPr lang="en-US" sz="2400" dirty="0" smtClean="0">
                <a:solidFill>
                  <a:schemeClr val="tx2"/>
                </a:solidFill>
              </a:rPr>
              <a:t> array says what the attributes are but does not tell </a:t>
            </a:r>
            <a:r>
              <a:rPr lang="en-US" sz="2400" b="1" dirty="0" err="1" smtClean="0">
                <a:solidFill>
                  <a:schemeClr val="tx2"/>
                </a:solidFill>
              </a:rPr>
              <a:t>sysfs</a:t>
            </a:r>
            <a:r>
              <a:rPr lang="en-US" sz="2400" dirty="0" smtClean="0">
                <a:solidFill>
                  <a:schemeClr val="tx2"/>
                </a:solidFill>
              </a:rPr>
              <a:t> how to actually implement those attributes. That task falls to the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kobj_type</a:t>
            </a:r>
            <a:r>
              <a:rPr lang="en-US" sz="2400" b="1" dirty="0" smtClean="0">
                <a:solidFill>
                  <a:schemeClr val="tx2"/>
                </a:solidFill>
              </a:rPr>
              <a:t>-&gt;</a:t>
            </a:r>
            <a:r>
              <a:rPr lang="en-US" sz="2400" b="1" dirty="0" err="1" smtClean="0">
                <a:solidFill>
                  <a:schemeClr val="tx2"/>
                </a:solidFill>
              </a:rPr>
              <a:t>sysfs_ops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field, which points to a structure defined as: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sysfs_ops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ssize_t</a:t>
            </a:r>
            <a:r>
              <a:rPr lang="en-US" sz="2400" dirty="0" smtClean="0"/>
              <a:t> (*</a:t>
            </a:r>
            <a:r>
              <a:rPr lang="en-US" sz="2400" b="1" dirty="0" smtClean="0"/>
              <a:t>show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attribute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char *buffer);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ssize_t</a:t>
            </a:r>
            <a:r>
              <a:rPr lang="en-US" sz="2400" dirty="0" smtClean="0"/>
              <a:t> (*</a:t>
            </a:r>
            <a:r>
              <a:rPr lang="en-US" sz="2400" b="1" dirty="0" smtClean="0"/>
              <a:t>store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attribute *</a:t>
            </a:r>
            <a:r>
              <a:rPr lang="en-US" sz="2400" dirty="0" err="1" smtClean="0"/>
              <a:t>attr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const char *buffer,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size);</a:t>
            </a:r>
          </a:p>
          <a:p>
            <a:r>
              <a:rPr lang="en-US" sz="2400" dirty="0" smtClean="0"/>
              <a:t>};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err="1" smtClean="0"/>
              <a:t>Nondefault</a:t>
            </a:r>
            <a:r>
              <a:rPr lang="en-US" sz="3600" dirty="0" smtClean="0"/>
              <a:t> Attributes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If you wish to add a new attribute to a </a:t>
            </a:r>
            <a:r>
              <a:rPr lang="en-US" sz="2400" b="1" dirty="0" err="1" smtClean="0">
                <a:solidFill>
                  <a:schemeClr val="tx2"/>
                </a:solidFill>
              </a:rPr>
              <a:t>kobject’s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sysfs</a:t>
            </a:r>
            <a:r>
              <a:rPr lang="en-US" sz="2400" dirty="0" smtClean="0">
                <a:solidFill>
                  <a:schemeClr val="tx2"/>
                </a:solidFill>
              </a:rPr>
              <a:t> directory, simply fill in an attribute structure and pass it to: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sysfs_create_file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attribute *</a:t>
            </a:r>
            <a:r>
              <a:rPr lang="en-US" sz="2400" dirty="0" err="1" smtClean="0"/>
              <a:t>attr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To remove an attribute, call: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sysfs_remove_file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attribute *</a:t>
            </a:r>
            <a:r>
              <a:rPr lang="en-US" sz="2400" dirty="0" err="1" smtClean="0"/>
              <a:t>attr</a:t>
            </a:r>
            <a:r>
              <a:rPr lang="en-US" sz="2400" dirty="0" smtClean="0"/>
              <a:t>);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smtClean="0"/>
              <a:t>Binary Attributes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Binary attributes are described with a </a:t>
            </a:r>
            <a:r>
              <a:rPr lang="en-US" sz="2400" dirty="0" err="1" smtClean="0">
                <a:solidFill>
                  <a:schemeClr val="tx2"/>
                </a:solidFill>
              </a:rPr>
              <a:t>bin_attribute</a:t>
            </a:r>
            <a:r>
              <a:rPr lang="en-US" sz="2400" dirty="0" smtClean="0">
                <a:solidFill>
                  <a:schemeClr val="tx2"/>
                </a:solidFill>
              </a:rPr>
              <a:t> structure:</a:t>
            </a:r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bin_attribute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smtClean="0"/>
              <a:t>attribute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attr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ssize_t</a:t>
            </a:r>
            <a:r>
              <a:rPr lang="en-US" sz="2400" dirty="0" smtClean="0"/>
              <a:t> (*read)(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char *buffer, </a:t>
            </a:r>
            <a:r>
              <a:rPr lang="en-US" sz="2400" dirty="0" err="1" smtClean="0"/>
              <a:t>loff_t</a:t>
            </a:r>
            <a:r>
              <a:rPr lang="en-US" sz="2400" dirty="0" smtClean="0"/>
              <a:t> pos,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ssize_t</a:t>
            </a:r>
            <a:r>
              <a:rPr lang="en-US" sz="2400" dirty="0" smtClean="0"/>
              <a:t> (*write)(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char *buffer, </a:t>
            </a:r>
            <a:r>
              <a:rPr lang="en-US" sz="2400" dirty="0" err="1" smtClean="0"/>
              <a:t>loff_t</a:t>
            </a:r>
            <a:r>
              <a:rPr lang="en-US" sz="2400" dirty="0" smtClean="0"/>
              <a:t> pos, </a:t>
            </a:r>
            <a:r>
              <a:rPr lang="en-US" sz="2400" dirty="0" err="1" smtClean="0"/>
              <a:t>size_t</a:t>
            </a:r>
            <a:r>
              <a:rPr lang="en-US" sz="2400" dirty="0" smtClean="0"/>
              <a:t> size);</a:t>
            </a:r>
          </a:p>
          <a:p>
            <a:r>
              <a:rPr lang="en-US" sz="2400" dirty="0" smtClean="0"/>
              <a:t>};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Binary attributes must be created explicitly; they cannot be set up as default attributes. To create a binary attribute, call: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sysfs_create_bin_file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bin_attribute</a:t>
            </a:r>
            <a:r>
              <a:rPr lang="en-US" sz="2400" dirty="0" smtClean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);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Binary attributes can be removed with: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sysfs_remove_bin_file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bin_attribute</a:t>
            </a:r>
            <a:r>
              <a:rPr lang="en-US" sz="2400" dirty="0" smtClean="0"/>
              <a:t> *</a:t>
            </a:r>
            <a:r>
              <a:rPr lang="en-US" sz="2400" dirty="0" err="1" smtClean="0"/>
              <a:t>attr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smtClean="0"/>
              <a:t>Symbolic Links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Creating a symbolic link within </a:t>
            </a:r>
            <a:r>
              <a:rPr lang="en-US" sz="2400" dirty="0" err="1" smtClean="0">
                <a:solidFill>
                  <a:schemeClr val="tx2"/>
                </a:solidFill>
              </a:rPr>
              <a:t>sysfs</a:t>
            </a:r>
            <a:r>
              <a:rPr lang="en-US" sz="2400" dirty="0" smtClean="0">
                <a:solidFill>
                  <a:schemeClr val="tx2"/>
                </a:solidFill>
              </a:rPr>
              <a:t> is easy: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sysfs_create_link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*target, char *name);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Symbolic links can be removed with:</a:t>
            </a:r>
          </a:p>
          <a:p>
            <a:r>
              <a:rPr lang="en-US" sz="2400" dirty="0" smtClean="0"/>
              <a:t>void </a:t>
            </a:r>
            <a:r>
              <a:rPr lang="en-US" sz="2400" b="1" dirty="0" err="1" smtClean="0"/>
              <a:t>sysfs_remove_link</a:t>
            </a:r>
            <a:r>
              <a:rPr lang="en-US" sz="2400" dirty="0" smtClean="0"/>
              <a:t>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char *name);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err="1" smtClean="0"/>
              <a:t>Hotplug</a:t>
            </a:r>
            <a:r>
              <a:rPr lang="en-US" sz="3600" dirty="0" smtClean="0"/>
              <a:t> Event Generation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actual event generation takes place when a </a:t>
            </a:r>
            <a:r>
              <a:rPr lang="en-US" sz="2400" b="1" dirty="0" err="1" smtClean="0"/>
              <a:t>kobject</a:t>
            </a:r>
            <a:r>
              <a:rPr lang="en-US" sz="2400" dirty="0" smtClean="0"/>
              <a:t> is passed to </a:t>
            </a:r>
            <a:r>
              <a:rPr lang="en-US" sz="2400" b="1" dirty="0" err="1" smtClean="0"/>
              <a:t>kobject_add</a:t>
            </a:r>
            <a:r>
              <a:rPr lang="en-US" sz="2400" dirty="0" smtClean="0"/>
              <a:t> or </a:t>
            </a:r>
            <a:r>
              <a:rPr lang="en-US" sz="2400" b="1" dirty="0" err="1" smtClean="0"/>
              <a:t>kobject_del</a:t>
            </a:r>
            <a:r>
              <a:rPr lang="en-US" sz="2400" dirty="0" smtClean="0"/>
              <a:t>. Before the event is handed to user </a:t>
            </a:r>
            <a:r>
              <a:rPr lang="en-US" sz="2400" dirty="0" err="1" smtClean="0"/>
              <a:t>space,code</a:t>
            </a:r>
            <a:r>
              <a:rPr lang="en-US" sz="2400" dirty="0" smtClean="0"/>
              <a:t> associated with the </a:t>
            </a:r>
            <a:r>
              <a:rPr lang="en-US" sz="2400" b="1" dirty="0" err="1" smtClean="0"/>
              <a:t>kobject</a:t>
            </a:r>
            <a:r>
              <a:rPr lang="en-US" sz="2400" dirty="0" smtClean="0"/>
              <a:t> (or, more specifically, the </a:t>
            </a:r>
            <a:r>
              <a:rPr lang="en-US" sz="2400" b="1" dirty="0" err="1" smtClean="0"/>
              <a:t>kset</a:t>
            </a:r>
            <a:r>
              <a:rPr lang="en-US" sz="2400" dirty="0" smtClean="0"/>
              <a:t> to which it belongs) has the opportunity to add information for user space or to disable event generation entirely.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err="1" smtClean="0"/>
              <a:t>Hotplug</a:t>
            </a:r>
            <a:r>
              <a:rPr lang="en-US" sz="3600" dirty="0" smtClean="0"/>
              <a:t> Operations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Actual control of </a:t>
            </a:r>
            <a:r>
              <a:rPr lang="en-US" sz="2400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events is exercised by way of a set of methods stored in the </a:t>
            </a:r>
            <a:r>
              <a:rPr lang="en-US" sz="2400" b="1" dirty="0" err="1" smtClean="0">
                <a:solidFill>
                  <a:schemeClr val="tx2"/>
                </a:solidFill>
              </a:rPr>
              <a:t>kset_hotplug_ops</a:t>
            </a:r>
            <a:r>
              <a:rPr lang="en-US" sz="2400" dirty="0" smtClean="0">
                <a:solidFill>
                  <a:schemeClr val="tx2"/>
                </a:solidFill>
              </a:rPr>
              <a:t> structure: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kset_hotplug_ops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(*</a:t>
            </a:r>
            <a:r>
              <a:rPr lang="en-US" sz="2400" b="1" dirty="0" smtClean="0"/>
              <a:t>filter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*</a:t>
            </a:r>
            <a:r>
              <a:rPr lang="en-US" sz="2400" dirty="0" err="1" smtClean="0"/>
              <a:t>kset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char *(*</a:t>
            </a:r>
            <a:r>
              <a:rPr lang="en-US" sz="2400" b="1" dirty="0" smtClean="0"/>
              <a:t>name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*</a:t>
            </a:r>
            <a:r>
              <a:rPr lang="en-US" sz="2400" dirty="0" err="1" smtClean="0"/>
              <a:t>kset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(*</a:t>
            </a:r>
            <a:r>
              <a:rPr lang="en-US" sz="2400" b="1" dirty="0" err="1" smtClean="0"/>
              <a:t>hotplug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*</a:t>
            </a:r>
            <a:r>
              <a:rPr lang="en-US" sz="2400" dirty="0" err="1" smtClean="0"/>
              <a:t>kset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    char **</a:t>
            </a:r>
            <a:r>
              <a:rPr lang="en-US" sz="2400" dirty="0" err="1" smtClean="0"/>
              <a:t>envp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num_envp</a:t>
            </a:r>
            <a:r>
              <a:rPr lang="en-US" sz="2400" dirty="0" smtClean="0"/>
              <a:t>,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buffer_size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2000" y="648000"/>
            <a:ext cx="8418312" cy="64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buNone/>
            </a:pPr>
            <a:r>
              <a:rPr lang="en-US" sz="3600" dirty="0" err="1" smtClean="0"/>
              <a:t>Hotplug</a:t>
            </a:r>
            <a:r>
              <a:rPr lang="en-US" sz="3600" dirty="0" smtClean="0"/>
              <a:t> Operations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Liberation Sans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874837"/>
            <a:ext cx="9448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When the user-space </a:t>
            </a:r>
            <a:r>
              <a:rPr lang="en-US" sz="2400" b="1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program is invoked, it is passed to the name of the relevant subsystem as its one and only parameter. The </a:t>
            </a:r>
            <a:r>
              <a:rPr lang="en-US" sz="2400" b="1" dirty="0" smtClean="0">
                <a:solidFill>
                  <a:schemeClr val="tx2"/>
                </a:solidFill>
              </a:rPr>
              <a:t>name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method is charged with providing that name. It should return a simple string suitable for passing to user space.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Everything else that the </a:t>
            </a:r>
            <a:r>
              <a:rPr lang="en-US" sz="2400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script might want to know is passed in the environment. The final </a:t>
            </a:r>
            <a:r>
              <a:rPr lang="en-US" sz="2400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 method (</a:t>
            </a:r>
            <a:r>
              <a:rPr lang="en-US" sz="2400" b="1" dirty="0" err="1" smtClean="0">
                <a:solidFill>
                  <a:schemeClr val="tx2"/>
                </a:solidFill>
              </a:rPr>
              <a:t>hotplug</a:t>
            </a:r>
            <a:r>
              <a:rPr lang="en-US" sz="2400" dirty="0" smtClean="0">
                <a:solidFill>
                  <a:schemeClr val="tx2"/>
                </a:solidFill>
              </a:rPr>
              <a:t>) gives an opportunity to add useful environment variables prior to the invocation of that script. 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(*</a:t>
            </a:r>
            <a:r>
              <a:rPr lang="en-US" sz="2400" b="1" dirty="0" err="1" smtClean="0"/>
              <a:t>hotplug</a:t>
            </a:r>
            <a:r>
              <a:rPr lang="en-US" sz="2400" dirty="0" smtClean="0"/>
              <a:t>)(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kset</a:t>
            </a:r>
            <a:r>
              <a:rPr lang="en-US" sz="2400" dirty="0" smtClean="0"/>
              <a:t> *</a:t>
            </a:r>
            <a:r>
              <a:rPr lang="en-US" sz="2400" dirty="0" err="1" smtClean="0"/>
              <a:t>kset</a:t>
            </a:r>
            <a:r>
              <a:rPr lang="en-US" sz="2400" dirty="0" smtClean="0"/>
              <a:t>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kobject</a:t>
            </a:r>
            <a:r>
              <a:rPr lang="en-US" sz="2400" dirty="0" smtClean="0"/>
              <a:t> *</a:t>
            </a:r>
            <a:r>
              <a:rPr lang="en-US" sz="2400" dirty="0" err="1" smtClean="0"/>
              <a:t>kobj</a:t>
            </a:r>
            <a:r>
              <a:rPr lang="en-US" sz="2400" dirty="0" smtClean="0"/>
              <a:t>,  char **</a:t>
            </a:r>
            <a:r>
              <a:rPr lang="en-US" sz="2400" dirty="0" err="1" smtClean="0"/>
              <a:t>envp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num_envp</a:t>
            </a:r>
            <a:r>
              <a:rPr lang="en-US" sz="2400" dirty="0" smtClean="0"/>
              <a:t>, char *buffer,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buffer_size</a:t>
            </a:r>
            <a:r>
              <a:rPr lang="en-US" sz="2400" dirty="0" smtClean="0"/>
              <a:t>);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1958040"/>
            <a:ext cx="7223760" cy="4717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600"/>
            </a:pPr>
            <a:r>
              <a:rPr lang="en-US" sz="96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Thank you!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 small piece of the device model</a:t>
            </a:r>
            <a:endParaRPr lang="en-US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312" y="1798637"/>
            <a:ext cx="6619874" cy="460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Kobjects</a:t>
            </a:r>
            <a:r>
              <a:rPr lang="en-US" dirty="0" smtClean="0"/>
              <a:t>, </a:t>
            </a:r>
            <a:r>
              <a:rPr lang="en-US" dirty="0" err="1" smtClean="0"/>
              <a:t>Ksets</a:t>
            </a:r>
            <a:r>
              <a:rPr lang="en-US" dirty="0" smtClean="0"/>
              <a:t>, and Subsystems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722437"/>
            <a:ext cx="92202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Reference counting of objects</a:t>
            </a:r>
          </a:p>
          <a:p>
            <a:r>
              <a:rPr lang="en-US" sz="2000" dirty="0" smtClean="0"/>
              <a:t>Often, when a kernel object is created, there is no way to know just how long it</a:t>
            </a:r>
          </a:p>
          <a:p>
            <a:r>
              <a:rPr lang="en-US" sz="2000" dirty="0" smtClean="0"/>
              <a:t>will exist. One way of tracking the lifecycle of such objects is through reference</a:t>
            </a:r>
          </a:p>
          <a:p>
            <a:r>
              <a:rPr lang="en-US" sz="2000" dirty="0" smtClean="0"/>
              <a:t>counting. When no code in the kernel holds a reference to a given object, that</a:t>
            </a:r>
          </a:p>
          <a:p>
            <a:r>
              <a:rPr lang="en-US" sz="2000" dirty="0" smtClean="0"/>
              <a:t>object has finished its useful life and can be deleted.</a:t>
            </a:r>
          </a:p>
          <a:p>
            <a:r>
              <a:rPr lang="en-US" sz="2400" b="1" dirty="0" err="1" smtClean="0"/>
              <a:t>Sysfs</a:t>
            </a:r>
            <a:r>
              <a:rPr lang="en-US" sz="2400" b="1" dirty="0" smtClean="0"/>
              <a:t> representation</a:t>
            </a:r>
          </a:p>
          <a:p>
            <a:r>
              <a:rPr lang="en-US" sz="2000" dirty="0" smtClean="0"/>
              <a:t>Every object that shows up in </a:t>
            </a:r>
            <a:r>
              <a:rPr lang="en-US" sz="2000" dirty="0" err="1" smtClean="0"/>
              <a:t>sysfs</a:t>
            </a:r>
            <a:r>
              <a:rPr lang="en-US" sz="2000" dirty="0" smtClean="0"/>
              <a:t> has underneath it a </a:t>
            </a:r>
            <a:r>
              <a:rPr lang="en-US" sz="2000" b="1" dirty="0" err="1" smtClean="0"/>
              <a:t>kobject</a:t>
            </a:r>
            <a:r>
              <a:rPr lang="en-US" sz="2000" dirty="0" smtClean="0"/>
              <a:t> that interacts</a:t>
            </a:r>
          </a:p>
          <a:p>
            <a:r>
              <a:rPr lang="en-US" sz="2000" dirty="0" smtClean="0"/>
              <a:t>with the kernel to create its visible representation.</a:t>
            </a:r>
          </a:p>
          <a:p>
            <a:r>
              <a:rPr lang="en-US" sz="2400" b="1" dirty="0" smtClean="0"/>
              <a:t>Data structure glue</a:t>
            </a:r>
          </a:p>
          <a:p>
            <a:r>
              <a:rPr lang="en-US" sz="2000" dirty="0" smtClean="0"/>
              <a:t>The device model is in its entirety a fiendishly complicated data structure made</a:t>
            </a:r>
          </a:p>
          <a:p>
            <a:r>
              <a:rPr lang="en-US" sz="2000" dirty="0" smtClean="0"/>
              <a:t>up of multiple hierarchies with numerous links between them. The </a:t>
            </a:r>
            <a:r>
              <a:rPr lang="en-US" sz="2000" b="1" dirty="0" err="1" smtClean="0"/>
              <a:t>kobject</a:t>
            </a:r>
            <a:endParaRPr lang="en-US" sz="2000" b="1" dirty="0" smtClean="0"/>
          </a:p>
          <a:p>
            <a:r>
              <a:rPr lang="en-US" sz="2000" dirty="0" smtClean="0"/>
              <a:t>implements this structure and holds it together.</a:t>
            </a:r>
          </a:p>
          <a:p>
            <a:r>
              <a:rPr lang="en-US" sz="2400" b="1" dirty="0" err="1" smtClean="0"/>
              <a:t>Hotplug</a:t>
            </a:r>
            <a:r>
              <a:rPr lang="en-US" sz="2400" b="1" dirty="0" smtClean="0"/>
              <a:t> event handling</a:t>
            </a:r>
          </a:p>
          <a:p>
            <a:r>
              <a:rPr lang="en-US" sz="2000" dirty="0" smtClean="0"/>
              <a:t>The </a:t>
            </a:r>
            <a:r>
              <a:rPr lang="en-US" sz="2000" b="1" dirty="0" err="1" smtClean="0"/>
              <a:t>kobject</a:t>
            </a:r>
            <a:r>
              <a:rPr lang="en-US" sz="2000" dirty="0" smtClean="0"/>
              <a:t> subsystem handles the generation of events that notify user space</a:t>
            </a:r>
          </a:p>
          <a:p>
            <a:r>
              <a:rPr lang="en-US" sz="2000" dirty="0" smtClean="0"/>
              <a:t>about the comings and goings of hardware on the system.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Embedding </a:t>
            </a:r>
            <a:r>
              <a:rPr lang="en-US" dirty="0" err="1" smtClean="0"/>
              <a:t>kobjects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712" y="1722437"/>
            <a:ext cx="9220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cdev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</a:t>
            </a:r>
            <a:r>
              <a:rPr lang="en-US" sz="2000" dirty="0" err="1" smtClean="0"/>
              <a:t>kobj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module *owner;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file_operations</a:t>
            </a:r>
            <a:r>
              <a:rPr lang="en-US" sz="2000" dirty="0" smtClean="0"/>
              <a:t> *ops;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list_head</a:t>
            </a:r>
            <a:r>
              <a:rPr lang="en-US" sz="2000" dirty="0" smtClean="0"/>
              <a:t> list;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dev_t</a:t>
            </a:r>
            <a:r>
              <a:rPr lang="en-US" sz="2000" dirty="0" smtClean="0"/>
              <a:t> dev;</a:t>
            </a:r>
          </a:p>
          <a:p>
            <a:r>
              <a:rPr lang="en-US" sz="2000" dirty="0" smtClean="0"/>
              <a:t>    unsigned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count;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tx2"/>
                </a:solidFill>
              </a:rPr>
              <a:t>The way to convert a pointer to a </a:t>
            </a:r>
            <a:r>
              <a:rPr lang="en-US" sz="2000" b="1" dirty="0" err="1" smtClean="0">
                <a:solidFill>
                  <a:schemeClr val="tx2"/>
                </a:solidFill>
              </a:rPr>
              <a:t>struct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called </a:t>
            </a:r>
            <a:r>
              <a:rPr lang="en-US" sz="2000" b="1" dirty="0" err="1" smtClean="0">
                <a:solidFill>
                  <a:schemeClr val="tx2"/>
                </a:solidFill>
              </a:rPr>
              <a:t>kp</a:t>
            </a:r>
            <a:r>
              <a:rPr lang="en-US" sz="2000" dirty="0" smtClean="0">
                <a:solidFill>
                  <a:schemeClr val="tx2"/>
                </a:solidFill>
              </a:rPr>
              <a:t> embedded within a 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struct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b="1" dirty="0" err="1" smtClean="0">
                <a:solidFill>
                  <a:schemeClr val="tx2"/>
                </a:solidFill>
              </a:rPr>
              <a:t>cdev</a:t>
            </a:r>
            <a:r>
              <a:rPr lang="en-US" sz="2000" dirty="0" smtClean="0">
                <a:solidFill>
                  <a:schemeClr val="tx2"/>
                </a:solidFill>
              </a:rPr>
              <a:t> would be: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cdev</a:t>
            </a:r>
            <a:r>
              <a:rPr lang="en-US" sz="2000" dirty="0" smtClean="0"/>
              <a:t> *device = </a:t>
            </a:r>
            <a:r>
              <a:rPr lang="en-US" sz="2000" b="1" dirty="0" err="1" smtClean="0"/>
              <a:t>container_of</a:t>
            </a:r>
            <a:r>
              <a:rPr lang="en-US" sz="2000" dirty="0" smtClean="0"/>
              <a:t> (</a:t>
            </a:r>
            <a:r>
              <a:rPr lang="en-US" sz="2000" dirty="0" err="1" smtClean="0"/>
              <a:t>kp</a:t>
            </a:r>
            <a:r>
              <a:rPr lang="en-US" sz="2000" dirty="0" smtClean="0"/>
              <a:t>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cdev</a:t>
            </a:r>
            <a:r>
              <a:rPr lang="en-US" sz="2000" dirty="0" smtClean="0"/>
              <a:t>, 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Kobject</a:t>
            </a:r>
            <a:r>
              <a:rPr lang="en-US" dirty="0" smtClean="0"/>
              <a:t> initialization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646237"/>
            <a:ext cx="9448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b="1" dirty="0" err="1" smtClean="0"/>
              <a:t>kobject_init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kobject_set_name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, const char *format, ...);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Reference count manipulation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493837"/>
            <a:ext cx="94488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One of the key functions of a </a:t>
            </a:r>
            <a:r>
              <a:rPr lang="en-US" sz="2000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is to serve as a reference counter for the object in which it is embedded.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b="1" dirty="0" err="1" smtClean="0"/>
              <a:t>kobject_get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void </a:t>
            </a:r>
            <a:r>
              <a:rPr lang="en-US" sz="2000" b="1" dirty="0" err="1" smtClean="0"/>
              <a:t>kobject_put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kobj_type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void (*release)(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*);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sysfs_ops</a:t>
            </a:r>
            <a:r>
              <a:rPr lang="en-US" sz="2000" dirty="0" smtClean="0"/>
              <a:t> *</a:t>
            </a:r>
            <a:r>
              <a:rPr lang="en-US" sz="2000" dirty="0" err="1" smtClean="0"/>
              <a:t>sysfs_ops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attribute **</a:t>
            </a:r>
            <a:r>
              <a:rPr lang="en-US" sz="2000" dirty="0" err="1" smtClean="0"/>
              <a:t>default_attrs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};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Every </a:t>
            </a:r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needs to have an associated </a:t>
            </a:r>
            <a:r>
              <a:rPr lang="en-US" sz="2000" b="1" dirty="0" err="1" smtClean="0">
                <a:solidFill>
                  <a:schemeClr val="tx2"/>
                </a:solidFill>
              </a:rPr>
              <a:t>kobj_type</a:t>
            </a:r>
            <a:r>
              <a:rPr lang="en-US" sz="2000" dirty="0" smtClean="0">
                <a:solidFill>
                  <a:schemeClr val="tx2"/>
                </a:solidFill>
              </a:rPr>
              <a:t> structure.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b="1" dirty="0" err="1" smtClean="0"/>
              <a:t>my_object_release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my_object</a:t>
            </a:r>
            <a:r>
              <a:rPr lang="en-US" sz="2000" dirty="0" smtClean="0"/>
              <a:t> *mine = </a:t>
            </a:r>
            <a:r>
              <a:rPr lang="en-US" sz="2000" b="1" dirty="0" err="1" smtClean="0"/>
              <a:t>container_of</a:t>
            </a:r>
            <a:r>
              <a:rPr lang="en-US" sz="2000" dirty="0" smtClean="0"/>
              <a:t> (</a:t>
            </a:r>
            <a:r>
              <a:rPr lang="en-US" sz="2000" dirty="0" err="1" smtClean="0"/>
              <a:t>kobj</a:t>
            </a:r>
            <a:r>
              <a:rPr lang="en-US" sz="2000" dirty="0" smtClean="0"/>
              <a:t>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my_object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/* Perform any additional cleanup on this object, then... */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kfree</a:t>
            </a:r>
            <a:r>
              <a:rPr lang="en-US" sz="2000" dirty="0" smtClean="0"/>
              <a:t>(mine);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" y="648000"/>
            <a:ext cx="92964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Kobject</a:t>
            </a:r>
            <a:r>
              <a:rPr lang="en-US" dirty="0" smtClean="0"/>
              <a:t> Hierarchies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493837"/>
            <a:ext cx="94488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Adding a </a:t>
            </a:r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to a </a:t>
            </a:r>
            <a:r>
              <a:rPr lang="en-US" sz="2000" b="1" dirty="0" err="1" smtClean="0">
                <a:solidFill>
                  <a:schemeClr val="tx2"/>
                </a:solidFill>
              </a:rPr>
              <a:t>kset</a:t>
            </a:r>
            <a:r>
              <a:rPr lang="en-US" sz="2000" dirty="0" smtClean="0">
                <a:solidFill>
                  <a:schemeClr val="tx2"/>
                </a:solidFill>
              </a:rPr>
              <a:t> is usually done when the object is created; it is a two-step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process. The </a:t>
            </a:r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err="1" smtClean="0">
                <a:solidFill>
                  <a:schemeClr val="tx2"/>
                </a:solidFill>
              </a:rPr>
              <a:t>’s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kset</a:t>
            </a:r>
            <a:r>
              <a:rPr lang="en-US" sz="2000" dirty="0" smtClean="0">
                <a:solidFill>
                  <a:schemeClr val="tx2"/>
                </a:solidFill>
              </a:rPr>
              <a:t> field must be pointed at the </a:t>
            </a:r>
            <a:r>
              <a:rPr lang="en-US" sz="2000" b="1" dirty="0" err="1" smtClean="0">
                <a:solidFill>
                  <a:schemeClr val="tx2"/>
                </a:solidFill>
              </a:rPr>
              <a:t>kset</a:t>
            </a:r>
            <a:r>
              <a:rPr lang="en-US" sz="2000" dirty="0" smtClean="0">
                <a:solidFill>
                  <a:schemeClr val="tx2"/>
                </a:solidFill>
              </a:rPr>
              <a:t> of interest; then the</a:t>
            </a:r>
          </a:p>
          <a:p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should be passed to: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kobject_add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chemeClr val="tx2"/>
                </a:solidFill>
              </a:rPr>
              <a:t>At some point the </a:t>
            </a:r>
            <a:r>
              <a:rPr lang="en-US" sz="2000" b="1" dirty="0" err="1" smtClean="0">
                <a:solidFill>
                  <a:schemeClr val="tx2"/>
                </a:solidFill>
              </a:rPr>
              <a:t>kobject</a:t>
            </a:r>
            <a:r>
              <a:rPr lang="en-US" sz="2000" dirty="0" smtClean="0">
                <a:solidFill>
                  <a:schemeClr val="tx2"/>
                </a:solidFill>
              </a:rPr>
              <a:t> will probably have to be removed from the </a:t>
            </a:r>
            <a:r>
              <a:rPr lang="en-US" sz="2000" b="1" dirty="0" err="1" smtClean="0">
                <a:solidFill>
                  <a:schemeClr val="tx2"/>
                </a:solidFill>
              </a:rPr>
              <a:t>kset</a:t>
            </a:r>
            <a:r>
              <a:rPr lang="en-US" sz="2000" dirty="0" smtClean="0">
                <a:solidFill>
                  <a:schemeClr val="tx2"/>
                </a:solidFill>
              </a:rPr>
              <a:t> to clear that reference; that is done with:</a:t>
            </a:r>
          </a:p>
          <a:p>
            <a:endParaRPr lang="en-US" sz="2000" dirty="0" smtClean="0"/>
          </a:p>
          <a:p>
            <a:r>
              <a:rPr lang="en-US" sz="2000" dirty="0" smtClean="0"/>
              <a:t>void </a:t>
            </a:r>
            <a:r>
              <a:rPr lang="en-US" sz="2000" b="1" dirty="0" err="1" smtClean="0"/>
              <a:t>kobject_del</a:t>
            </a:r>
            <a:r>
              <a:rPr lang="en-US" sz="2000" dirty="0" smtClean="0"/>
              <a:t>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kobject</a:t>
            </a:r>
            <a:r>
              <a:rPr lang="en-US" sz="2000" dirty="0" smtClean="0"/>
              <a:t> *</a:t>
            </a:r>
            <a:r>
              <a:rPr lang="en-US" sz="2000" dirty="0" err="1" smtClean="0"/>
              <a:t>kobj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512" y="648000"/>
            <a:ext cx="9220200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err="1" smtClean="0"/>
              <a:t>Kobject</a:t>
            </a:r>
            <a:r>
              <a:rPr lang="en-US" dirty="0" smtClean="0"/>
              <a:t> Hierarchies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2" y="1951037"/>
            <a:ext cx="790999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20712" y="5532437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• All of the contained </a:t>
            </a:r>
            <a:r>
              <a:rPr lang="en-US" sz="2000" b="1" dirty="0" err="1" smtClean="0"/>
              <a:t>kobjects</a:t>
            </a:r>
            <a:r>
              <a:rPr lang="en-US" sz="2000" dirty="0" smtClean="0"/>
              <a:t> in the diagram are actually embedded within some</a:t>
            </a:r>
          </a:p>
          <a:p>
            <a:r>
              <a:rPr lang="en-US" sz="2000" dirty="0" smtClean="0"/>
              <a:t>other type, possibly even other </a:t>
            </a:r>
            <a:r>
              <a:rPr lang="en-US" sz="2000" b="1" dirty="0" err="1" smtClean="0"/>
              <a:t>ksets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• It is not required that a </a:t>
            </a:r>
            <a:r>
              <a:rPr lang="en-US" sz="2000" b="1" dirty="0" err="1" smtClean="0"/>
              <a:t>kobject’s</a:t>
            </a:r>
            <a:r>
              <a:rPr lang="en-US" sz="2000" dirty="0" smtClean="0"/>
              <a:t> parent be the containing </a:t>
            </a:r>
            <a:r>
              <a:rPr lang="en-US" sz="2000" b="1" dirty="0" err="1" smtClean="0"/>
              <a:t>kset</a:t>
            </a:r>
            <a:r>
              <a:rPr lang="en-US" sz="2000" dirty="0" smtClean="0"/>
              <a:t> (although any</a:t>
            </a:r>
          </a:p>
          <a:p>
            <a:r>
              <a:rPr lang="en-US" sz="2000" dirty="0" smtClean="0"/>
              <a:t>other organization would be strange and rare).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32000" y="648000"/>
            <a:ext cx="8418312" cy="64800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Subsystems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56560" y="3710520"/>
            <a:ext cx="18072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10080625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31740" rIns="9144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smtClean="0">
                <a:ln>
                  <a:noFill/>
                </a:ln>
                <a:solidFill>
                  <a:srgbClr val="252525"/>
                </a:solidFill>
                <a:effectLst/>
                <a:latin typeface="Arial" charset="0"/>
                <a:cs typeface="Arial" charset="0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5912" y="1497349"/>
            <a:ext cx="94488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subsystem is a representation for a high-level portion of the kernel as a whole. Subsystems usually (but not always) show up at the top of the </a:t>
            </a:r>
            <a:r>
              <a:rPr lang="en-US" sz="2000" dirty="0" err="1" smtClean="0"/>
              <a:t>sysfs</a:t>
            </a:r>
            <a:r>
              <a:rPr lang="en-US" sz="2000" dirty="0" smtClean="0"/>
              <a:t> hierarchy. Some</a:t>
            </a:r>
          </a:p>
          <a:p>
            <a:r>
              <a:rPr lang="en-US" sz="2000" dirty="0" smtClean="0"/>
              <a:t>example subsystems in the kernel include </a:t>
            </a:r>
            <a:r>
              <a:rPr lang="en-US" sz="2000" b="1" dirty="0" err="1" smtClean="0"/>
              <a:t>block_subsys</a:t>
            </a:r>
            <a:r>
              <a:rPr lang="en-US" sz="2000" dirty="0" smtClean="0"/>
              <a:t> (/sys/block for block</a:t>
            </a:r>
          </a:p>
          <a:p>
            <a:r>
              <a:rPr lang="en-US" sz="2000" dirty="0" smtClean="0"/>
              <a:t>devices), </a:t>
            </a:r>
            <a:r>
              <a:rPr lang="en-US" sz="2000" b="1" dirty="0" err="1" smtClean="0"/>
              <a:t>devices_subsys</a:t>
            </a:r>
            <a:r>
              <a:rPr lang="en-US" sz="2000" dirty="0" smtClean="0"/>
              <a:t> (/sys/devices the core device hierarchy), and a specific subsystem for </a:t>
            </a:r>
            <a:r>
              <a:rPr lang="en-US" sz="2000" b="1" i="1" dirty="0" smtClean="0"/>
              <a:t>every bus type </a:t>
            </a:r>
            <a:r>
              <a:rPr lang="en-US" sz="2000" dirty="0" smtClean="0"/>
              <a:t>known to the kernel.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err="1" smtClean="0"/>
              <a:t>struct</a:t>
            </a:r>
            <a:r>
              <a:rPr lang="en-US" sz="2000" b="1" dirty="0" smtClean="0"/>
              <a:t> subsystem {</a:t>
            </a:r>
          </a:p>
          <a:p>
            <a:r>
              <a:rPr lang="en-US" sz="2000" b="1" dirty="0" smtClean="0"/>
              <a:t>    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kset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kset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     </a:t>
            </a:r>
            <a:r>
              <a:rPr lang="en-US" sz="2000" b="1" dirty="0" err="1" smtClean="0"/>
              <a:t>struct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rw_semaphore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rwsem</a:t>
            </a:r>
            <a:r>
              <a:rPr lang="en-US" sz="2000" b="1" dirty="0" smtClean="0"/>
              <a:t>;</a:t>
            </a:r>
          </a:p>
          <a:p>
            <a:r>
              <a:rPr lang="en-US" sz="2000" b="1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smtClean="0"/>
              <a:t>A subsystem is really just a wrapper around a </a:t>
            </a:r>
            <a:r>
              <a:rPr lang="en-US" sz="2000" b="1" dirty="0" err="1" smtClean="0"/>
              <a:t>kset</a:t>
            </a:r>
            <a:r>
              <a:rPr lang="en-US" sz="2000" dirty="0" smtClean="0"/>
              <a:t>, with a semaphore thrown in.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../../../../../usr/lib/libreoffice/share/template/common/layout/Inspiration.otp</Template>
  <TotalTime>19811</TotalTime>
  <Words>1361</Words>
  <Application>Microsoft Office PowerPoint</Application>
  <PresentationFormat>Custom</PresentationFormat>
  <Paragraphs>175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Inspiration</vt:lpstr>
      <vt:lpstr>Device model p.1</vt:lpstr>
      <vt:lpstr>A small piece of the device model</vt:lpstr>
      <vt:lpstr>Kobjects, Ksets, and Subsystems</vt:lpstr>
      <vt:lpstr>Embedding kobjects</vt:lpstr>
      <vt:lpstr>Kobject initialization</vt:lpstr>
      <vt:lpstr>Reference count manipulation</vt:lpstr>
      <vt:lpstr>Kobject Hierarchies</vt:lpstr>
      <vt:lpstr>Kobject Hierarchies</vt:lpstr>
      <vt:lpstr>Subsystems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creator>Oleksandr Shevchenko</dc:creator>
  <cp:lastModifiedBy>Oleksandr Shevchenko</cp:lastModifiedBy>
  <cp:revision>836</cp:revision>
  <dcterms:created xsi:type="dcterms:W3CDTF">2015-11-08T19:23:48Z</dcterms:created>
  <dcterms:modified xsi:type="dcterms:W3CDTF">2017-01-24T16:46:24Z</dcterms:modified>
</cp:coreProperties>
</file>