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8" r:id="rId3"/>
    <p:sldId id="297" r:id="rId4"/>
    <p:sldId id="269" r:id="rId5"/>
    <p:sldId id="270" r:id="rId6"/>
    <p:sldId id="271" r:id="rId7"/>
    <p:sldId id="283" r:id="rId8"/>
    <p:sldId id="285" r:id="rId9"/>
    <p:sldId id="284" r:id="rId10"/>
    <p:sldId id="272" r:id="rId11"/>
    <p:sldId id="286" r:id="rId12"/>
    <p:sldId id="273" r:id="rId13"/>
    <p:sldId id="294" r:id="rId14"/>
    <p:sldId id="295" r:id="rId15"/>
    <p:sldId id="274" r:id="rId16"/>
    <p:sldId id="275" r:id="rId17"/>
    <p:sldId id="287" r:id="rId18"/>
    <p:sldId id="288" r:id="rId19"/>
    <p:sldId id="298" r:id="rId20"/>
    <p:sldId id="289" r:id="rId21"/>
    <p:sldId id="290" r:id="rId22"/>
    <p:sldId id="291" r:id="rId23"/>
    <p:sldId id="292" r:id="rId24"/>
    <p:sldId id="293" r:id="rId25"/>
    <p:sldId id="277" r:id="rId26"/>
    <p:sldId id="278" r:id="rId27"/>
    <p:sldId id="279" r:id="rId28"/>
    <p:sldId id="280" r:id="rId29"/>
    <p:sldId id="296" r:id="rId30"/>
    <p:sldId id="281" r:id="rId31"/>
    <p:sldId id="282" r:id="rId3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52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nx.de/wiki/view/DULG/UBoo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.wikipedia.org/wiki/Trivial_File_Transfer_Protoco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sts.kernelnewbies.org/mailman/listinfo/kernelnewbi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aic-industri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wrt.org/toh/tp-link/tl-mr30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uxing2007/ldd3-examples-3.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Source code and development tools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7359"/>
            <a:ext cx="8870040" cy="49377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1593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dirty="0" smtClean="0"/>
              <a:t>Kernel Build System.</a:t>
            </a:r>
          </a:p>
          <a:p>
            <a:pPr fontAlgn="base"/>
            <a:r>
              <a:rPr lang="en-US" sz="3200" dirty="0" smtClean="0"/>
              <a:t>Building Root </a:t>
            </a:r>
            <a:r>
              <a:rPr lang="en-US" sz="3200" dirty="0" err="1" smtClean="0"/>
              <a:t>filesystem</a:t>
            </a:r>
            <a:r>
              <a:rPr lang="en-US" sz="3200" dirty="0" smtClean="0"/>
              <a:t>.</a:t>
            </a:r>
          </a:p>
          <a:p>
            <a:pPr fontAlgn="base"/>
            <a:r>
              <a:rPr lang="en-US" sz="3200" dirty="0" err="1" smtClean="0"/>
              <a:t>Bootloaders</a:t>
            </a:r>
            <a:r>
              <a:rPr lang="en-US" sz="3200" dirty="0" smtClean="0"/>
              <a:t> and Kernel Booting process.</a:t>
            </a:r>
            <a:endParaRPr lang="en-US" sz="32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11576672" cy="46036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/3.2.x$ 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all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SHELL="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sh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-x" all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usr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/bin/make --no-print-directory TARGET=arm-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REPORT=0 MISRA=0 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DEPEND=0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ARCH=arm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CROSS_COMPILE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=/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home/hd62user/arm-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uclibcgnueabi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/bin/arm-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uclibcgnueabi</a:t>
            </a:r>
            <a:r>
              <a:rPr lang="en-US" sz="1800" b="1" i="0" u="none" strike="noStrike" kern="1200" dirty="0" smtClean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endParaRPr lang="en-US" dirty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'COMPILER_FLAGS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=-I. 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Isrc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….. -DMEMORY1_LINUX_START=0x20C00000 …...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Output: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2036279  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/arch/arm/boot/compressed/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46848242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661836" cy="54442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Important!!!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If cross-compiling from Linux 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does 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not set environmental variables on system level.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 smtClean="0">
                <a:latin typeface="Arial" pitchFamily="18"/>
                <a:ea typeface="Droid Sans Fallback" pitchFamily="2"/>
                <a:cs typeface="Lohit Hindi" pitchFamily="2"/>
              </a:rPr>
              <a:t>Prepare a script that do it for current terminal session.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TERMPROG=gnome-terminal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TERMARGS="\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--title='${TITLE}'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--working-directory=`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pwd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`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--geometry=${GEOMETRY}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--show-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menubar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--active \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   --profile=HD62Shell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"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function 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create_env_file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()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{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cat &lt;&lt; __EOT__ &gt; "${ENVFILE}"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KERNEL=kernel7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PATH=/home/hd62user/workspace/tools/arm-bcm2708/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linaro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-arm-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gnueabihf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raspbian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/bin:\${PATH}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ARCH=arm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export CROSS_COMPILE=arm-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gnueabihf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__EOT__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}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################################################################################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 loop thru all configured terminals an execute first found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 HCC changes: do not open terminal window when called for release build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################################################################################</a:t>
            </a:r>
          </a:p>
          <a:p>
            <a:pPr lvl="0" hangingPunct="0">
              <a:buNone/>
              <a:defRPr sz="1800"/>
            </a:pP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create_env_file</a:t>
            </a: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if [ -f ${ENVFILE} ]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then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	. ${ENVFILE}</a:t>
            </a: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fi</a:t>
            </a:r>
            <a:endParaRPr lang="en-US" sz="700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700" dirty="0" err="1" smtClean="0">
                <a:latin typeface="Arial" pitchFamily="18"/>
                <a:ea typeface="Droid Sans Fallback" pitchFamily="2"/>
                <a:cs typeface="Lohit Hindi" pitchFamily="2"/>
              </a:rPr>
              <a:t>eval</a:t>
            </a: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 ${TERMPROG} ${TERMARGS}</a:t>
            </a:r>
          </a:p>
          <a:p>
            <a:pPr lvl="0" hangingPunct="0">
              <a:buNone/>
              <a:defRPr sz="1800"/>
            </a:pPr>
            <a:r>
              <a:rPr lang="en-US" sz="700" dirty="0" smtClean="0">
                <a:latin typeface="Arial" pitchFamily="18"/>
                <a:ea typeface="Droid Sans Fallback" pitchFamily="2"/>
                <a:cs typeface="Lohit Hindi" pitchFamily="2"/>
              </a:rPr>
              <a:t>exit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" y="2727000"/>
            <a:ext cx="8229600" cy="3673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$ readelf -h ./src/build/M-arm-linux-gcc/vmlinux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ELF Header: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Magic:   7f 45 4c 46 01 01 01 00 00 00 00 00 00 00 00 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Class:                             ELF32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Data:                              2's complement, little endian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Version:                           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OS/ABI:                            UNIX - System 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ABI Version:                 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Type:                              EXEC (Executable file)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Machine:                           ARM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Version:                           0x1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Entry point address:               0x80008000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Start of program headers:          52 (bytes into file)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19" y="1958040"/>
            <a:ext cx="80467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is a statically linked executable file that contains the Linux kernel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417637"/>
            <a:ext cx="5029199" cy="57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30712" y="3475037"/>
            <a:ext cx="4910488" cy="5038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image components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Kernel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7"/>
            <a:ext cx="7353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3112" y="6446837"/>
            <a:ext cx="8733010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32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zImage</a:t>
            </a:r>
            <a:r>
              <a:rPr lang="en-US" sz="32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– bootable kernel image preparation</a:t>
            </a:r>
            <a:endParaRPr lang="en-US" sz="32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444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Minimum set of directories: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/dev -- Device files, required to perform I/O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/proc -- Directory stub required by the proc filesystem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/etc -- System configuration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/bin -- Essential binaries considered part of the 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/lib -- Shared libraries to provide run-time support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/mnt -- A mount point for maintenance on other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/usr -- Additional utilities and applications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Basic set of utilities: sh, ls, cp, mv (Busybox)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Minimum set of config files: rc, inittab, fstab, etc.,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Devices: /dev/hd*, /dev/tty*, /dev/fd0, etc.,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Runtime library to provide basic functions used by utilities.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8869680" cy="546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For Fujitsu build system: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-full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Run make SHELL="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sh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-x"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to know the details.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Manual </a:t>
            </a: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rootfs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creation example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1.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dd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if=/dev/zero of=DEVICE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=1k count=4096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2. mke2fs -m 0 -N 2000 DEVICE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3. mount -t ext2 DEVICE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4. Create directories and populate them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/dev -- Device files, required to perform I/O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/proc -- Directory stub required by the proc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filesystem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/etc -- System configuration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/bin -- Essential binaries considered part of the system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/lib -- Shared libraries to provide run-time support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-- A mount point for maintenance on other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usr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-- Additional utilities and applications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5.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umount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mnt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6. 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dd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if=DEVICE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=1k |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gzip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-v9 &gt; rootfs.gz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More: http://www.ibm.com/developerworks/library/l-initrd/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Building root filesystem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7097712" cy="975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Tools for generating root </a:t>
            </a: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filesystem</a:t>
            </a:r>
            <a:r>
              <a:rPr lang="en-US" sz="2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</a:t>
            </a:r>
          </a:p>
          <a:p>
            <a:pPr lvl="0" hangingPunct="0">
              <a:buNone/>
              <a:defRPr sz="1800"/>
            </a:pPr>
            <a:r>
              <a:rPr lang="en-US" sz="3200" b="1" dirty="0" err="1" smtClean="0">
                <a:latin typeface="Arial" pitchFamily="18"/>
                <a:ea typeface="Droid Sans Fallback" pitchFamily="2"/>
                <a:cs typeface="Lohit Hindi" pitchFamily="2"/>
              </a:rPr>
              <a:t>Buildroot</a:t>
            </a:r>
            <a:r>
              <a:rPr lang="en-US" sz="3200" dirty="0" smtClean="0">
                <a:latin typeface="Arial" pitchFamily="18"/>
                <a:ea typeface="Droid Sans Fallback" pitchFamily="2"/>
                <a:cs typeface="Lohit Hindi" pitchFamily="2"/>
              </a:rPr>
              <a:t> https://buildroot.org/</a:t>
            </a:r>
            <a:endParaRPr lang="en-US" sz="32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5112" y="2339975"/>
            <a:ext cx="6553200" cy="497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0712" y="1646237"/>
            <a:ext cx="8839200" cy="5486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Bootloader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333333"/>
                </a:solidFill>
                <a:latin typeface="Liberation Sans" pitchFamily="34"/>
                <a:ea typeface="Droid Sans Fallback" pitchFamily="2"/>
                <a:cs typeface="Lohit Hindi" pitchFamily="2"/>
              </a:rPr>
              <a:t>U-Boot</a:t>
            </a:r>
          </a:p>
          <a:p>
            <a:pPr lvl="0" hangingPunct="0">
              <a:defRPr/>
            </a:pPr>
            <a:r>
              <a:rPr lang="en-US" sz="3600" dirty="0" smtClean="0">
                <a:solidFill>
                  <a:srgbClr val="333333"/>
                </a:solidFill>
                <a:latin typeface="Liberation Sans" pitchFamily="34"/>
                <a:ea typeface="Droid Sans Fallback" pitchFamily="2"/>
                <a:cs typeface="Lohit Hindi" pitchFamily="2"/>
                <a:hlinkClick r:id="rId3"/>
              </a:rPr>
              <a:t>http://www.denx.de/wiki/view/DULG/UBoot</a:t>
            </a:r>
            <a:endParaRPr lang="en-US" sz="3600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lvl="0" hangingPunct="0">
              <a:defRPr/>
            </a:pPr>
            <a:endParaRPr lang="en-US" sz="3600" dirty="0" smtClean="0"/>
          </a:p>
          <a:p>
            <a:pPr lvl="0" hangingPunct="0">
              <a:defRPr/>
            </a:pPr>
            <a:r>
              <a:rPr lang="en-US" sz="2800" dirty="0" smtClean="0"/>
              <a:t>U-Boot implements </a:t>
            </a:r>
            <a:r>
              <a:rPr lang="en-US" sz="2800" dirty="0" err="1" smtClean="0">
                <a:hlinkClick r:id="rId4"/>
              </a:rPr>
              <a:t>tftp</a:t>
            </a:r>
            <a:r>
              <a:rPr lang="en-US" sz="2800" dirty="0" smtClean="0"/>
              <a:t> command to download the kernel and </a:t>
            </a:r>
            <a:r>
              <a:rPr lang="en-US" sz="2800" dirty="0" err="1" smtClean="0"/>
              <a:t>filesystem</a:t>
            </a:r>
            <a:r>
              <a:rPr lang="en-US" sz="2800" dirty="0" smtClean="0"/>
              <a:t> (in case of </a:t>
            </a:r>
            <a:r>
              <a:rPr lang="en-US" sz="2800" dirty="0" err="1" smtClean="0"/>
              <a:t>ramdisk</a:t>
            </a:r>
            <a:r>
              <a:rPr lang="en-US" sz="2800" dirty="0" smtClean="0"/>
              <a:t>) images to SDRAM. You can then choose to directly boot the newly downloaded images or write them to non-volatile memory using U-Boot commands and then copy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images to SDRAM from this memory for subsequent boots.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112" y="5532436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2712" y="6065836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1312" y="6065836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5312" y="6065836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0312" y="3246436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1312" y="5608636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614960"/>
            <a:ext cx="9139872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Visit to get the latest source code: 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www.kernel.org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Browse on-line: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http://lxr.free-electrons.com/source/drivers/?v=3.19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Subscribe for </a:t>
            </a:r>
            <a:r>
              <a:rPr lang="en-US" sz="2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newbies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mailing list: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  <a:hlinkClick r:id="rId4"/>
              </a:rPr>
              <a:t>http://lists.kernelnewbies.org/mailman/listinfo/kernelnewbies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82712" y="38560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>
            <a:off x="2449512" y="4618037"/>
            <a:ext cx="228600" cy="1371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54312" y="507523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Hardware </a:t>
            </a:r>
            <a:r>
              <a:rPr lang="en-US" dirty="0" err="1" smtClean="0"/>
              <a:t>Microprogram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35712" y="492283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U-Boot</a:t>
            </a:r>
          </a:p>
        </p:txBody>
      </p:sp>
      <p:sp>
        <p:nvSpPr>
          <p:cNvPr id="31" name="Up Arrow 30"/>
          <p:cNvSpPr/>
          <p:nvPr/>
        </p:nvSpPr>
        <p:spPr>
          <a:xfrm>
            <a:off x="8012112" y="4618037"/>
            <a:ext cx="228600" cy="1371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21312" y="38560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5312" y="38560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21312" y="33988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6" name="Up Arrow 35"/>
          <p:cNvSpPr/>
          <p:nvPr/>
        </p:nvSpPr>
        <p:spPr>
          <a:xfrm>
            <a:off x="6030912" y="4618037"/>
            <a:ext cx="228600" cy="9906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82712" y="38560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059112" y="3856037"/>
            <a:ext cx="9906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45312" y="38560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202112" y="3856037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endParaRPr lang="en-US" dirty="0"/>
          </a:p>
        </p:txBody>
      </p:sp>
      <p:sp>
        <p:nvSpPr>
          <p:cNvPr id="64" name="Curved Down Arrow 63"/>
          <p:cNvSpPr/>
          <p:nvPr/>
        </p:nvSpPr>
        <p:spPr>
          <a:xfrm flipH="1">
            <a:off x="4583112" y="3094037"/>
            <a:ext cx="3276600" cy="76200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11712" y="256063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Uncompress and mount by Linux Kernel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021512" y="3703637"/>
            <a:ext cx="175260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69112" y="3703637"/>
            <a:ext cx="190500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421312" y="38560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" name="Curved Down Arrow 69"/>
          <p:cNvSpPr/>
          <p:nvPr/>
        </p:nvSpPr>
        <p:spPr>
          <a:xfrm flipH="1" flipV="1">
            <a:off x="3440112" y="4541837"/>
            <a:ext cx="2743200" cy="45720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44912" y="50752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Uncompressed by itself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497512" y="3779837"/>
            <a:ext cx="129540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21312" y="3779837"/>
            <a:ext cx="1371600" cy="83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21312" y="33988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1712" y="1646237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001712" y="1646238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Lohit Hindi" pitchFamily="2"/>
              </a:rPr>
              <a:t>Boot Sequence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4112" y="5532437"/>
            <a:ext cx="7772400" cy="1600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NOR Flash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82712" y="6065837"/>
            <a:ext cx="1524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U-Boot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21312" y="6065837"/>
            <a:ext cx="1447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 (</a:t>
            </a:r>
            <a:r>
              <a:rPr lang="en-US" dirty="0" err="1" smtClean="0"/>
              <a:t>zImage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45312" y="6065837"/>
            <a:ext cx="1752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r>
              <a:rPr lang="en-US" dirty="0" smtClean="0"/>
              <a:t> (</a:t>
            </a:r>
            <a:r>
              <a:rPr lang="en-US" dirty="0" err="1" smtClean="0"/>
              <a:t>rootfs.cpio.gz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30312" y="3246437"/>
            <a:ext cx="77724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59112" y="3856037"/>
            <a:ext cx="9906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02112" y="3856037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RootFS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21312" y="5608637"/>
            <a:ext cx="1447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ATAGS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73712" y="33226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Space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21312" y="3856037"/>
            <a:ext cx="31242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 and applications (</a:t>
            </a:r>
            <a:r>
              <a:rPr lang="en-US" dirty="0" err="1" smtClean="0"/>
              <a:t>hcc_app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125912" y="2941637"/>
            <a:ext cx="0" cy="220980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3417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zImage</a:t>
            </a: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decompression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arch/arm/boot/compressed/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head.S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start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ARM-specific kernel code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arch/arm/kernel/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head.S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stext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Processor-independent kernel code (first C-function)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main.c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start_kernel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239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Initrd load and mount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init/main.c:kernel_init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init/do_mounts.c:prepare_namespace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  lib/inflate.c:gunzip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init/init_post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init/main.c:run_init_process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" y="4480560"/>
            <a:ext cx="8321040" cy="2394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if (execute_command)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run_init_process(execute_command);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printk(KERN_WARNING "Failed to execute %s.  Attempting 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			"defaults...\n", execute_command);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run_init_process("/sbin/init");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run_init_process("/etc/init");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run_init_process("/bin/init");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run_init_process("/bin/sh");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835280"/>
            <a:ext cx="8869680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Busybox init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ext/fujitsu/external/fujitsu/rtos/linux/buildroot/buildroot-2012.08/output/build/busybox-1.20.2/init/init.c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19" y="3017520"/>
            <a:ext cx="8412480" cy="3673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/* Default sysinit script.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#ifndef INIT_SCRIPT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#define INIT_SCRIPT  "/etc/init.d/rcS"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#endif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"");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//TODO: VC_1 instead of ""? "" is console -&gt; ctty problems -&gt; angry users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VC_2);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VC_3);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new_init_action(ASKFIRST, bb_default_login_shell, VC_4);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/* sysinit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</a:t>
            </a: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new_init_action(SYSINIT, INIT_SCRIPT, "");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	return;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8869680" cy="109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Start scripts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ext/fujitsu/external/fujitsu/rtos/linux/buildroot/rootfs/directories/etc/init.d/rcS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727000"/>
            <a:ext cx="8412480" cy="418571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SCRIPT_LIST_NORMAL=`echo /etc/init.d/S??*`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    SCRIPT_LIST="${SCRIPT_LIST_NORMAL}"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for script in ${SCRIPT_LIST}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do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# ignore dangling symlinks (if any).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[ ! -f "${script}" ] &amp;&amp; continue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# ignore non executable scripts (if any).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[ ! -x "${script}" ] &amp;&amp; continue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status=0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echo "executing \"${script} ${SCRIPT_ARGUMENT}\""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#   ( trap - INT QUIT TSTP; set ${SCRIPT_ARGUMENT}; . ${script}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${script} ${SCRIPT_ARGUMENT}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88696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Scripts to start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188719" y="2651760"/>
            <a:ext cx="6391080" cy="29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Kernel booting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560960"/>
            <a:ext cx="9441985" cy="24799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  <a:defRPr sz="1800"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Additional reading:</a:t>
            </a:r>
          </a:p>
          <a:p>
            <a:pPr lvl="0" hangingPunct="0">
              <a:buNone/>
              <a:defRPr sz="1800"/>
            </a:pPr>
            <a:endParaRPr lang="en-US" sz="2800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Chistopher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 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Hallinan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 “Embedded Linux Primer”</a:t>
            </a:r>
          </a:p>
          <a:p>
            <a:pPr lvl="0" hangingPunct="0">
              <a:buNone/>
              <a:defRPr sz="1800"/>
            </a:pPr>
            <a:endParaRPr lang="en-US" sz="2800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http://www.mosaic-industries.com/</a:t>
            </a:r>
            <a:r>
              <a:rPr lang="en-US" sz="1400" b="1" dirty="0" smtClean="0">
                <a:latin typeface="Arial" pitchFamily="18"/>
                <a:ea typeface="Droid Sans Fallback" pitchFamily="2"/>
                <a:cs typeface="Lohit Hindi" pitchFamily="2"/>
              </a:rPr>
              <a:t>embedded-systems/_media/pdfs/white-papers/embedded-linux-primer.pdf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614960"/>
            <a:ext cx="9139872" cy="3158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40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Editor</a:t>
            </a:r>
            <a:endParaRPr lang="en-US" sz="40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  <a:hlinkClick r:id="rId3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Sublime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+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cscope</a:t>
            </a:r>
            <a:r>
              <a:rPr lang="en-US" sz="2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en-US" sz="2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plugin</a:t>
            </a:r>
            <a:endParaRPr lang="en-US" sz="2800" b="1" i="0" u="none" strike="noStrike" kern="1200" dirty="0" smtClean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2050" name="Picture 2" descr="Результат пошуку зображень за запитом &quot;sublime editor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712" y="1874837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8636952" cy="383998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1. Get Linux Kernel source code for </a:t>
            </a:r>
            <a:r>
              <a:rPr lang="en-US" b="1" dirty="0" smtClean="0"/>
              <a:t>TP-Link TL-MR3020</a:t>
            </a: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3"/>
              </a:rPr>
              <a:t>https://wiki.openwrt.org/toh/tp-link/tl-mr3020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lvl="0" indent="-342900" hangingPunct="0">
              <a:buNone/>
              <a:defRPr sz="1800"/>
            </a:pP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2. Get examples for the book Linux Device Drivers 3.</a:t>
            </a:r>
          </a:p>
          <a:p>
            <a:pPr marL="342900" lvl="0" indent="-34290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  <a:hlinkClick r:id="rId4"/>
              </a:rPr>
              <a:t>https://github.com/duxing2007/ldd3-examples-3.x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  <a:defRPr sz="1800"/>
            </a:pP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3. Add “misc-modules” to </a:t>
            </a:r>
            <a:r>
              <a:rPr lang="en-US" b="1" dirty="0" smtClean="0"/>
              <a:t>TP-Link TL-MR3020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’s kernel drivers directory “</a:t>
            </a:r>
            <a:r>
              <a:rPr lang="en-US" b="1" dirty="0" err="1" smtClean="0"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/drivers”.</a:t>
            </a:r>
          </a:p>
          <a:p>
            <a:pPr lvl="0" hangingPunct="0">
              <a:buNone/>
              <a:defRPr sz="1800"/>
            </a:pPr>
            <a:endParaRPr lang="en-US" sz="1800" b="1" i="0" u="none" strike="noStrike" kern="1200" dirty="0" smtClean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4. 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Modify Kernel </a:t>
            </a: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build system 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 that after running commands</a:t>
            </a: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b="1" dirty="0" err="1" smtClean="0">
                <a:latin typeface="Arial" pitchFamily="18"/>
                <a:ea typeface="Droid Sans Fallback" pitchFamily="2"/>
                <a:cs typeface="Lohit Hindi" pitchFamily="2"/>
              </a:rPr>
              <a:t>kernel_menuconfig</a:t>
            </a: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b="1" dirty="0" smtClean="0">
                <a:latin typeface="Arial" pitchFamily="18"/>
                <a:ea typeface="Droid Sans Fallback" pitchFamily="2"/>
                <a:cs typeface="Lohit Hindi" pitchFamily="2"/>
              </a:rPr>
              <a:t>make</a:t>
            </a:r>
          </a:p>
          <a:p>
            <a:pPr lvl="0" hangingPunct="0">
              <a:buNone/>
              <a:defRPr sz="1800"/>
            </a:pPr>
            <a:endParaRPr lang="en-US" b="1" dirty="0" smtClean="0">
              <a:latin typeface="Arial" pitchFamily="18"/>
              <a:ea typeface="Droid Sans Fallback" pitchFamily="2"/>
              <a:cs typeface="Lohit Hindi" pitchFamily="2"/>
            </a:endParaRPr>
          </a:p>
          <a:p>
            <a:pPr lvl="0" hangingPunct="0">
              <a:buNone/>
              <a:defRPr sz="1800"/>
            </a:pP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It would be possible to add drivers from misc-modules to </a:t>
            </a:r>
            <a:r>
              <a:rPr lang="en-US" sz="1800" b="1" i="0" u="none" strike="noStrike" kern="1200" dirty="0" err="1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vmlinux</a:t>
            </a:r>
            <a:r>
              <a:rPr lang="en-US" sz="1800" b="1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</a:t>
            </a:r>
            <a:endParaRPr lang="en-US" sz="1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5943600"/>
            <a:ext cx="7609432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Command: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/3.2.x$ 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make 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menuconfig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/..../</a:t>
            </a:r>
            <a:r>
              <a:rPr lang="en-US" sz="1800" b="1" i="0" u="none" strike="noStrike" kern="1200" dirty="0" err="1" smtClean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Input/output: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.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config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Output: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./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src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/include/generated/</a:t>
            </a:r>
            <a:r>
              <a:rPr lang="en-US" sz="1800" b="1" i="0" u="none" strike="noStrike" kern="1200" dirty="0" err="1">
                <a:ln>
                  <a:noFill/>
                </a:ln>
                <a:solidFill>
                  <a:srgbClr val="0000FF"/>
                </a:solidFill>
                <a:latin typeface="Arial" pitchFamily="18"/>
                <a:ea typeface="Droid Sans Fallback" pitchFamily="2"/>
                <a:cs typeface="Lohit Hindi" pitchFamily="2"/>
              </a:rPr>
              <a:t>autoconf.h</a:t>
            </a:r>
            <a:endParaRPr lang="en-US" sz="1800" b="1" i="0" u="none" strike="noStrike" kern="1200" dirty="0">
              <a:ln>
                <a:noFill/>
              </a:ln>
              <a:solidFill>
                <a:srgbClr val="0000FF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2" y="1417637"/>
            <a:ext cx="70485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737359"/>
            <a:ext cx="6035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/3.2.x/arch/arm/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2160360"/>
            <a:ext cx="8321040" cy="1626119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"arch/arm/mach-ep93xx/Kconfig"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"arch/arm/mach-footbridge/Kconfig"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"arch/arm/mach-fujitsu/Kconfig"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source "arch/arm/mach-gemini/Kconfig"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320" y="3969360"/>
            <a:ext cx="8993879" cy="602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ext/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/external/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rtos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/3.2.x/drivers/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usb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musb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Kconfig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4372560"/>
            <a:ext cx="8321040" cy="239400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config MUSB_PIO_ONLY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bool 'Disable DMA (always use PIO)'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depends on USB_MUSB_HDRC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default USB_MUSB_TUSB6010 || USB_MUSB_DA8XX || USB_MUSB_AM35X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help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  All data is copied between memory and FIFO by the CPU.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	  DMA controllers are ignored....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800"/>
            <a:ext cx="58561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Linux Kernel 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Makefiles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1" y="2415600"/>
            <a:ext cx="7676831" cy="3159155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Makefiles</a:t>
            </a:r>
            <a:r>
              <a:rPr lang="en-US" sz="2800" dirty="0" smtClean="0"/>
              <a:t> have five parts: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err="1" smtClean="0"/>
              <a:t>Makefile</a:t>
            </a:r>
            <a:r>
              <a:rPr lang="en-US" sz="2800" dirty="0" smtClean="0"/>
              <a:t> the top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.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</a:t>
            </a:r>
            <a:r>
              <a:rPr lang="en-US" sz="2800" dirty="0" smtClean="0"/>
              <a:t>the kernel configuration file.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arch/$(ARCH)/</a:t>
            </a:r>
            <a:r>
              <a:rPr lang="en-US" sz="2800" b="1" dirty="0" err="1" smtClean="0"/>
              <a:t>Makefile</a:t>
            </a:r>
            <a:r>
              <a:rPr lang="en-US" sz="2800" b="1" dirty="0" smtClean="0"/>
              <a:t> </a:t>
            </a:r>
            <a:r>
              <a:rPr lang="en-US" sz="2800" dirty="0" smtClean="0"/>
              <a:t>the arch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smtClean="0"/>
              <a:t>scripts/Makefile.* </a:t>
            </a:r>
            <a:r>
              <a:rPr lang="en-US" sz="2800" dirty="0" smtClean="0"/>
              <a:t>common rules etc. for all </a:t>
            </a:r>
            <a:r>
              <a:rPr lang="en-US" sz="2800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dirty="0" err="1" smtClean="0"/>
              <a:t>Makefiles</a:t>
            </a:r>
            <a:r>
              <a:rPr lang="en-US" sz="2800" dirty="0" smtClean="0"/>
              <a:t>.</a:t>
            </a:r>
          </a:p>
          <a:p>
            <a:pPr lvl="0" hangingPunct="0">
              <a:buFont typeface="Arial" charset="0"/>
              <a:buChar char="•"/>
            </a:pPr>
            <a:r>
              <a:rPr lang="en-US" sz="2800" b="1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Makefiles</a:t>
            </a:r>
            <a:r>
              <a:rPr lang="en-US" sz="2800" dirty="0" smtClean="0"/>
              <a:t> there are about 500 of these.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7318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2713037"/>
            <a:ext cx="7676831" cy="3159155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dirty="0" smtClean="0"/>
              <a:t>The </a:t>
            </a:r>
            <a:r>
              <a:rPr lang="en-US" sz="2800" dirty="0" err="1" smtClean="0"/>
              <a:t>kbuild</a:t>
            </a:r>
            <a:r>
              <a:rPr lang="en-US" sz="2800" dirty="0" smtClean="0"/>
              <a:t>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 specifies object files for </a:t>
            </a:r>
            <a:r>
              <a:rPr lang="en-US" sz="2800" dirty="0" err="1" smtClean="0"/>
              <a:t>vmlinux</a:t>
            </a:r>
            <a:r>
              <a:rPr lang="en-US" sz="2800" dirty="0" smtClean="0"/>
              <a:t> in the </a:t>
            </a:r>
            <a:r>
              <a:rPr lang="en-US" sz="2800" b="1" dirty="0" smtClean="0"/>
              <a:t>$(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-y)</a:t>
            </a:r>
            <a:r>
              <a:rPr lang="en-US" sz="2800" dirty="0" smtClean="0"/>
              <a:t> lists. These lists depend on the kernel configuration.</a:t>
            </a:r>
          </a:p>
          <a:p>
            <a:pPr lvl="0" hangingPunct="0">
              <a:buNone/>
            </a:pPr>
            <a:r>
              <a:rPr lang="en-US" sz="2800" dirty="0" err="1" smtClean="0"/>
              <a:t>Kbuild</a:t>
            </a:r>
            <a:r>
              <a:rPr lang="en-US" sz="2800" dirty="0" smtClean="0"/>
              <a:t> compiles all the </a:t>
            </a:r>
            <a:r>
              <a:rPr lang="en-US" sz="2800" b="1" dirty="0" smtClean="0"/>
              <a:t>$(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-y)</a:t>
            </a:r>
            <a:r>
              <a:rPr lang="en-US" sz="2800" dirty="0" smtClean="0"/>
              <a:t> files. It then calls "$(LD) -r" to merge these files into one </a:t>
            </a:r>
            <a:r>
              <a:rPr lang="en-US" sz="2800" b="1" dirty="0" smtClean="0"/>
              <a:t>built-</a:t>
            </a:r>
            <a:r>
              <a:rPr lang="en-US" sz="2800" b="1" dirty="0" err="1" smtClean="0"/>
              <a:t>in.o</a:t>
            </a:r>
            <a:r>
              <a:rPr lang="en-US" sz="2800" dirty="0" smtClean="0"/>
              <a:t> file. </a:t>
            </a:r>
            <a:r>
              <a:rPr lang="en-US" sz="2800" b="1" dirty="0" smtClean="0"/>
              <a:t>built-</a:t>
            </a:r>
            <a:r>
              <a:rPr lang="en-US" sz="2800" b="1" dirty="0" err="1" smtClean="0"/>
              <a:t>in.o</a:t>
            </a:r>
            <a:r>
              <a:rPr lang="en-US" sz="2800" dirty="0" smtClean="0"/>
              <a:t> is later linked into </a:t>
            </a:r>
            <a:r>
              <a:rPr lang="en-US" sz="2800" b="1" dirty="0" err="1" smtClean="0"/>
              <a:t>vmlinux</a:t>
            </a:r>
            <a:r>
              <a:rPr lang="en-US" sz="2800" dirty="0" smtClean="0"/>
              <a:t> by the parent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.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1646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</a:p>
          <a:p>
            <a:pPr lvl="0" hangingPunct="0">
              <a:buNone/>
            </a:pPr>
            <a:endParaRPr lang="en-US" sz="4000" b="1" dirty="0" smtClean="0"/>
          </a:p>
          <a:p>
            <a:pPr lvl="0" hangingPunct="0">
              <a:buNone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/build/M-arm-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linux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gcc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/.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config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3682173"/>
            <a:ext cx="7676831" cy="3534963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000" dirty="0" smtClean="0"/>
              <a:t>#</a:t>
            </a:r>
          </a:p>
          <a:p>
            <a:pPr lvl="0" hangingPunct="0">
              <a:buNone/>
            </a:pPr>
            <a:r>
              <a:rPr lang="en-US" sz="2000" dirty="0" smtClean="0"/>
              <a:t># Automatically generated file; DO NOT EDIT.</a:t>
            </a:r>
          </a:p>
          <a:p>
            <a:pPr lvl="0" hangingPunct="0">
              <a:buNone/>
            </a:pPr>
            <a:r>
              <a:rPr lang="en-US" sz="2000" dirty="0" smtClean="0"/>
              <a:t># Linux/arm 3.2.45 Kernel Configuration</a:t>
            </a:r>
          </a:p>
          <a:p>
            <a:pPr lvl="0" hangingPunct="0">
              <a:buNone/>
            </a:pPr>
            <a:r>
              <a:rPr lang="en-US" sz="2000" dirty="0" smtClean="0"/>
              <a:t>#</a:t>
            </a:r>
          </a:p>
          <a:p>
            <a:pPr lvl="0" hangingPunct="0">
              <a:buNone/>
            </a:pPr>
            <a:r>
              <a:rPr lang="en-US" sz="2000" dirty="0" smtClean="0"/>
              <a:t>CONFIG_ARM=y</a:t>
            </a:r>
          </a:p>
          <a:p>
            <a:pPr lvl="0" hangingPunct="0">
              <a:buNone/>
            </a:pPr>
            <a:r>
              <a:rPr lang="en-US" sz="2000" dirty="0" smtClean="0"/>
              <a:t>CONFIG_SYS_SUPPORTS_APM_EMULATION=y</a:t>
            </a:r>
          </a:p>
          <a:p>
            <a:pPr lvl="0" hangingPunct="0">
              <a:buNone/>
            </a:pPr>
            <a:r>
              <a:rPr lang="en-US" sz="2000" dirty="0" smtClean="0"/>
              <a:t>CONFIG_GENERIC_GPIO=y</a:t>
            </a:r>
          </a:p>
          <a:p>
            <a:pPr lvl="0" hangingPunct="0">
              <a:buNone/>
            </a:pPr>
            <a:r>
              <a:rPr lang="en-US" sz="2000" dirty="0" smtClean="0"/>
              <a:t># CONFIG_ARCH_USES_GETTIMEOFFSET is not set</a:t>
            </a:r>
          </a:p>
          <a:p>
            <a:pPr lvl="0" hangingPunct="0">
              <a:buNone/>
            </a:pPr>
            <a:r>
              <a:rPr lang="en-US" sz="2000" dirty="0" smtClean="0"/>
              <a:t>CONFIG_HAVE_PROC_CPU=y</a:t>
            </a:r>
          </a:p>
          <a:p>
            <a:pPr lvl="0" hangingPunct="0">
              <a:buNone/>
            </a:pPr>
            <a:r>
              <a:rPr lang="en-US" sz="2000" dirty="0" smtClean="0"/>
              <a:t>CONFIG_NR_CPUS=4</a:t>
            </a:r>
          </a:p>
          <a:p>
            <a:pPr lvl="0" hangingPunc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CONFIG_HOTPLUG_CPU=y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Configure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120" y="1828799"/>
            <a:ext cx="5928192" cy="1265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800" b="1" dirty="0" smtClean="0"/>
              <a:t>Built-in object goals - </a:t>
            </a:r>
            <a:r>
              <a:rPr lang="en-US" sz="4000" b="1" dirty="0" smtClean="0"/>
              <a:t>$(</a:t>
            </a:r>
            <a:r>
              <a:rPr lang="en-US" sz="4000" b="1" dirty="0" err="1" smtClean="0"/>
              <a:t>obj</a:t>
            </a:r>
            <a:r>
              <a:rPr lang="en-US" sz="4000" b="1" dirty="0" smtClean="0"/>
              <a:t>-y)</a:t>
            </a:r>
          </a:p>
          <a:p>
            <a:pPr lvl="0" hangingPunct="0">
              <a:buNone/>
            </a:pPr>
            <a:endParaRPr lang="en-US" sz="4000" b="1" dirty="0" smtClean="0"/>
          </a:p>
          <a:p>
            <a:pPr lvl="0" hangingPunct="0">
              <a:buNone/>
            </a:pP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arch/arm/mach-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fujitsu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/</a:t>
            </a:r>
            <a:r>
              <a:rPr lang="en-US" sz="2800" b="1" dirty="0" err="1" smtClean="0">
                <a:latin typeface="Arial" pitchFamily="18"/>
                <a:ea typeface="Droid Sans Fallback" pitchFamily="2"/>
                <a:cs typeface="Lohit Hindi" pitchFamily="2"/>
              </a:rPr>
              <a:t>Makefile</a:t>
            </a:r>
            <a:r>
              <a:rPr lang="en-US" sz="2800" b="1" dirty="0" smtClean="0">
                <a:latin typeface="Arial" pitchFamily="18"/>
                <a:ea typeface="Droid Sans Fallback" pitchFamily="2"/>
                <a:cs typeface="Lohit Hindi" pitchFamily="2"/>
              </a:rPr>
              <a:t>: </a:t>
            </a:r>
            <a:endParaRPr lang="en-US" sz="2800" b="1" i="0" u="none" strike="noStrike" kern="1200" dirty="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3682173"/>
            <a:ext cx="7676831" cy="3221864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common.o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irq-hd62x.o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timer-hd62x.o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gpio.o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-y                                      += </a:t>
            </a:r>
            <a:r>
              <a:rPr lang="en-US" sz="2000" dirty="0" err="1" smtClean="0"/>
              <a:t>clock.o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clock-hd62x.o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-$(CONFIG_MACH_FUJITSU_DEVKIT)          += </a:t>
            </a:r>
            <a:r>
              <a:rPr lang="en-US" sz="2000" dirty="0" err="1" smtClean="0"/>
              <a:t>fseu-devkit-setup.o</a:t>
            </a:r>
            <a:endParaRPr lang="en-US" sz="2000" dirty="0" smtClean="0"/>
          </a:p>
          <a:p>
            <a:pPr lvl="0" hangingPunc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-$(CONFIG_HOTPLUG_CPU)                  += </a:t>
            </a:r>
            <a:r>
              <a:rPr lang="en-US" sz="2000" dirty="0" err="1" smtClean="0">
                <a:solidFill>
                  <a:srgbClr val="FF0000"/>
                </a:solidFill>
              </a:rPr>
              <a:t>hotplug.o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-$(CONFIG_SMP)                          += </a:t>
            </a:r>
            <a:r>
              <a:rPr lang="en-US" sz="2000" dirty="0" err="1" smtClean="0"/>
              <a:t>headsmp.o</a:t>
            </a:r>
            <a:r>
              <a:rPr lang="en-US" sz="2000" dirty="0" smtClean="0"/>
              <a:t> smp-hd62x.o</a:t>
            </a:r>
          </a:p>
          <a:p>
            <a:pPr lvl="0" hangingPunct="0">
              <a:buNone/>
            </a:pPr>
            <a:r>
              <a:rPr lang="en-US" sz="2000" dirty="0" err="1" smtClean="0"/>
              <a:t>obj</a:t>
            </a:r>
            <a:r>
              <a:rPr lang="en-US" sz="2000" dirty="0" smtClean="0"/>
              <a:t>-$(CONFIG_CPU_IDLE)                     += </a:t>
            </a:r>
            <a:r>
              <a:rPr lang="en-US" sz="2000" dirty="0" err="1" smtClean="0"/>
              <a:t>cpuidle.o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2560</TotalTime>
  <Words>1335</Words>
  <Application>Microsoft Office PowerPoint</Application>
  <PresentationFormat>Custom</PresentationFormat>
  <Paragraphs>362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Inspiration</vt:lpstr>
      <vt:lpstr>Source code and development tools</vt:lpstr>
      <vt:lpstr>Source code</vt:lpstr>
      <vt:lpstr>Source code</vt:lpstr>
      <vt:lpstr>Configure Kernel</vt:lpstr>
      <vt:lpstr>Configure Kernel</vt:lpstr>
      <vt:lpstr>Configure Kernel</vt:lpstr>
      <vt:lpstr>Configure Kernel</vt:lpstr>
      <vt:lpstr>Configure Kernel</vt:lpstr>
      <vt:lpstr>Configure Kernel</vt:lpstr>
      <vt:lpstr>Building Kernel</vt:lpstr>
      <vt:lpstr>Building Kernel</vt:lpstr>
      <vt:lpstr>Building Kernel</vt:lpstr>
      <vt:lpstr>Building Kernel</vt:lpstr>
      <vt:lpstr>Building Kernel</vt:lpstr>
      <vt:lpstr>Building root filesystem</vt:lpstr>
      <vt:lpstr>Building root filesystem</vt:lpstr>
      <vt:lpstr>Building root filesystem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Kernel booting</vt:lpstr>
      <vt:lpstr>Home work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209</cp:revision>
  <dcterms:created xsi:type="dcterms:W3CDTF">2015-11-08T19:23:48Z</dcterms:created>
  <dcterms:modified xsi:type="dcterms:W3CDTF">2017-07-14T15:09:23Z</dcterms:modified>
</cp:coreProperties>
</file>