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7" r:id="rId24"/>
    <p:sldId id="309" r:id="rId25"/>
    <p:sldId id="308" r:id="rId26"/>
    <p:sldId id="311" r:id="rId27"/>
    <p:sldId id="317" r:id="rId28"/>
    <p:sldId id="312" r:id="rId29"/>
    <p:sldId id="313" r:id="rId30"/>
    <p:sldId id="314" r:id="rId31"/>
    <p:sldId id="315" r:id="rId32"/>
    <p:sldId id="316" r:id="rId33"/>
    <p:sldId id="306" r:id="rId34"/>
    <p:sldId id="282" r:id="rId3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66" d="100"/>
          <a:sy n="66" d="100"/>
        </p:scale>
        <p:origin x="-1092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dp.org/LDP/lkmpg/2.6/lkmpg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mcewen/EC440-HW7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 Techniques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59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dirty="0" smtClean="0"/>
              <a:t>Pitfalls from Experience</a:t>
            </a:r>
          </a:p>
          <a:p>
            <a:pPr fontAlgn="base"/>
            <a:r>
              <a:rPr lang="en-US" sz="3200" dirty="0" smtClean="0"/>
              <a:t>Debug support in Kernel</a:t>
            </a:r>
          </a:p>
          <a:p>
            <a:pPr fontAlgn="base"/>
            <a:r>
              <a:rPr lang="en-US" sz="3200" b="1" dirty="0" err="1" smtClean="0"/>
              <a:t>printk</a:t>
            </a:r>
            <a:endParaRPr lang="en-US" sz="3200" b="1" dirty="0" smtClean="0"/>
          </a:p>
          <a:p>
            <a:pPr fontAlgn="base"/>
            <a:r>
              <a:rPr lang="en-US" sz="3200" b="1" dirty="0" smtClean="0"/>
              <a:t>/proc</a:t>
            </a:r>
            <a:r>
              <a:rPr lang="en-US" sz="3200" dirty="0" smtClean="0"/>
              <a:t> </a:t>
            </a:r>
            <a:r>
              <a:rPr lang="en-US" sz="3200" dirty="0" err="1" smtClean="0"/>
              <a:t>filesystem</a:t>
            </a:r>
            <a:endParaRPr lang="en-US" sz="3200" dirty="0" smtClean="0"/>
          </a:p>
          <a:p>
            <a:pPr fontAlgn="base"/>
            <a:r>
              <a:rPr lang="en-US" sz="3200" b="1" dirty="0" err="1" smtClean="0"/>
              <a:t>ioctl</a:t>
            </a:r>
            <a:r>
              <a:rPr lang="en-US" sz="3200" dirty="0" smtClean="0"/>
              <a:t> method</a:t>
            </a:r>
          </a:p>
          <a:p>
            <a:pPr fontAlgn="base"/>
            <a:r>
              <a:rPr lang="en-US" sz="3200" dirty="0" smtClean="0"/>
              <a:t>Debugging by watching (</a:t>
            </a:r>
            <a:r>
              <a:rPr lang="en-US" sz="3200" b="1" dirty="0" err="1" smtClean="0"/>
              <a:t>strace</a:t>
            </a:r>
            <a:r>
              <a:rPr lang="en-US" sz="3200" dirty="0" smtClean="0"/>
              <a:t>)</a:t>
            </a:r>
          </a:p>
          <a:p>
            <a:pPr fontAlgn="base"/>
            <a:r>
              <a:rPr lang="en-US" sz="3200" dirty="0" smtClean="0"/>
              <a:t>Oops messages</a:t>
            </a:r>
          </a:p>
          <a:p>
            <a:pPr fontAlgn="base"/>
            <a:r>
              <a:rPr lang="en-US" sz="3200" dirty="0" smtClean="0"/>
              <a:t>Asserting bugs and dumping information</a:t>
            </a:r>
          </a:p>
          <a:p>
            <a:pPr fontAlgn="base"/>
            <a:r>
              <a:rPr lang="en-US" sz="3200" dirty="0" smtClean="0"/>
              <a:t>Postmortem core dump analysis with GDB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0394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b="1" dirty="0" err="1" smtClean="0">
                <a:latin typeface="Courier New" pitchFamily="49" charset="0"/>
              </a:rPr>
              <a:t>console_loglevel</a:t>
            </a:r>
            <a:r>
              <a:rPr lang="en-US" sz="3200" dirty="0" smtClean="0"/>
              <a:t> can be modified using </a:t>
            </a:r>
            <a:r>
              <a:rPr lang="en-US" sz="3200" b="1" dirty="0" smtClean="0">
                <a:latin typeface="Courier New" pitchFamily="49" charset="0"/>
              </a:rPr>
              <a:t>/proc/sys/kernel/</a:t>
            </a:r>
            <a:r>
              <a:rPr lang="en-US" sz="3200" b="1" dirty="0" err="1" smtClean="0">
                <a:latin typeface="Courier New" pitchFamily="49" charset="0"/>
              </a:rPr>
              <a:t>printk</a:t>
            </a:r>
            <a:endParaRPr lang="en-US" sz="3200" b="1" dirty="0" smtClean="0">
              <a:latin typeface="Courier New" pitchFamily="49" charset="0"/>
            </a:endParaRPr>
          </a:p>
          <a:p>
            <a:pPr lvl="1"/>
            <a:r>
              <a:rPr lang="en-US" sz="3200" dirty="0" smtClean="0"/>
              <a:t>Contains 4 values</a:t>
            </a:r>
          </a:p>
          <a:p>
            <a:pPr lvl="2"/>
            <a:r>
              <a:rPr lang="en-US" sz="3200" dirty="0" smtClean="0"/>
              <a:t>Current </a:t>
            </a:r>
            <a:r>
              <a:rPr lang="en-US" sz="3200" dirty="0" err="1" smtClean="0"/>
              <a:t>loglevel</a:t>
            </a:r>
            <a:endParaRPr lang="en-US" sz="3200" dirty="0" smtClean="0"/>
          </a:p>
          <a:p>
            <a:pPr lvl="2"/>
            <a:r>
              <a:rPr lang="en-US" sz="3200" dirty="0" smtClean="0"/>
              <a:t>Default log level</a:t>
            </a:r>
          </a:p>
          <a:p>
            <a:pPr lvl="2"/>
            <a:r>
              <a:rPr lang="en-US" sz="3200" dirty="0" smtClean="0"/>
              <a:t>Minimum allowed </a:t>
            </a:r>
            <a:r>
              <a:rPr lang="en-US" sz="3200" dirty="0" err="1" smtClean="0"/>
              <a:t>loglevel</a:t>
            </a:r>
            <a:endParaRPr lang="en-US" sz="3200" dirty="0" smtClean="0"/>
          </a:p>
          <a:p>
            <a:pPr lvl="2"/>
            <a:r>
              <a:rPr lang="en-US" sz="3200" dirty="0" smtClean="0"/>
              <a:t>Boot-timed default </a:t>
            </a:r>
            <a:r>
              <a:rPr lang="en-US" sz="3200" dirty="0" err="1" smtClean="0"/>
              <a:t>loglevel</a:t>
            </a:r>
            <a:endParaRPr lang="en-US" sz="3200" dirty="0" smtClean="0"/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</a:rPr>
              <a:t>echo 6 &gt; /proc/sys/kernel/</a:t>
            </a:r>
            <a:r>
              <a:rPr lang="en-US" sz="3200" b="1" dirty="0" err="1" smtClean="0">
                <a:latin typeface="Courier New" pitchFamily="49" charset="0"/>
              </a:rPr>
              <a:t>printk</a:t>
            </a:r>
            <a:endParaRPr lang="en-US" sz="3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5173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600" b="1" dirty="0" err="1" smtClean="0">
                <a:latin typeface="Courier New" pitchFamily="49" charset="0"/>
              </a:rPr>
              <a:t>printk</a:t>
            </a:r>
            <a:r>
              <a:rPr lang="en-US" sz="3600" dirty="0" smtClean="0"/>
              <a:t> writes messages into a circular buffer that is </a:t>
            </a:r>
            <a:r>
              <a:rPr lang="en-US" sz="3600" b="1" dirty="0" smtClean="0">
                <a:latin typeface="Courier New" pitchFamily="49" charset="0"/>
              </a:rPr>
              <a:t>__LOG_BUF_LEN</a:t>
            </a:r>
            <a:r>
              <a:rPr lang="en-US" sz="3600" dirty="0" smtClean="0"/>
              <a:t> bytes</a:t>
            </a:r>
          </a:p>
          <a:p>
            <a:pPr lvl="1"/>
            <a:r>
              <a:rPr lang="en-US" sz="3600" dirty="0" smtClean="0"/>
              <a:t>If the buffer fills up, </a:t>
            </a:r>
            <a:r>
              <a:rPr lang="en-US" sz="3600" b="1" dirty="0" err="1" smtClean="0">
                <a:latin typeface="Courier New" pitchFamily="49" charset="0"/>
              </a:rPr>
              <a:t>printk</a:t>
            </a:r>
            <a:r>
              <a:rPr lang="en-US" sz="3600" dirty="0" smtClean="0"/>
              <a:t> wraps around and overwrite the beginning of the buffer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Cyclic buffer length: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#define CONFIG_LOG_BUF_SHIFT 17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#define __LOG_BUF_LEN	(1 &lt;&lt; CONFIG_LOG_BUF_SHIFT) = 128Kb</a:t>
            </a:r>
          </a:p>
          <a:p>
            <a:pPr lvl="1"/>
            <a:r>
              <a:rPr lang="en-US" sz="3600" dirty="0" smtClean="0"/>
              <a:t>Can specify the </a:t>
            </a:r>
            <a:r>
              <a:rPr lang="en-US" sz="3600" b="1" dirty="0" smtClean="0">
                <a:latin typeface="Courier New" pitchFamily="49" charset="0"/>
              </a:rPr>
              <a:t>–f &lt;file&gt;</a:t>
            </a:r>
            <a:r>
              <a:rPr lang="en-US" sz="3600" dirty="0" smtClean="0"/>
              <a:t> option to </a:t>
            </a:r>
            <a:r>
              <a:rPr lang="en-US" sz="3600" b="1" dirty="0" err="1" smtClean="0">
                <a:latin typeface="Courier New" pitchFamily="49" charset="0"/>
              </a:rPr>
              <a:t>klogd</a:t>
            </a:r>
            <a:r>
              <a:rPr lang="en-US" sz="3600" dirty="0" smtClean="0"/>
              <a:t> to save messages to a specific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48789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4400" dirty="0" smtClean="0"/>
              <a:t>Get the data from cyclic buffer:</a:t>
            </a:r>
          </a:p>
          <a:p>
            <a:pPr>
              <a:buNone/>
            </a:pPr>
            <a:r>
              <a:rPr lang="en-US" sz="3600" b="1" i="1" dirty="0" err="1" smtClean="0"/>
              <a:t>syslog</a:t>
            </a:r>
            <a:r>
              <a:rPr lang="en-US" sz="3600" dirty="0" smtClean="0"/>
              <a:t> system call</a:t>
            </a:r>
          </a:p>
          <a:p>
            <a:pPr>
              <a:buNone/>
            </a:pPr>
            <a:r>
              <a:rPr lang="en-US" sz="3600" dirty="0" err="1" smtClean="0"/>
              <a:t>Userspace</a:t>
            </a:r>
            <a:r>
              <a:rPr lang="en-US" sz="3600" dirty="0" smtClean="0"/>
              <a:t> command </a:t>
            </a:r>
          </a:p>
          <a:p>
            <a:pPr>
              <a:buNone/>
            </a:pPr>
            <a:r>
              <a:rPr lang="en-US" sz="3600" b="1" dirty="0" err="1" smtClean="0"/>
              <a:t>dmesg</a:t>
            </a:r>
            <a:endParaRPr lang="en-US" sz="3600" b="1" dirty="0" smtClean="0"/>
          </a:p>
          <a:p>
            <a:r>
              <a:rPr lang="en-US" sz="2400" dirty="0" smtClean="0"/>
              <a:t>If both </a:t>
            </a:r>
            <a:r>
              <a:rPr lang="en-US" sz="2400" b="1" dirty="0" err="1" smtClean="0">
                <a:latin typeface="Courier New" pitchFamily="49" charset="0"/>
              </a:rPr>
              <a:t>klogd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 pitchFamily="49" charset="0"/>
              </a:rPr>
              <a:t>syslogd</a:t>
            </a:r>
            <a:r>
              <a:rPr lang="en-US" sz="2400" dirty="0" smtClean="0"/>
              <a:t> are running messages are appended to </a:t>
            </a:r>
            <a:r>
              <a:rPr lang="en-US" sz="2400" b="1" dirty="0" smtClean="0">
                <a:latin typeface="Courier New" pitchFamily="49" charset="0"/>
              </a:rPr>
              <a:t>/</a:t>
            </a:r>
            <a:r>
              <a:rPr lang="en-US" sz="2400" b="1" dirty="0" err="1" smtClean="0">
                <a:latin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</a:rPr>
              <a:t>/log/messages</a:t>
            </a:r>
          </a:p>
          <a:p>
            <a:r>
              <a:rPr lang="en-US" sz="2400" b="1" dirty="0" err="1" smtClean="0">
                <a:latin typeface="Courier New" pitchFamily="49" charset="0"/>
              </a:rPr>
              <a:t>klog</a:t>
            </a:r>
            <a:r>
              <a:rPr lang="en-US" sz="2400" dirty="0" smtClean="0"/>
              <a:t> daemon doesn’t save consecutive identical lines, only the first line + the number of repetitions</a:t>
            </a:r>
          </a:p>
          <a:p>
            <a:r>
              <a:rPr lang="en-US" sz="3200" dirty="0" smtClean="0"/>
              <a:t>Data path:</a:t>
            </a:r>
          </a:p>
          <a:p>
            <a:pPr>
              <a:buNone/>
            </a:pPr>
            <a:r>
              <a:rPr lang="en-US" sz="2400" b="1" dirty="0" smtClean="0"/>
              <a:t>/proc/</a:t>
            </a:r>
            <a:r>
              <a:rPr lang="en-US" sz="2400" b="1" dirty="0" err="1" smtClean="0"/>
              <a:t>kmsg</a:t>
            </a:r>
            <a:r>
              <a:rPr lang="en-US" sz="2400" b="1" dirty="0" smtClean="0"/>
              <a:t>    &gt;   </a:t>
            </a:r>
            <a:r>
              <a:rPr lang="en-US" sz="2400" b="1" dirty="0" err="1" smtClean="0"/>
              <a:t>klogd</a:t>
            </a:r>
            <a:r>
              <a:rPr lang="en-US" sz="2400" b="1" dirty="0" smtClean="0"/>
              <a:t>   &gt;   </a:t>
            </a:r>
            <a:r>
              <a:rPr lang="en-US" sz="2400" b="1" dirty="0" err="1" smtClean="0"/>
              <a:t>syslogd</a:t>
            </a:r>
            <a:r>
              <a:rPr lang="en-US" sz="2400" b="1" dirty="0" smtClean="0"/>
              <a:t>   &gt;    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/log/messages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3104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Too many messages may overwhelm the console</a:t>
            </a:r>
          </a:p>
          <a:p>
            <a:r>
              <a:rPr lang="en-US" sz="3200" dirty="0" smtClean="0"/>
              <a:t>To reduce repeated messages, use</a:t>
            </a:r>
          </a:p>
          <a:p>
            <a:pPr lvl="1"/>
            <a:r>
              <a:rPr lang="en-US" sz="3200" b="1" dirty="0" err="1" smtClean="0">
                <a:latin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</a:rPr>
              <a:t>printk_ratelimit</a:t>
            </a:r>
            <a:r>
              <a:rPr lang="en-US" sz="3200" b="1" dirty="0" smtClean="0">
                <a:latin typeface="Courier New" pitchFamily="49" charset="0"/>
              </a:rPr>
              <a:t>(void);</a:t>
            </a:r>
          </a:p>
          <a:p>
            <a:r>
              <a:rPr lang="en-US" sz="3200" dirty="0" smtClean="0"/>
              <a:t>Example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if (</a:t>
            </a:r>
            <a:r>
              <a:rPr lang="en-US" sz="2400" b="1" dirty="0" err="1" smtClean="0">
                <a:latin typeface="Courier New" pitchFamily="49" charset="0"/>
              </a:rPr>
              <a:t>printk_ratelimit</a:t>
            </a:r>
            <a:r>
              <a:rPr lang="en-US" sz="2400" b="1" dirty="0" smtClean="0">
                <a:latin typeface="Courier New" pitchFamily="49" charset="0"/>
              </a:rPr>
              <a:t>()) {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printk</a:t>
            </a:r>
            <a:r>
              <a:rPr lang="en-US" sz="2400" b="1" dirty="0" smtClean="0">
                <a:latin typeface="Courier New" pitchFamily="49" charset="0"/>
              </a:rPr>
              <a:t>(KERN_NOTICE “kernel notice!”);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3816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To modify the behavior of </a:t>
            </a:r>
            <a:r>
              <a:rPr lang="en-US" sz="3200" b="1" dirty="0" err="1" smtClean="0">
                <a:latin typeface="Courier New" pitchFamily="49" charset="0"/>
              </a:rPr>
              <a:t>printk_ratelimit</a:t>
            </a:r>
            <a:endParaRPr lang="en-US" sz="3200" b="1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2800" b="1" dirty="0" smtClean="0">
                <a:latin typeface="Courier New" pitchFamily="49" charset="0"/>
              </a:rPr>
              <a:t>/proc/sys/kernel/</a:t>
            </a:r>
            <a:r>
              <a:rPr lang="en-US" sz="2800" b="1" dirty="0" err="1" smtClean="0">
                <a:latin typeface="Courier New" pitchFamily="49" charset="0"/>
              </a:rPr>
              <a:t>printk_ratelimit</a:t>
            </a:r>
            <a:endParaRPr lang="en-US" sz="2800" b="1" dirty="0" smtClean="0">
              <a:latin typeface="Courier New" pitchFamily="49" charset="0"/>
            </a:endParaRPr>
          </a:p>
          <a:p>
            <a:pPr lvl="2"/>
            <a:r>
              <a:rPr lang="en-US" sz="3200" dirty="0" smtClean="0"/>
              <a:t>Number of seconds before re-enabling messages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/proc/sys/kernel/</a:t>
            </a:r>
            <a:r>
              <a:rPr lang="en-US" sz="2400" b="1" dirty="0" err="1" smtClean="0">
                <a:latin typeface="Courier New" pitchFamily="49" charset="0"/>
              </a:rPr>
              <a:t>printk_ratelimit_burst</a:t>
            </a:r>
            <a:endParaRPr lang="en-US" sz="2400" b="1" dirty="0" smtClean="0">
              <a:latin typeface="Courier New" pitchFamily="49" charset="0"/>
            </a:endParaRPr>
          </a:p>
          <a:p>
            <a:pPr lvl="2"/>
            <a:r>
              <a:rPr lang="en-US" sz="3200" dirty="0" smtClean="0"/>
              <a:t>Number of messages accepted before rate limiting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Using the /proc  </a:t>
            </a:r>
            <a:r>
              <a:rPr lang="en-US" b="1" dirty="0" err="1" smtClean="0">
                <a:latin typeface="Calibri" pitchFamily="34" charset="0"/>
              </a:rPr>
              <a:t>filesystem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4098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Exports Kernel information</a:t>
            </a:r>
          </a:p>
          <a:p>
            <a:r>
              <a:rPr lang="en-US" sz="3200" dirty="0" smtClean="0"/>
              <a:t>Example:</a:t>
            </a:r>
          </a:p>
          <a:p>
            <a:pPr>
              <a:buNone/>
            </a:pPr>
            <a:r>
              <a:rPr lang="en-US" sz="3200" b="1" dirty="0" smtClean="0"/>
              <a:t> /proc/modules</a:t>
            </a:r>
            <a:r>
              <a:rPr lang="en-US" sz="3200" dirty="0" smtClean="0"/>
              <a:t> which provides the list of modules</a:t>
            </a:r>
          </a:p>
          <a:p>
            <a:pPr>
              <a:buNone/>
            </a:pPr>
            <a:r>
              <a:rPr lang="en-US" sz="3200" b="1" dirty="0" smtClean="0"/>
              <a:t>/proc/</a:t>
            </a:r>
            <a:r>
              <a:rPr lang="en-US" sz="3200" b="1" dirty="0" err="1" smtClean="0"/>
              <a:t>meminfo</a:t>
            </a:r>
            <a:r>
              <a:rPr lang="en-US" sz="3200" dirty="0" smtClean="0"/>
              <a:t> stats memory usage statistics</a:t>
            </a:r>
          </a:p>
          <a:p>
            <a:pPr>
              <a:buNone/>
            </a:pPr>
            <a:r>
              <a:rPr lang="en-US" sz="3200" b="1" dirty="0" smtClean="0"/>
              <a:t>/proc/</a:t>
            </a:r>
            <a:r>
              <a:rPr lang="en-US" sz="3200" b="1" dirty="0" err="1" smtClean="0"/>
              <a:t>cpuinfo</a:t>
            </a:r>
            <a:r>
              <a:rPr lang="en-US" sz="3200" dirty="0" smtClean="0"/>
              <a:t> number, type and other information about CPU cores.</a:t>
            </a:r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798637"/>
            <a:ext cx="8458200" cy="31591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b="1" dirty="0" err="1" smtClean="0"/>
              <a:t>proc_dir_entry</a:t>
            </a:r>
            <a:r>
              <a:rPr lang="en-US" sz="2800" dirty="0" smtClean="0"/>
              <a:t> structure is created with all the information needed for the </a:t>
            </a:r>
            <a:r>
              <a:rPr lang="en-US" sz="2800" b="1" dirty="0" smtClean="0"/>
              <a:t>/proc </a:t>
            </a:r>
            <a:r>
              <a:rPr lang="en-US" sz="2800" dirty="0" smtClean="0"/>
              <a:t>file, including pointers to any handler functions (in our case there is only one, the one called when somebody attempts to read from the </a:t>
            </a:r>
            <a:r>
              <a:rPr lang="en-US" sz="2800" b="1" dirty="0" smtClean="0"/>
              <a:t>/proc </a:t>
            </a:r>
            <a:r>
              <a:rPr lang="en-US" sz="2800" dirty="0" smtClean="0"/>
              <a:t>file). </a:t>
            </a:r>
          </a:p>
          <a:p>
            <a:pPr>
              <a:buNone/>
            </a:pPr>
            <a:r>
              <a:rPr lang="en-US" sz="2800" dirty="0" smtClean="0"/>
              <a:t>Then </a:t>
            </a:r>
            <a:r>
              <a:rPr lang="en-US" sz="2800" b="1" dirty="0" err="1" smtClean="0"/>
              <a:t>init_module</a:t>
            </a:r>
            <a:r>
              <a:rPr lang="en-US" sz="2800" dirty="0" smtClean="0"/>
              <a:t> registers the structure with the kernel and </a:t>
            </a:r>
            <a:r>
              <a:rPr lang="en-US" sz="2800" b="1" dirty="0" err="1" smtClean="0"/>
              <a:t>cleanup_module</a:t>
            </a:r>
            <a:r>
              <a:rPr lang="en-US" sz="2800" dirty="0" smtClean="0"/>
              <a:t> unregisters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341437"/>
            <a:ext cx="8458200" cy="5727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proc_dir_entry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unsigned short </a:t>
            </a:r>
            <a:r>
              <a:rPr lang="en-US" b="1" dirty="0" err="1" smtClean="0"/>
              <a:t>low_ino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unsigned short </a:t>
            </a:r>
            <a:r>
              <a:rPr lang="en-US" b="1" dirty="0" err="1" smtClean="0"/>
              <a:t>namelen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const char *name;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mode_t</a:t>
            </a:r>
            <a:r>
              <a:rPr lang="en-US" b="1" dirty="0" smtClean="0"/>
              <a:t> mode;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nlink_t</a:t>
            </a:r>
            <a:r>
              <a:rPr lang="en-US" b="1" dirty="0" smtClean="0"/>
              <a:t> </a:t>
            </a:r>
            <a:r>
              <a:rPr lang="en-US" b="1" dirty="0" err="1" smtClean="0"/>
              <a:t>nlink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uid_t</a:t>
            </a:r>
            <a:r>
              <a:rPr lang="en-US" b="1" dirty="0" smtClean="0"/>
              <a:t> </a:t>
            </a:r>
            <a:r>
              <a:rPr lang="en-US" b="1" dirty="0" err="1" smtClean="0"/>
              <a:t>uid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gid_t</a:t>
            </a:r>
            <a:r>
              <a:rPr lang="en-US" b="1" dirty="0" smtClean="0"/>
              <a:t> </a:t>
            </a:r>
            <a:r>
              <a:rPr lang="en-US" b="1" dirty="0" err="1" smtClean="0"/>
              <a:t>gid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unsigned long size;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inode_operations</a:t>
            </a:r>
            <a:r>
              <a:rPr lang="en-US" b="1" dirty="0" smtClean="0"/>
              <a:t> * </a:t>
            </a:r>
            <a:r>
              <a:rPr lang="en-US" b="1" dirty="0" err="1" smtClean="0"/>
              <a:t>proc_iops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file_operations</a:t>
            </a:r>
            <a:r>
              <a:rPr lang="en-US" b="1" dirty="0" smtClean="0"/>
              <a:t> * </a:t>
            </a:r>
            <a:r>
              <a:rPr lang="en-US" b="1" dirty="0" err="1" smtClean="0"/>
              <a:t>proc_fops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get_info_t</a:t>
            </a:r>
            <a:r>
              <a:rPr lang="en-US" b="1" dirty="0" smtClean="0"/>
              <a:t> *</a:t>
            </a:r>
            <a:r>
              <a:rPr lang="en-US" b="1" dirty="0" err="1" smtClean="0"/>
              <a:t>get_info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proc_dir_entry</a:t>
            </a:r>
            <a:r>
              <a:rPr lang="en-US" b="1" dirty="0" smtClean="0"/>
              <a:t> *next, *parent, *</a:t>
            </a:r>
            <a:r>
              <a:rPr lang="en-US" b="1" dirty="0" err="1" smtClean="0"/>
              <a:t>subdir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void *data;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read_proc_t</a:t>
            </a:r>
            <a:r>
              <a:rPr lang="en-US" b="1" dirty="0" smtClean="0"/>
              <a:t> *</a:t>
            </a:r>
            <a:r>
              <a:rPr lang="en-US" b="1" dirty="0" err="1" smtClean="0"/>
              <a:t>read_proc</a:t>
            </a:r>
            <a:r>
              <a:rPr lang="en-US" b="1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- Read handler of the proc file.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write_proc_t</a:t>
            </a:r>
            <a:r>
              <a:rPr lang="en-US" b="1" dirty="0" smtClean="0"/>
              <a:t> *</a:t>
            </a:r>
            <a:r>
              <a:rPr lang="en-US" b="1" dirty="0" err="1" smtClean="0"/>
              <a:t>write_proc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atomic_t</a:t>
            </a:r>
            <a:r>
              <a:rPr lang="en-US" b="1" dirty="0" smtClean="0"/>
              <a:t> count;        /* use count */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deleted;        /* delete flag */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kdev_t</a:t>
            </a:r>
            <a:r>
              <a:rPr lang="en-US" b="1" dirty="0" smtClean="0"/>
              <a:t>    </a:t>
            </a:r>
            <a:r>
              <a:rPr lang="en-US" b="1" dirty="0" err="1" smtClean="0"/>
              <a:t>rdev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874837"/>
            <a:ext cx="84867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798637"/>
            <a:ext cx="7876276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Pitfalls from Experience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8814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/>
            </a:pPr>
            <a:r>
              <a:rPr lang="en-US" sz="3200" dirty="0" smtClean="0"/>
              <a:t>C language syntax pitfalls</a:t>
            </a:r>
          </a:p>
          <a:p>
            <a:pPr>
              <a:defRPr/>
            </a:pPr>
            <a:r>
              <a:rPr lang="en-US" sz="3200" dirty="0" smtClean="0"/>
              <a:t>Remember about concurrency, kernel code is preemptive.</a:t>
            </a:r>
          </a:p>
          <a:p>
            <a:pPr>
              <a:defRPr/>
            </a:pPr>
            <a:r>
              <a:rPr lang="en-US" sz="3200" dirty="0" smtClean="0"/>
              <a:t>Beware NULL or garbage pointers</a:t>
            </a:r>
          </a:p>
          <a:p>
            <a:pPr>
              <a:defRPr/>
            </a:pPr>
            <a:r>
              <a:rPr lang="en-US" sz="3200" dirty="0" smtClean="0"/>
              <a:t>Zero-out memory before using</a:t>
            </a:r>
          </a:p>
          <a:p>
            <a:pPr>
              <a:defRPr/>
            </a:pPr>
            <a:r>
              <a:rPr lang="en-US" sz="3200" dirty="0" smtClean="0"/>
              <a:t>Do not re-invent the wheel, use functions already available (e.g. linked list, strings)</a:t>
            </a:r>
          </a:p>
          <a:p>
            <a:pPr>
              <a:defRPr/>
            </a:pPr>
            <a:r>
              <a:rPr lang="en-US" sz="3200" dirty="0" smtClean="0"/>
              <a:t>Beware of any warnings in compilation</a:t>
            </a:r>
          </a:p>
          <a:p>
            <a:pPr>
              <a:defRPr/>
            </a:pPr>
            <a:r>
              <a:rPr lang="en-US" sz="3200" dirty="0" smtClean="0"/>
              <a:t>Minimize complexity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Write to /proc file</a:t>
            </a:r>
          </a:p>
          <a:p>
            <a:r>
              <a:rPr lang="en-US" sz="2800" b="1" dirty="0" err="1" smtClean="0"/>
              <a:t>copy_from_user</a:t>
            </a:r>
            <a:r>
              <a:rPr lang="en-US" sz="2800" dirty="0" smtClean="0"/>
              <a:t> — Copy a block of data from user space.</a:t>
            </a:r>
          </a:p>
          <a:p>
            <a:endParaRPr lang="en-US" sz="2800" dirty="0" smtClean="0"/>
          </a:p>
          <a:p>
            <a:r>
              <a:rPr lang="en-US" sz="2800" dirty="0" smtClean="0"/>
              <a:t>unsigned long </a:t>
            </a:r>
            <a:r>
              <a:rPr lang="en-US" sz="2800" b="1" dirty="0" err="1" smtClean="0"/>
              <a:t>copy_from_user</a:t>
            </a:r>
            <a:r>
              <a:rPr lang="en-US" sz="2800" b="1" dirty="0" smtClean="0"/>
              <a:t> </a:t>
            </a:r>
            <a:r>
              <a:rPr lang="en-US" sz="2800" dirty="0" smtClean="0"/>
              <a:t>(void *  </a:t>
            </a:r>
            <a:r>
              <a:rPr lang="en-US" sz="2800" i="1" dirty="0" smtClean="0"/>
              <a:t>to</a:t>
            </a:r>
            <a:r>
              <a:rPr lang="en-US" sz="2800" dirty="0" smtClean="0"/>
              <a:t>, const void __user *  </a:t>
            </a:r>
            <a:r>
              <a:rPr lang="en-US" sz="2800" i="1" dirty="0" smtClean="0"/>
              <a:t>from</a:t>
            </a:r>
            <a:r>
              <a:rPr lang="en-US" sz="2800" dirty="0" smtClean="0"/>
              <a:t>, unsigned long  </a:t>
            </a:r>
            <a:r>
              <a:rPr lang="en-US" sz="2800" i="1" dirty="0" smtClean="0"/>
              <a:t>n</a:t>
            </a:r>
            <a:r>
              <a:rPr lang="en-US" sz="2800" dirty="0" smtClean="0"/>
              <a:t>);</a:t>
            </a:r>
          </a:p>
          <a:p>
            <a:r>
              <a:rPr lang="en-US" sz="2800" b="1" dirty="0" smtClean="0"/>
              <a:t>Arguments</a:t>
            </a:r>
          </a:p>
          <a:p>
            <a:r>
              <a:rPr lang="en-US" sz="2800" i="1" dirty="0" smtClean="0"/>
              <a:t>to - </a:t>
            </a:r>
            <a:r>
              <a:rPr lang="en-US" sz="2800" dirty="0" smtClean="0"/>
              <a:t>Destination address, in kernel space.</a:t>
            </a:r>
          </a:p>
          <a:p>
            <a:r>
              <a:rPr lang="en-US" sz="2800" i="1" dirty="0" smtClean="0"/>
              <a:t>from - </a:t>
            </a:r>
            <a:r>
              <a:rPr lang="en-US" sz="2800" dirty="0" smtClean="0"/>
              <a:t>Source address, in user space.</a:t>
            </a:r>
          </a:p>
          <a:p>
            <a:r>
              <a:rPr lang="en-US" sz="2800" i="1" dirty="0" smtClean="0"/>
              <a:t>n - </a:t>
            </a:r>
            <a:r>
              <a:rPr lang="en-US" sz="2800" dirty="0" smtClean="0"/>
              <a:t>Number of bytes to copy.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951037"/>
            <a:ext cx="84486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6640512" y="4160837"/>
            <a:ext cx="1295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493837"/>
            <a:ext cx="86963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</a:rPr>
              <a:t>ioctl</a:t>
            </a:r>
            <a:r>
              <a:rPr lang="en-US" b="1" dirty="0" smtClean="0">
                <a:latin typeface="Calibri" pitchFamily="34" charset="0"/>
              </a:rPr>
              <a:t> method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Implement additional commands to return debugging information</a:t>
            </a:r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Advantages</a:t>
            </a:r>
          </a:p>
          <a:p>
            <a:pPr lvl="2">
              <a:buFontTx/>
              <a:buChar char="-"/>
            </a:pPr>
            <a:r>
              <a:rPr lang="en-US" sz="3200" dirty="0" smtClean="0"/>
              <a:t>Faster than reading /proc file.</a:t>
            </a:r>
          </a:p>
          <a:p>
            <a:pPr lvl="2">
              <a:buFontTx/>
              <a:buChar char="-"/>
            </a:pPr>
            <a:r>
              <a:rPr lang="en-US" sz="3200" dirty="0" smtClean="0"/>
              <a:t>Can be left in the driver unnoticed</a:t>
            </a:r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Drawbacks</a:t>
            </a:r>
          </a:p>
          <a:p>
            <a:pPr lvl="2">
              <a:buFontTx/>
              <a:buChar char="-"/>
            </a:pPr>
            <a:r>
              <a:rPr lang="en-US" sz="3200" dirty="0" smtClean="0"/>
              <a:t>Requires additional </a:t>
            </a:r>
            <a:r>
              <a:rPr lang="en-US" sz="3200" dirty="0" err="1" smtClean="0"/>
              <a:t>userspace</a:t>
            </a:r>
            <a:r>
              <a:rPr lang="en-US" sz="3200" dirty="0" smtClean="0"/>
              <a:t> application to issue </a:t>
            </a:r>
            <a:r>
              <a:rPr lang="en-US" sz="3200" b="1" dirty="0" err="1" smtClean="0"/>
              <a:t>ioctl</a:t>
            </a:r>
            <a:r>
              <a:rPr lang="en-US" sz="3200" dirty="0" smtClean="0"/>
              <a:t> </a:t>
            </a:r>
            <a:r>
              <a:rPr lang="en-US" sz="3200" dirty="0" err="1" smtClean="0"/>
              <a:t>syscall</a:t>
            </a:r>
            <a:r>
              <a:rPr lang="en-US" sz="3200" dirty="0" smtClean="0"/>
              <a:t> and parse the response.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798637"/>
            <a:ext cx="8924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</a:rPr>
              <a:t>ioctl</a:t>
            </a:r>
            <a:r>
              <a:rPr lang="en-US" b="1" dirty="0" smtClean="0">
                <a:latin typeface="Calibri" pitchFamily="34" charset="0"/>
              </a:rPr>
              <a:t> method (</a:t>
            </a:r>
            <a:r>
              <a:rPr lang="en-US" b="1" dirty="0" err="1" smtClean="0">
                <a:latin typeface="Calibri" pitchFamily="34" charset="0"/>
              </a:rPr>
              <a:t>userspace</a:t>
            </a:r>
            <a:r>
              <a:rPr lang="en-US" b="1" dirty="0" smtClean="0">
                <a:latin typeface="Calibri" pitchFamily="34" charset="0"/>
              </a:rPr>
              <a:t> code)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8312" y="2103437"/>
            <a:ext cx="6553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4512" y="4618037"/>
            <a:ext cx="906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</a:rPr>
              <a:t>ioctl</a:t>
            </a:r>
            <a:r>
              <a:rPr lang="en-US" b="1" dirty="0" smtClean="0">
                <a:latin typeface="Calibri" pitchFamily="34" charset="0"/>
              </a:rPr>
              <a:t> method (Kernel code)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7"/>
            <a:ext cx="9067800" cy="59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230312" y="5456237"/>
            <a:ext cx="5181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712" y="4160837"/>
            <a:ext cx="5181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3112" y="2560637"/>
            <a:ext cx="7467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Debugging by watching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ourier New" pitchFamily="49" charset="0"/>
              </a:rPr>
              <a:t>strace</a:t>
            </a:r>
            <a:r>
              <a:rPr lang="en-US" sz="3600" dirty="0" smtClean="0"/>
              <a:t> command</a:t>
            </a:r>
          </a:p>
          <a:p>
            <a:pPr lvl="1"/>
            <a:r>
              <a:rPr lang="en-US" sz="3200" dirty="0" smtClean="0"/>
              <a:t>Shows system calls, arguments, and return values</a:t>
            </a:r>
          </a:p>
          <a:p>
            <a:pPr lvl="1"/>
            <a:r>
              <a:rPr lang="en-US" sz="3200" dirty="0" smtClean="0"/>
              <a:t>No need to compile a program with the </a:t>
            </a:r>
            <a:r>
              <a:rPr lang="en-US" sz="3200" b="1" dirty="0" smtClean="0">
                <a:latin typeface="Courier New" pitchFamily="49" charset="0"/>
              </a:rPr>
              <a:t>–g</a:t>
            </a:r>
            <a:r>
              <a:rPr lang="en-US" sz="3200" dirty="0" smtClean="0"/>
              <a:t> option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-t</a:t>
            </a:r>
            <a:r>
              <a:rPr lang="en-US" sz="3200" dirty="0" smtClean="0"/>
              <a:t> to display when each call is executed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-T</a:t>
            </a:r>
            <a:r>
              <a:rPr lang="en-US" sz="3200" dirty="0" smtClean="0"/>
              <a:t> to display the time spent in the call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-e</a:t>
            </a:r>
            <a:r>
              <a:rPr lang="en-US" sz="3200" dirty="0" smtClean="0"/>
              <a:t> to limit the types of calls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-o</a:t>
            </a:r>
            <a:r>
              <a:rPr lang="en-US" sz="3200" dirty="0" smtClean="0"/>
              <a:t> to redirect the output to a file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Debugging by watching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 </a:t>
            </a:r>
            <a:r>
              <a:rPr lang="en-US" sz="2800" b="1" dirty="0" err="1" smtClean="0"/>
              <a:t>strace</a:t>
            </a:r>
            <a:r>
              <a:rPr lang="en-US" sz="2800" b="1" dirty="0" smtClean="0"/>
              <a:t> console -o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execve</a:t>
            </a:r>
            <a:r>
              <a:rPr lang="en-US" sz="2000" b="1" dirty="0" smtClean="0"/>
              <a:t>("/</a:t>
            </a:r>
            <a:r>
              <a:rPr lang="en-US" sz="2000" b="1" dirty="0" err="1" smtClean="0"/>
              <a:t>usr</a:t>
            </a:r>
            <a:r>
              <a:rPr lang="en-US" sz="2000" b="1" dirty="0" smtClean="0"/>
              <a:t>/local/bin/console", ["console", "-o"], [/* 17 </a:t>
            </a:r>
            <a:r>
              <a:rPr lang="en-US" sz="2000" b="1" dirty="0" err="1" smtClean="0"/>
              <a:t>vars</a:t>
            </a:r>
            <a:r>
              <a:rPr lang="en-US" sz="2000" b="1" dirty="0" smtClean="0"/>
              <a:t> */]) = 0</a:t>
            </a:r>
          </a:p>
          <a:p>
            <a:r>
              <a:rPr lang="en-US" sz="2000" b="1" dirty="0" smtClean="0"/>
              <a:t>stat("/etc/</a:t>
            </a:r>
            <a:r>
              <a:rPr lang="en-US" sz="2000" b="1" dirty="0" err="1" smtClean="0"/>
              <a:t>ld.so.cache</a:t>
            </a:r>
            <a:r>
              <a:rPr lang="en-US" sz="2000" b="1" dirty="0" smtClean="0"/>
              <a:t>", {</a:t>
            </a:r>
            <a:r>
              <a:rPr lang="en-US" sz="2000" b="1" dirty="0" err="1" smtClean="0"/>
              <a:t>st_mode</a:t>
            </a:r>
            <a:r>
              <a:rPr lang="en-US" sz="2000" b="1" dirty="0" smtClean="0"/>
              <a:t>=S_IFREG|0644, </a:t>
            </a:r>
            <a:r>
              <a:rPr lang="en-US" sz="2000" b="1" dirty="0" err="1" smtClean="0"/>
              <a:t>st_size</a:t>
            </a:r>
            <a:r>
              <a:rPr lang="en-US" sz="2000" b="1" dirty="0" smtClean="0"/>
              <a:t>=2753, ...}) = 0</a:t>
            </a:r>
          </a:p>
          <a:p>
            <a:r>
              <a:rPr lang="en-US" sz="2000" b="1" dirty="0" smtClean="0"/>
              <a:t>open("/etc/</a:t>
            </a:r>
            <a:r>
              <a:rPr lang="en-US" sz="2000" b="1" dirty="0" err="1" smtClean="0"/>
              <a:t>ld.so.cache</a:t>
            </a:r>
            <a:r>
              <a:rPr lang="en-US" sz="2000" b="1" dirty="0" smtClean="0"/>
              <a:t>", O_RDONLY|O_CLOEXEC) = 3</a:t>
            </a:r>
          </a:p>
          <a:p>
            <a:r>
              <a:rPr lang="en-US" sz="2000" b="1" dirty="0" smtClean="0"/>
              <a:t>open("/</a:t>
            </a:r>
            <a:r>
              <a:rPr lang="en-US" sz="2000" b="1" dirty="0" err="1" smtClean="0"/>
              <a:t>usr</a:t>
            </a:r>
            <a:r>
              <a:rPr lang="en-US" sz="2000" b="1" dirty="0" smtClean="0"/>
              <a:t>/local/lib/libpthread.so.0", O_RDONLY) = -1 ENOENT (No such file or directory)</a:t>
            </a:r>
          </a:p>
          <a:p>
            <a:r>
              <a:rPr lang="en-US" sz="2000" b="1" dirty="0" smtClean="0"/>
              <a:t>open("/lib/libpthread.so.0", O_RDONLY)  = 3</a:t>
            </a:r>
          </a:p>
          <a:p>
            <a:r>
              <a:rPr lang="en-US" sz="2000" b="1" dirty="0" smtClean="0"/>
              <a:t>....</a:t>
            </a:r>
          </a:p>
          <a:p>
            <a:r>
              <a:rPr lang="en-US" sz="2000" b="1" dirty="0" smtClean="0"/>
              <a:t>open("/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testTS.ts</a:t>
            </a:r>
            <a:r>
              <a:rPr lang="en-US" sz="2000" b="1" dirty="0" smtClean="0"/>
              <a:t>", O_RDONLY|O_LARGEFILE) = 3</a:t>
            </a:r>
          </a:p>
          <a:p>
            <a:r>
              <a:rPr lang="en-US" sz="2000" b="1" dirty="0" smtClean="0"/>
              <a:t>....</a:t>
            </a:r>
          </a:p>
          <a:p>
            <a:r>
              <a:rPr lang="en-US" sz="2000" b="1" dirty="0" smtClean="0"/>
              <a:t>open("/dev/cimax0", O_RDWR|O_LARGEFILE) = 4</a:t>
            </a:r>
          </a:p>
          <a:p>
            <a:r>
              <a:rPr lang="en-US" sz="2000" b="1" dirty="0" smtClean="0"/>
              <a:t>....</a:t>
            </a:r>
          </a:p>
          <a:p>
            <a:r>
              <a:rPr lang="en-US" sz="2000" b="1" dirty="0" err="1" smtClean="0"/>
              <a:t>ioctl</a:t>
            </a:r>
            <a:r>
              <a:rPr lang="en-US" sz="2000" b="1" dirty="0" smtClean="0"/>
              <a:t>(4, CHIOGPARAMS, 0x7ef4fab8)      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Oops messages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dirty="0" smtClean="0"/>
              <a:t>Dereferencing invalid pointers often results in </a:t>
            </a:r>
            <a:r>
              <a:rPr lang="en-US" sz="3600" b="1" dirty="0" smtClean="0"/>
              <a:t>oops</a:t>
            </a:r>
            <a:r>
              <a:rPr lang="en-US" sz="3600" dirty="0" smtClean="0"/>
              <a:t> messages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3627437"/>
            <a:ext cx="9801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382712" y="4999037"/>
            <a:ext cx="1828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Oops messages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168400"/>
            <a:ext cx="711517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4887912" y="5227637"/>
            <a:ext cx="1981200" cy="304800"/>
          </a:xfrm>
          <a:prstGeom prst="wedgeRoundRectCallout">
            <a:avLst>
              <a:gd name="adj1" fmla="val -78517"/>
              <a:gd name="adj2" fmla="val 49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56425" y="5837237"/>
            <a:ext cx="3124200" cy="990600"/>
          </a:xfrm>
          <a:prstGeom prst="wedgeRoundRectCallout">
            <a:avLst>
              <a:gd name="adj1" fmla="val -128079"/>
              <a:gd name="adj2" fmla="val 70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name, kernel module name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640512" y="2027237"/>
            <a:ext cx="3124200" cy="533400"/>
          </a:xfrm>
          <a:prstGeom prst="wedgeRoundRectCallout">
            <a:avLst>
              <a:gd name="adj1" fmla="val -161250"/>
              <a:gd name="adj2" fmla="val -102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message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51005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CONFIG_DEBUG_KERNEL</a:t>
            </a:r>
          </a:p>
          <a:p>
            <a:pPr>
              <a:buNone/>
            </a:pPr>
            <a:r>
              <a:rPr lang="en-US" sz="3200" dirty="0" smtClean="0"/>
              <a:t>This option just makes other debugging options available; it should be turned on but does not, by itself, enable any features.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CONFIG_DEBUG_INFO</a:t>
            </a:r>
          </a:p>
          <a:p>
            <a:pPr>
              <a:buNone/>
            </a:pPr>
            <a:r>
              <a:rPr lang="en-US" sz="3200" dirty="0" smtClean="0"/>
              <a:t>This option causes the kernel to be built with full debugging information included. You’ll need that information if you want to debug the kernel with </a:t>
            </a:r>
            <a:r>
              <a:rPr lang="en-US" sz="3200" dirty="0" err="1" smtClean="0"/>
              <a:t>gdb</a:t>
            </a:r>
            <a:r>
              <a:rPr lang="en-US" sz="3200" dirty="0" smtClean="0"/>
              <a:t>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Asserting bugs and dumping information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</a:rPr>
              <a:t>BUG</a:t>
            </a:r>
            <a:r>
              <a:rPr lang="en-US" sz="2400" dirty="0" smtClean="0"/>
              <a:t>() and </a:t>
            </a:r>
            <a:r>
              <a:rPr lang="en-US" sz="2400" b="1" dirty="0" smtClean="0">
                <a:latin typeface="Courier New" panose="02070309020205020404" pitchFamily="49" charset="0"/>
              </a:rPr>
              <a:t>BUG_ON(conditional</a:t>
            </a:r>
            <a:r>
              <a:rPr lang="en-US" sz="2400" dirty="0" smtClean="0"/>
              <a:t>) </a:t>
            </a:r>
          </a:p>
          <a:p>
            <a:pPr lvl="1">
              <a:defRPr/>
            </a:pPr>
            <a:r>
              <a:rPr lang="en-US" sz="2400" dirty="0" smtClean="0"/>
              <a:t>Cause an oops, which results in a stack trace and an error message</a:t>
            </a:r>
          </a:p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</a:rPr>
              <a:t>panic</a:t>
            </a:r>
            <a:r>
              <a:rPr lang="en-US" sz="2400" dirty="0" smtClean="0"/>
              <a:t>()</a:t>
            </a:r>
          </a:p>
          <a:p>
            <a:pPr lvl="1">
              <a:defRPr/>
            </a:pPr>
            <a:r>
              <a:rPr lang="en-US" sz="2400" dirty="0" smtClean="0"/>
              <a:t>Causes an oops and halts the kernel</a:t>
            </a:r>
          </a:p>
          <a:p>
            <a:pPr>
              <a:defRPr/>
            </a:pPr>
            <a:endParaRPr lang="en-US" sz="2800" b="1" dirty="0" smtClean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2800" b="1" dirty="0" smtClean="0">
                <a:latin typeface="Courier New" panose="02070309020205020404" pitchFamily="49" charset="0"/>
              </a:rPr>
              <a:t>if (</a:t>
            </a:r>
            <a:r>
              <a:rPr lang="en-US" sz="2800" b="1" dirty="0" err="1" smtClean="0">
                <a:latin typeface="Courier New" panose="02070309020205020404" pitchFamily="49" charset="0"/>
              </a:rPr>
              <a:t>terrible_thing</a:t>
            </a:r>
            <a:r>
              <a:rPr lang="en-US" sz="28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800" b="1" dirty="0" smtClean="0">
                <a:latin typeface="Courier New" panose="02070309020205020404" pitchFamily="49" charset="0"/>
              </a:rPr>
              <a:t>panic(“</a:t>
            </a:r>
            <a:r>
              <a:rPr lang="en-US" sz="2800" b="1" dirty="0" err="1" smtClean="0">
                <a:latin typeface="Courier New" panose="02070309020205020404" pitchFamily="49" charset="0"/>
              </a:rPr>
              <a:t>terrible_thing</a:t>
            </a:r>
            <a:r>
              <a:rPr lang="en-US" sz="2800" b="1" dirty="0" smtClean="0">
                <a:latin typeface="Courier New" panose="02070309020205020404" pitchFamily="49" charset="0"/>
              </a:rPr>
              <a:t> is %ld!\n”, 	</a:t>
            </a:r>
            <a:r>
              <a:rPr lang="en-US" sz="2800" b="1" dirty="0" err="1" smtClean="0">
                <a:latin typeface="Courier New" panose="02070309020205020404" pitchFamily="49" charset="0"/>
              </a:rPr>
              <a:t>terrible_thing</a:t>
            </a:r>
            <a:r>
              <a:rPr lang="en-US" sz="2800" b="1" dirty="0" smtClean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Core dump analysis with GDB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1. Enable core dump creation: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# </a:t>
            </a:r>
            <a:r>
              <a:rPr lang="en-US" sz="2800" b="1" dirty="0" err="1" smtClean="0"/>
              <a:t>ulimit</a:t>
            </a:r>
            <a:r>
              <a:rPr lang="en-US" sz="2800" b="1" dirty="0" smtClean="0"/>
              <a:t> -c unlimited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2. Copy core dump to your PC</a:t>
            </a:r>
          </a:p>
          <a:p>
            <a:r>
              <a:rPr lang="en-US" sz="3600" b="1" dirty="0" smtClean="0"/>
              <a:t>3. Run GDB: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./arm-</a:t>
            </a:r>
            <a:r>
              <a:rPr lang="en-US" sz="2400" b="1" dirty="0" err="1" smtClean="0"/>
              <a:t>fujitsu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linux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uclibcgnueabi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gdb</a:t>
            </a:r>
            <a:r>
              <a:rPr lang="en-US" sz="2400" b="1" dirty="0" smtClean="0"/>
              <a:t> /home/hd62user/…/</a:t>
            </a:r>
            <a:r>
              <a:rPr lang="en-US" sz="2400" b="1" dirty="0" err="1" smtClean="0"/>
              <a:t>hcc_app</a:t>
            </a:r>
            <a:endParaRPr lang="en-US" sz="2400" b="1" dirty="0" smtClean="0"/>
          </a:p>
          <a:p>
            <a:r>
              <a:rPr lang="en-US" sz="2400" b="1" dirty="0" smtClean="0"/>
              <a:t>--core=/home/hd62user/…/</a:t>
            </a:r>
            <a:r>
              <a:rPr lang="en-US" sz="2400" b="1" dirty="0" err="1" smtClean="0"/>
              <a:t>your_core_dump.core</a:t>
            </a:r>
            <a:endParaRPr lang="en-US" sz="2400" b="1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Core dump analysis with GDB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bt</a:t>
            </a:r>
            <a:endParaRPr lang="en-US" sz="3200" b="1" dirty="0" smtClean="0"/>
          </a:p>
          <a:p>
            <a:r>
              <a:rPr lang="en-US" sz="2000" dirty="0" err="1" smtClean="0"/>
              <a:t>Backtrace</a:t>
            </a:r>
            <a:r>
              <a:rPr lang="en-US" sz="2000" dirty="0" smtClean="0"/>
              <a:t>: display the thread stack.</a:t>
            </a:r>
          </a:p>
          <a:p>
            <a:endParaRPr lang="en-US" sz="2000" dirty="0" smtClean="0"/>
          </a:p>
          <a:p>
            <a:r>
              <a:rPr lang="en-US" sz="3200" b="1" dirty="0" smtClean="0"/>
              <a:t>thread apply all </a:t>
            </a:r>
            <a:r>
              <a:rPr lang="en-US" sz="3200" b="1" dirty="0" err="1" smtClean="0"/>
              <a:t>bt</a:t>
            </a:r>
            <a:endParaRPr lang="en-US" sz="3200" b="1" dirty="0" smtClean="0"/>
          </a:p>
          <a:p>
            <a:r>
              <a:rPr lang="en-US" sz="2000" dirty="0" err="1" smtClean="0"/>
              <a:t>Backtrace</a:t>
            </a:r>
            <a:r>
              <a:rPr lang="en-US" sz="2000" dirty="0" smtClean="0"/>
              <a:t>: display the all threads’ stacks.</a:t>
            </a:r>
          </a:p>
          <a:p>
            <a:endParaRPr lang="en-US" sz="2000" dirty="0" smtClean="0"/>
          </a:p>
          <a:p>
            <a:r>
              <a:rPr lang="en-US" sz="3200" b="1" dirty="0" smtClean="0"/>
              <a:t>info register</a:t>
            </a:r>
          </a:p>
          <a:p>
            <a:r>
              <a:rPr lang="en-US" sz="2000" dirty="0" err="1" smtClean="0"/>
              <a:t>Reristers</a:t>
            </a:r>
            <a:r>
              <a:rPr lang="en-US" sz="2000" dirty="0" smtClean="0"/>
              <a:t> content</a:t>
            </a:r>
          </a:p>
          <a:p>
            <a:endParaRPr lang="en-US" sz="2000" dirty="0" smtClean="0"/>
          </a:p>
          <a:p>
            <a:r>
              <a:rPr lang="en-US" sz="3200" b="1" dirty="0" smtClean="0"/>
              <a:t>info </a:t>
            </a:r>
            <a:r>
              <a:rPr lang="en-US" sz="3200" b="1" dirty="0" err="1" smtClean="0"/>
              <a:t>sharedlibrary</a:t>
            </a:r>
            <a:endParaRPr lang="en-US" sz="3200" b="1" dirty="0" smtClean="0"/>
          </a:p>
          <a:p>
            <a:r>
              <a:rPr lang="en-US" sz="2000" dirty="0" smtClean="0"/>
              <a:t>Show .so libraries used.</a:t>
            </a:r>
          </a:p>
          <a:p>
            <a:endParaRPr lang="en-US" dirty="0" smtClean="0"/>
          </a:p>
          <a:p>
            <a:r>
              <a:rPr lang="en-US" sz="3200" b="1" dirty="0" smtClean="0"/>
              <a:t>p VAR</a:t>
            </a:r>
          </a:p>
          <a:p>
            <a:r>
              <a:rPr lang="en-US" dirty="0" smtClean="0"/>
              <a:t>Print 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Homework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 smtClean="0">
                <a:hlinkClick r:id="rId3"/>
              </a:rPr>
              <a:t>http://www.tldp.org/LDP/lkmpg/2.6/lkmpg.pdf</a:t>
            </a:r>
            <a:r>
              <a:rPr lang="en-US" sz="2000" dirty="0" smtClean="0"/>
              <a:t> Learn how to manage </a:t>
            </a:r>
            <a:r>
              <a:rPr lang="en-US" sz="2000" b="1" dirty="0" smtClean="0"/>
              <a:t>/proc </a:t>
            </a:r>
            <a:r>
              <a:rPr lang="en-US" sz="2000" dirty="0" smtClean="0"/>
              <a:t>file with standard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 and with </a:t>
            </a:r>
            <a:r>
              <a:rPr lang="en-US" sz="2000" b="1" dirty="0" err="1" smtClean="0"/>
              <a:t>seq_file</a:t>
            </a:r>
            <a:endParaRPr lang="en-US" sz="2000" b="1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Add support to “</a:t>
            </a:r>
            <a:r>
              <a:rPr lang="en-US" sz="2000" dirty="0" err="1" smtClean="0"/>
              <a:t>chardev.c</a:t>
            </a:r>
            <a:r>
              <a:rPr lang="en-US" sz="2000" dirty="0" smtClean="0"/>
              <a:t>” for writing. Currently there is a stub: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static </a:t>
            </a:r>
            <a:r>
              <a:rPr lang="en-US" sz="2000" b="1" dirty="0" err="1" smtClean="0">
                <a:solidFill>
                  <a:schemeClr val="tx2"/>
                </a:solidFill>
              </a:rPr>
              <a:t>ssize_t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device_write</a:t>
            </a:r>
            <a:r>
              <a:rPr lang="en-US" sz="2000" b="1" dirty="0" smtClean="0">
                <a:solidFill>
                  <a:schemeClr val="tx2"/>
                </a:solidFill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</a:rPr>
              <a:t>struct</a:t>
            </a:r>
            <a:r>
              <a:rPr lang="en-US" sz="2000" b="1" dirty="0" smtClean="0">
                <a:solidFill>
                  <a:schemeClr val="tx2"/>
                </a:solidFill>
              </a:rPr>
              <a:t> file *</a:t>
            </a:r>
            <a:r>
              <a:rPr lang="en-US" sz="2000" b="1" dirty="0" err="1" smtClean="0">
                <a:solidFill>
                  <a:schemeClr val="tx2"/>
                </a:solidFill>
              </a:rPr>
              <a:t>filp</a:t>
            </a:r>
            <a:r>
              <a:rPr lang="en-US" sz="2000" b="1" dirty="0" smtClean="0">
                <a:solidFill>
                  <a:schemeClr val="tx2"/>
                </a:solidFill>
              </a:rPr>
              <a:t>, const char *buff, </a:t>
            </a:r>
            <a:r>
              <a:rPr lang="en-US" sz="2000" b="1" dirty="0" err="1" smtClean="0">
                <a:solidFill>
                  <a:schemeClr val="tx2"/>
                </a:solidFill>
              </a:rPr>
              <a:t>size_t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len</a:t>
            </a:r>
            <a:r>
              <a:rPr lang="en-US" sz="2000" b="1" dirty="0" smtClean="0">
                <a:solidFill>
                  <a:schemeClr val="tx2"/>
                </a:solidFill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</a:rPr>
              <a:t>loff_t</a:t>
            </a:r>
            <a:r>
              <a:rPr lang="en-US" sz="2000" b="1" dirty="0" smtClean="0">
                <a:solidFill>
                  <a:schemeClr val="tx2"/>
                </a:solidFill>
              </a:rPr>
              <a:t> * off)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</a:rPr>
              <a:t>printk</a:t>
            </a:r>
            <a:r>
              <a:rPr lang="en-US" sz="2000" b="1" dirty="0" smtClean="0">
                <a:solidFill>
                  <a:schemeClr val="tx2"/>
                </a:solidFill>
              </a:rPr>
              <a:t>("&lt;1&gt;Sorry, this operation isn't supported.\n");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return -EINVAL;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 smtClean="0"/>
              <a:t>Add to support “</a:t>
            </a:r>
            <a:r>
              <a:rPr lang="en-US" sz="2000" dirty="0" err="1" smtClean="0"/>
              <a:t>chardev.c</a:t>
            </a:r>
            <a:r>
              <a:rPr lang="en-US" sz="2000" dirty="0" smtClean="0"/>
              <a:t>” for /proc file so that it could be possible to read from /proc/</a:t>
            </a:r>
            <a:r>
              <a:rPr lang="en-US" sz="2000" dirty="0" err="1" smtClean="0"/>
              <a:t>chardev</a:t>
            </a:r>
            <a:r>
              <a:rPr lang="en-US" sz="2000" dirty="0" smtClean="0"/>
              <a:t> the last value written to /</a:t>
            </a:r>
            <a:r>
              <a:rPr lang="en-US" sz="2000" dirty="0" smtClean="0"/>
              <a:t>dev/</a:t>
            </a:r>
            <a:r>
              <a:rPr lang="en-US" sz="2000" dirty="0" err="1" smtClean="0"/>
              <a:t>chardev</a:t>
            </a:r>
            <a:endParaRPr lang="en-US" sz="2000" dirty="0" smtClean="0"/>
          </a:p>
          <a:p>
            <a:r>
              <a:rPr lang="en-US" sz="2000" b="1" dirty="0" smtClean="0"/>
              <a:t>Example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$ echo 123 &gt; /proc/</a:t>
            </a:r>
            <a:r>
              <a:rPr lang="en-US" sz="2000" dirty="0" err="1" smtClean="0"/>
              <a:t>chardev</a:t>
            </a:r>
            <a:endParaRPr lang="en-US" sz="2000" dirty="0" smtClean="0"/>
          </a:p>
          <a:p>
            <a:r>
              <a:rPr lang="en-US" sz="2000" dirty="0" smtClean="0"/>
              <a:t>$ cat /proc/</a:t>
            </a:r>
            <a:r>
              <a:rPr lang="en-US" sz="2000" dirty="0" err="1" smtClean="0"/>
              <a:t>chardev</a:t>
            </a:r>
            <a:endParaRPr lang="en-US" sz="2000" dirty="0" smtClean="0"/>
          </a:p>
          <a:p>
            <a:r>
              <a:rPr lang="en-US" sz="2000" dirty="0" smtClean="0"/>
              <a:t>$ 123</a:t>
            </a:r>
          </a:p>
          <a:p>
            <a:endParaRPr lang="en-US" sz="12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Add support </a:t>
            </a:r>
            <a:r>
              <a:rPr lang="en-US" sz="2000" dirty="0" smtClean="0"/>
              <a:t>for “minor number” to </a:t>
            </a:r>
            <a:r>
              <a:rPr lang="en-US" sz="2000" dirty="0" smtClean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github.com/cmcewen/EC440-HW7</a:t>
            </a:r>
            <a:endParaRPr lang="en-US" sz="2000" dirty="0" smtClean="0"/>
          </a:p>
          <a:p>
            <a:pPr>
              <a:buFont typeface="Arial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59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CONFIG_DEBUG_SLAB </a:t>
            </a:r>
          </a:p>
          <a:p>
            <a:pPr>
              <a:buNone/>
            </a:pPr>
            <a:r>
              <a:rPr lang="en-US" sz="3200" dirty="0" smtClean="0"/>
              <a:t>Each byte of allocated memory is set to 0xa5 before being handed to the caller and then set to 0x6b when it is freed.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CONFIG_DEBUG_SPINLOCK</a:t>
            </a:r>
          </a:p>
          <a:p>
            <a:pPr>
              <a:buNone/>
            </a:pPr>
            <a:r>
              <a:rPr lang="en-US" sz="3200" dirty="0" smtClean="0"/>
              <a:t>With this option enabled, the kernel catches operations on uninitialized spinlocks and various other errors (such as unlocking a lock twice).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597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CONFIG_DEBUG_DRIVER </a:t>
            </a:r>
          </a:p>
          <a:p>
            <a:pPr>
              <a:buNone/>
            </a:pPr>
            <a:r>
              <a:rPr lang="en-US" sz="3200" dirty="0" smtClean="0"/>
              <a:t>Under “Device drivers.” Turns on debugging information in the driver core, which can be useful for tracking down problems in the low-level support code.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etc…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278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Lets one classify messages according to their priority by associating with different </a:t>
            </a:r>
            <a:r>
              <a:rPr lang="en-US" sz="3200" dirty="0" err="1" smtClean="0"/>
              <a:t>loglevels</a:t>
            </a:r>
            <a:endParaRPr lang="en-US" sz="3200" dirty="0" smtClean="0"/>
          </a:p>
          <a:p>
            <a:pPr lvl="1"/>
            <a:r>
              <a:rPr lang="en-US" sz="2800" b="1" dirty="0" err="1" smtClean="0">
                <a:latin typeface="Courier New" pitchFamily="49" charset="0"/>
              </a:rPr>
              <a:t>printk</a:t>
            </a:r>
            <a:r>
              <a:rPr lang="en-US" sz="2800" b="1" dirty="0" smtClean="0">
                <a:latin typeface="Courier New" pitchFamily="49" charset="0"/>
              </a:rPr>
              <a:t>(KERN_DEBUG “Here I am: %s:%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\n”, __FILE__, __LINE__);</a:t>
            </a:r>
          </a:p>
          <a:p>
            <a:pPr lvl="1"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r>
              <a:rPr lang="en-US" sz="3200" dirty="0" smtClean="0"/>
              <a:t>Eight possible </a:t>
            </a:r>
            <a:r>
              <a:rPr lang="en-US" sz="3200" dirty="0" err="1" smtClean="0"/>
              <a:t>loglevels</a:t>
            </a:r>
            <a:r>
              <a:rPr lang="en-US" sz="3200" dirty="0" smtClean="0"/>
              <a:t> (0 - 7), defined in </a:t>
            </a:r>
            <a:r>
              <a:rPr lang="en-US" sz="3200" b="1" dirty="0" smtClean="0">
                <a:latin typeface="Courier New" pitchFamily="49" charset="0"/>
              </a:rPr>
              <a:t>&lt;</a:t>
            </a:r>
            <a:r>
              <a:rPr lang="en-US" sz="3200" b="1" dirty="0" err="1" smtClean="0">
                <a:latin typeface="Courier New" pitchFamily="49" charset="0"/>
              </a:rPr>
              <a:t>linux</a:t>
            </a:r>
            <a:r>
              <a:rPr lang="en-US" sz="3200" b="1" dirty="0" smtClean="0">
                <a:latin typeface="Courier New" pitchFamily="49" charset="0"/>
              </a:rPr>
              <a:t>/</a:t>
            </a:r>
            <a:r>
              <a:rPr lang="en-US" sz="3200" b="1" dirty="0" err="1" smtClean="0">
                <a:latin typeface="Courier New" pitchFamily="49" charset="0"/>
              </a:rPr>
              <a:t>kernel.h</a:t>
            </a:r>
            <a:r>
              <a:rPr lang="en-US" sz="3200" b="1" dirty="0" smtClean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570037"/>
            <a:ext cx="8458200" cy="549716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2800" b="1" dirty="0" smtClean="0">
                <a:latin typeface="Courier New" pitchFamily="49" charset="0"/>
              </a:rPr>
              <a:t>KERN_EMERG</a:t>
            </a:r>
          </a:p>
          <a:p>
            <a:pPr lvl="1">
              <a:buNone/>
            </a:pPr>
            <a:r>
              <a:rPr lang="en-US" sz="2800" dirty="0" smtClean="0"/>
              <a:t>For emergency messages</a:t>
            </a:r>
          </a:p>
          <a:p>
            <a:r>
              <a:rPr lang="en-US" sz="2800" b="1" dirty="0" smtClean="0">
                <a:latin typeface="Courier New" pitchFamily="49" charset="0"/>
              </a:rPr>
              <a:t>KERN_ALERT</a:t>
            </a:r>
          </a:p>
          <a:p>
            <a:pPr lvl="1">
              <a:buNone/>
            </a:pPr>
            <a:r>
              <a:rPr lang="en-US" sz="2800" dirty="0" smtClean="0"/>
              <a:t>For a situation requiring immediate action</a:t>
            </a:r>
          </a:p>
          <a:p>
            <a:r>
              <a:rPr lang="en-US" sz="2800" b="1" dirty="0" smtClean="0">
                <a:latin typeface="Courier New" pitchFamily="49" charset="0"/>
              </a:rPr>
              <a:t>KERN_CRIT</a:t>
            </a:r>
          </a:p>
          <a:p>
            <a:pPr lvl="1">
              <a:buNone/>
            </a:pPr>
            <a:r>
              <a:rPr lang="en-US" sz="2800" dirty="0" smtClean="0"/>
              <a:t>Critical conditions, related to serious hardware or software failures</a:t>
            </a:r>
          </a:p>
          <a:p>
            <a:r>
              <a:rPr lang="en-US" sz="3200" b="1" dirty="0" smtClean="0">
                <a:latin typeface="Courier New" pitchFamily="49" charset="0"/>
              </a:rPr>
              <a:t>KERN_ERR</a:t>
            </a:r>
          </a:p>
          <a:p>
            <a:pPr lvl="1">
              <a:buNone/>
            </a:pPr>
            <a:r>
              <a:rPr lang="en-US" sz="3200" dirty="0" smtClean="0"/>
              <a:t>Used to report error conditions; device drivers often use it to report hardware difficulties</a:t>
            </a:r>
          </a:p>
          <a:p>
            <a:r>
              <a:rPr lang="en-US" sz="3200" b="1" dirty="0" smtClean="0">
                <a:latin typeface="Courier New" pitchFamily="49" charset="0"/>
              </a:rPr>
              <a:t>KERN_WARNING</a:t>
            </a:r>
          </a:p>
          <a:p>
            <a:pPr lvl="1">
              <a:buNone/>
            </a:pPr>
            <a:r>
              <a:rPr lang="en-US" sz="3200" dirty="0" smtClean="0"/>
              <a:t>Warnings for less serious problems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460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b="1" dirty="0" smtClean="0">
                <a:latin typeface="Courier New" pitchFamily="49" charset="0"/>
              </a:rPr>
              <a:t>KERN_NOTICE</a:t>
            </a:r>
          </a:p>
          <a:p>
            <a:pPr lvl="1"/>
            <a:r>
              <a:rPr lang="en-US" sz="3200" dirty="0" smtClean="0"/>
              <a:t>Normal situations worthy of note (e.g., security-related)</a:t>
            </a:r>
          </a:p>
          <a:p>
            <a:r>
              <a:rPr lang="en-US" sz="3200" b="1" dirty="0" smtClean="0">
                <a:latin typeface="Courier New" pitchFamily="49" charset="0"/>
              </a:rPr>
              <a:t>KERN_INFO</a:t>
            </a:r>
          </a:p>
          <a:p>
            <a:pPr lvl="1"/>
            <a:r>
              <a:rPr lang="en-US" sz="3200" dirty="0" smtClean="0"/>
              <a:t>Informational messages</a:t>
            </a:r>
          </a:p>
          <a:p>
            <a:r>
              <a:rPr lang="en-US" sz="3200" b="1" dirty="0" smtClean="0">
                <a:latin typeface="Courier New" pitchFamily="49" charset="0"/>
              </a:rPr>
              <a:t>KERN_DEBUG</a:t>
            </a:r>
          </a:p>
          <a:p>
            <a:pPr lvl="1"/>
            <a:r>
              <a:rPr lang="en-US" sz="3200" dirty="0" smtClean="0"/>
              <a:t>Used for debugging messages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46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</a:rPr>
              <a:t>Without specified priority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</a:rPr>
              <a:t>DEFAULT_MESSAGE_LOGLEVEL = KERNEL_WARNING</a:t>
            </a:r>
          </a:p>
          <a:p>
            <a:pPr marL="0" lvl="1">
              <a:lnSpc>
                <a:spcPct val="90000"/>
              </a:lnSpc>
            </a:pPr>
            <a:endParaRPr lang="en-US" sz="3200" b="1" dirty="0" smtClean="0">
              <a:latin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3200" b="1" dirty="0" err="1" smtClean="0">
                <a:latin typeface="Courier New" pitchFamily="49" charset="0"/>
              </a:rPr>
              <a:t>console_loglevel</a:t>
            </a:r>
            <a:r>
              <a:rPr lang="en-US" sz="3200" dirty="0" smtClean="0"/>
              <a:t> initialized to </a:t>
            </a:r>
            <a:r>
              <a:rPr lang="en-US" sz="3200" b="1" dirty="0" smtClean="0">
                <a:latin typeface="Courier New" pitchFamily="49" charset="0"/>
              </a:rPr>
              <a:t>DEFAULT_CONSOLE_LOGLEVEL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200" dirty="0" smtClean="0"/>
              <a:t>If current priority &lt; </a:t>
            </a:r>
            <a:r>
              <a:rPr lang="en-US" sz="3200" b="1" dirty="0" err="1" smtClean="0">
                <a:latin typeface="Courier New" pitchFamily="49" charset="0"/>
              </a:rPr>
              <a:t>console_loglevel</a:t>
            </a:r>
            <a:r>
              <a:rPr lang="en-US" sz="3200" b="1" dirty="0" smtClean="0">
                <a:latin typeface="Courier New" pitchFamily="49" charset="0"/>
              </a:rPr>
              <a:t> </a:t>
            </a:r>
            <a:r>
              <a:rPr lang="en-US" sz="3200" dirty="0" smtClean="0"/>
              <a:t>message is printed to the console one line at a time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1305</TotalTime>
  <Words>1304</Words>
  <Application>Microsoft Office PowerPoint</Application>
  <PresentationFormat>Custom</PresentationFormat>
  <Paragraphs>258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Inspiration</vt:lpstr>
      <vt:lpstr>Debug Techniques</vt:lpstr>
      <vt:lpstr>Pitfalls from Experience</vt:lpstr>
      <vt:lpstr>Debugging Support in the Kernel</vt:lpstr>
      <vt:lpstr>Debugging Support in the Kernel</vt:lpstr>
      <vt:lpstr>Debugging Support in the Kernel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Using the /proc  filesystem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The ioctl method</vt:lpstr>
      <vt:lpstr>The ioctl method (userspace code)</vt:lpstr>
      <vt:lpstr>The ioctl method (Kernel code)</vt:lpstr>
      <vt:lpstr>Debugging by watching</vt:lpstr>
      <vt:lpstr>Debugging by watching</vt:lpstr>
      <vt:lpstr>Oops messages</vt:lpstr>
      <vt:lpstr>Oops messages</vt:lpstr>
      <vt:lpstr>Asserting bugs and dumping information</vt:lpstr>
      <vt:lpstr>Core dump analysis with GDB</vt:lpstr>
      <vt:lpstr>Core dump analysis with GDB</vt:lpstr>
      <vt:lpstr>Homework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111</cp:revision>
  <dcterms:created xsi:type="dcterms:W3CDTF">2015-11-08T19:23:48Z</dcterms:created>
  <dcterms:modified xsi:type="dcterms:W3CDTF">2017-07-20T15:43:52Z</dcterms:modified>
</cp:coreProperties>
</file>