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284" r:id="rId3"/>
    <p:sldId id="285" r:id="rId4"/>
    <p:sldId id="286" r:id="rId5"/>
    <p:sldId id="318" r:id="rId6"/>
    <p:sldId id="287" r:id="rId7"/>
    <p:sldId id="288" r:id="rId8"/>
    <p:sldId id="289" r:id="rId9"/>
    <p:sldId id="291" r:id="rId10"/>
    <p:sldId id="292" r:id="rId11"/>
    <p:sldId id="294" r:id="rId12"/>
    <p:sldId id="293" r:id="rId13"/>
    <p:sldId id="295" r:id="rId14"/>
    <p:sldId id="296" r:id="rId15"/>
    <p:sldId id="297" r:id="rId16"/>
    <p:sldId id="298" r:id="rId17"/>
    <p:sldId id="299" r:id="rId18"/>
    <p:sldId id="301" r:id="rId19"/>
    <p:sldId id="300" r:id="rId20"/>
    <p:sldId id="302" r:id="rId21"/>
    <p:sldId id="303" r:id="rId22"/>
    <p:sldId id="304" r:id="rId23"/>
    <p:sldId id="305" r:id="rId24"/>
    <p:sldId id="307" r:id="rId25"/>
    <p:sldId id="309" r:id="rId26"/>
    <p:sldId id="308" r:id="rId27"/>
    <p:sldId id="311" r:id="rId28"/>
    <p:sldId id="317" r:id="rId29"/>
    <p:sldId id="312" r:id="rId30"/>
    <p:sldId id="313" r:id="rId31"/>
    <p:sldId id="314" r:id="rId32"/>
    <p:sldId id="315" r:id="rId33"/>
    <p:sldId id="316" r:id="rId34"/>
    <p:sldId id="306" r:id="rId35"/>
    <p:sldId id="282" r:id="rId36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2" autoAdjust="0"/>
    <p:restoredTop sz="94660"/>
  </p:normalViewPr>
  <p:slideViewPr>
    <p:cSldViewPr>
      <p:cViewPr varScale="1">
        <p:scale>
          <a:sx n="78" d="100"/>
          <a:sy n="78" d="100"/>
        </p:scale>
        <p:origin x="-1506" y="-96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2917B1C3-B0A8-40D2-A197-B50819C4DECC}" type="slidenum">
              <a:rPr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400"/>
              </a:pPr>
              <a:t>‹#›</a:t>
            </a:fld>
            <a:endParaRPr lang="en-US" sz="14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0" y="812520"/>
            <a:ext cx="360" cy="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07FC958E-9343-4085-92DD-7718DD3794EB}" type="slidenum">
              <a:rPr/>
              <a:pPr lvl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>
        <a:ln>
          <a:noFill/>
        </a:ln>
        <a:latin typeface="Arial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5DC226F-716A-49BF-B3F0-3F9DA8BD37FD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2DEA7E9-6661-40BD-93F9-8CDB152419A2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38988" y="647700"/>
            <a:ext cx="2235200" cy="5832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647700"/>
            <a:ext cx="6554788" cy="5832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B137A8C-D596-48F8-B364-45AECBA2A609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53958D9-14A1-4F63-B23D-9BC0202E5599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E58273B-B039-447C-8C07-E1C2CA50F4AA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2095500"/>
            <a:ext cx="43592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2095500"/>
            <a:ext cx="43592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6A0541D-8B5E-4EB9-9756-DC93571A4254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352E5E1-A20A-4E9F-807F-374811652A3B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FCD41CD-ABFF-4A9C-8B4E-DAF1D25002B2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EC48100-E31B-4030-ADE1-D2CDEA7A264A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AFE894B-4898-4290-A7B5-AF9C41D1830D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840A4C2-3D83-488E-BBEE-EC6CD367D314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3" cstate="print">
            <a:alphaModFix/>
            <a:lum/>
          </a:blip>
          <a:srcRect/>
          <a:stretch>
            <a:fillRect/>
          </a:stretch>
        </p:blipFill>
        <p:spPr>
          <a:xfrm>
            <a:off x="360" y="360"/>
            <a:ext cx="10079640" cy="75596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432000" y="648000"/>
            <a:ext cx="7056000" cy="64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/>
              <a:t>CLIQUE PARA EDITAR O FORMATO DO TEXTO DO TÍTULO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503999" y="2095199"/>
            <a:ext cx="887004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9pPr>
          </a:lstStyle>
          <a:p>
            <a:pPr lvl="0"/>
            <a:r>
              <a:rPr lang="en-US"/>
              <a:t>Clique para editar o formato do texto da estrutura de tópicos</a:t>
            </a:r>
          </a:p>
          <a:p>
            <a:pPr lvl="1"/>
            <a:r>
              <a:rPr lang="en-US"/>
              <a:t>2.º Nível da estrutura de tópicos</a:t>
            </a:r>
          </a:p>
          <a:p>
            <a:pPr lvl="2"/>
            <a:r>
              <a:rPr lang="en-US"/>
              <a:t>3.º Nível da estrutura de tópicos</a:t>
            </a:r>
          </a:p>
          <a:p>
            <a:pPr lvl="3"/>
            <a:r>
              <a:rPr lang="en-US"/>
              <a:t>4.º Nível da estrutura de tópicos</a:t>
            </a:r>
          </a:p>
          <a:p>
            <a:pPr lvl="4"/>
            <a:r>
              <a:rPr lang="en-US"/>
              <a:t>5.º Nível da estrutura de tópicos</a:t>
            </a:r>
          </a:p>
          <a:p>
            <a:pPr lvl="5"/>
            <a:r>
              <a:rPr lang="en-US"/>
              <a:t>6.º Nível da estrutura de tópicos</a:t>
            </a:r>
          </a:p>
          <a:p>
            <a:pPr lvl="6"/>
            <a:r>
              <a:rPr lang="en-US"/>
              <a:t>7.º Nível da estrutura de tópicos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2"/>
          </p:nvPr>
        </p:nvSpPr>
        <p:spPr>
          <a:xfrm>
            <a:off x="503999" y="655200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3"/>
          </p:nvPr>
        </p:nvSpPr>
        <p:spPr>
          <a:xfrm>
            <a:off x="3447360" y="655200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4"/>
          </p:nvPr>
        </p:nvSpPr>
        <p:spPr>
          <a:xfrm>
            <a:off x="7227360" y="653472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559E1BDC-50A5-4355-948F-6A7DDD0FB524}" type="slidenum">
              <a:rPr/>
              <a:pPr lvl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lvl="0" algn="l" rtl="0" hangingPunct="0">
        <a:buNone/>
        <a:tabLst/>
        <a:defRPr lang="en-US" sz="3600" b="0" i="0" u="none" strike="noStrike" kern="1200">
          <a:ln>
            <a:noFill/>
          </a:ln>
          <a:solidFill>
            <a:srgbClr val="333333"/>
          </a:solidFill>
          <a:latin typeface="Liberation Sans" pitchFamily="34"/>
          <a:ea typeface="Droid Sans Fallback" pitchFamily="2"/>
          <a:cs typeface="Lohit Hindi" pitchFamily="2"/>
        </a:defRPr>
      </a:lvl1pPr>
    </p:titleStyle>
    <p:bodyStyle>
      <a:lvl1pPr lvl="0" rtl="0" hangingPunct="0">
        <a:buSzPct val="45000"/>
        <a:buFont typeface="StarSymbol"/>
        <a:buChar char="●"/>
        <a:tabLst/>
        <a:defRPr lang="en-US"/>
      </a:lvl1pPr>
      <a:lvl2pPr lvl="1" rtl="0" hangingPunct="0">
        <a:buSzPct val="75000"/>
        <a:buFont typeface="StarSymbol"/>
        <a:buChar char="–"/>
        <a:tabLst/>
        <a:defRPr lang="en-US"/>
      </a:lvl2pPr>
      <a:lvl3pPr lvl="2" rtl="0" hangingPunct="0">
        <a:buSzPct val="45000"/>
        <a:buFont typeface="StarSymbol"/>
        <a:buChar char="●"/>
        <a:tabLst/>
        <a:defRPr lang="en-US"/>
      </a:lvl3pPr>
      <a:lvl4pPr lvl="3" rtl="0" hangingPunct="0">
        <a:buSzPct val="75000"/>
        <a:buFont typeface="StarSymbol"/>
        <a:buChar char="–"/>
        <a:tabLst/>
        <a:defRPr lang="en-US"/>
      </a:lvl4pPr>
      <a:lvl5pPr lvl="4" rtl="0" hangingPunct="0">
        <a:buSzPct val="45000"/>
        <a:buFont typeface="StarSymbol"/>
        <a:buChar char="●"/>
        <a:tabLst/>
        <a:defRPr lang="en-US"/>
      </a:lvl5pPr>
      <a:lvl6pPr lvl="5" rtl="0" hangingPunct="0">
        <a:buSzPct val="45000"/>
        <a:buFont typeface="StarSymbol"/>
        <a:buChar char="●"/>
        <a:tabLst/>
        <a:defRPr lang="en-US"/>
      </a:lvl6pPr>
      <a:lvl7pPr lvl="6" rtl="0" hangingPunct="0">
        <a:buSzPct val="45000"/>
        <a:buFont typeface="StarSymbol"/>
        <a:buChar char="●"/>
        <a:tabLst/>
        <a:defRPr lang="en-US"/>
      </a:lvl7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ldp.org/LDP/lkmpg/2.6/lkmpg.pdf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hamjam/lkmpg-examples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 dirty="0" smtClean="0"/>
              <a:t>Debug Techniques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9312" y="1874837"/>
            <a:ext cx="8458200" cy="4599614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fontAlgn="base"/>
            <a:r>
              <a:rPr lang="en-US" sz="3200" dirty="0" smtClean="0"/>
              <a:t>Pitfalls from Experience</a:t>
            </a:r>
          </a:p>
          <a:p>
            <a:pPr fontAlgn="base"/>
            <a:r>
              <a:rPr lang="en-US" sz="3200" dirty="0" smtClean="0"/>
              <a:t>Debug support in Kernel</a:t>
            </a:r>
          </a:p>
          <a:p>
            <a:pPr fontAlgn="base"/>
            <a:r>
              <a:rPr lang="en-US" sz="3200" b="1" dirty="0" err="1" smtClean="0"/>
              <a:t>printk</a:t>
            </a:r>
            <a:endParaRPr lang="en-US" sz="3200" b="1" dirty="0" smtClean="0"/>
          </a:p>
          <a:p>
            <a:pPr fontAlgn="base"/>
            <a:r>
              <a:rPr lang="en-US" sz="3200" b="1" dirty="0" smtClean="0"/>
              <a:t>/proc</a:t>
            </a:r>
            <a:r>
              <a:rPr lang="en-US" sz="3200" dirty="0" smtClean="0"/>
              <a:t> </a:t>
            </a:r>
            <a:r>
              <a:rPr lang="en-US" sz="3200" dirty="0" err="1" smtClean="0"/>
              <a:t>filesystem</a:t>
            </a:r>
            <a:endParaRPr lang="en-US" sz="3200" dirty="0" smtClean="0"/>
          </a:p>
          <a:p>
            <a:pPr fontAlgn="base"/>
            <a:r>
              <a:rPr lang="en-US" sz="3200" b="1" dirty="0" err="1" smtClean="0"/>
              <a:t>ioctl</a:t>
            </a:r>
            <a:r>
              <a:rPr lang="en-US" sz="3200" dirty="0" smtClean="0"/>
              <a:t> method</a:t>
            </a:r>
          </a:p>
          <a:p>
            <a:pPr fontAlgn="base"/>
            <a:r>
              <a:rPr lang="en-US" sz="3200" dirty="0" smtClean="0"/>
              <a:t>Debugging by watching (</a:t>
            </a:r>
            <a:r>
              <a:rPr lang="en-US" sz="3200" b="1" dirty="0" err="1" smtClean="0"/>
              <a:t>strace</a:t>
            </a:r>
            <a:r>
              <a:rPr lang="en-US" sz="3200" dirty="0" smtClean="0"/>
              <a:t>)</a:t>
            </a:r>
          </a:p>
          <a:p>
            <a:pPr fontAlgn="base"/>
            <a:r>
              <a:rPr lang="en-US" sz="3200" dirty="0" smtClean="0"/>
              <a:t>Oops messages</a:t>
            </a:r>
          </a:p>
          <a:p>
            <a:pPr fontAlgn="base"/>
            <a:r>
              <a:rPr lang="en-US" sz="3200" dirty="0" smtClean="0"/>
              <a:t>Asserting bugs and dumping information</a:t>
            </a:r>
          </a:p>
          <a:p>
            <a:pPr fontAlgn="base"/>
            <a:r>
              <a:rPr lang="en-US" sz="3200" dirty="0" smtClean="0"/>
              <a:t>Postmortem core dump analysis with GDB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 dirty="0" err="1" smtClean="0">
                <a:latin typeface="+mj-lt"/>
              </a:rPr>
              <a:t>printk</a:t>
            </a:r>
            <a:r>
              <a:rPr lang="en-US" dirty="0" smtClean="0">
                <a:latin typeface="+mj-lt"/>
              </a:rPr>
              <a:t> (vs. </a:t>
            </a:r>
            <a:r>
              <a:rPr lang="en-US" b="1" dirty="0" err="1" smtClean="0">
                <a:latin typeface="+mj-lt"/>
              </a:rPr>
              <a:t>printf</a:t>
            </a:r>
            <a:r>
              <a:rPr lang="en-US" dirty="0" smtClean="0">
                <a:latin typeface="+mj-lt"/>
              </a:rPr>
              <a:t>)</a:t>
            </a:r>
            <a:endParaRPr lang="en-US" dirty="0">
              <a:latin typeface="+mj-lt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37359"/>
            <a:ext cx="8870040" cy="493776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9pPr>
          </a:lstStyle>
          <a:p>
            <a:pPr lvl="0">
              <a:buNone/>
            </a:pPr>
            <a:endParaRPr lang="en-US" dirty="0"/>
          </a:p>
          <a:p>
            <a:pPr lvl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9312" y="1874837"/>
            <a:ext cx="8458200" cy="446688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lnSpc>
                <a:spcPct val="90000"/>
              </a:lnSpc>
            </a:pPr>
            <a:r>
              <a:rPr lang="en-US" sz="3200" dirty="0" smtClean="0">
                <a:latin typeface="Arial" charset="0"/>
              </a:rPr>
              <a:t>Without specified priority</a:t>
            </a:r>
          </a:p>
          <a:p>
            <a:pPr lvl="1">
              <a:lnSpc>
                <a:spcPct val="90000"/>
              </a:lnSpc>
              <a:buNone/>
            </a:pPr>
            <a:r>
              <a:rPr lang="en-US" sz="3200" b="1" dirty="0" smtClean="0">
                <a:latin typeface="Courier New" pitchFamily="49" charset="0"/>
              </a:rPr>
              <a:t>DEFAULT_MESSAGE_LOGLEVEL = KERNEL_WARNING</a:t>
            </a:r>
          </a:p>
          <a:p>
            <a:pPr marL="0" lvl="1">
              <a:lnSpc>
                <a:spcPct val="90000"/>
              </a:lnSpc>
            </a:pPr>
            <a:endParaRPr lang="en-US" sz="3200" b="1" dirty="0" smtClean="0">
              <a:latin typeface="Courier New" pitchFamily="49" charset="0"/>
            </a:endParaRPr>
          </a:p>
          <a:p>
            <a:pPr marL="0" lvl="1">
              <a:lnSpc>
                <a:spcPct val="90000"/>
              </a:lnSpc>
            </a:pPr>
            <a:r>
              <a:rPr lang="en-US" sz="3200" b="1" dirty="0" err="1" smtClean="0">
                <a:latin typeface="Courier New" pitchFamily="49" charset="0"/>
              </a:rPr>
              <a:t>console_loglevel</a:t>
            </a:r>
            <a:r>
              <a:rPr lang="en-US" sz="3200" dirty="0" smtClean="0"/>
              <a:t> initialized to </a:t>
            </a:r>
            <a:r>
              <a:rPr lang="en-US" sz="3200" b="1" dirty="0" smtClean="0">
                <a:latin typeface="Courier New" pitchFamily="49" charset="0"/>
              </a:rPr>
              <a:t>DEFAULT_CONSOLE_LOGLEVEL</a:t>
            </a:r>
          </a:p>
          <a:p>
            <a:pPr>
              <a:lnSpc>
                <a:spcPct val="90000"/>
              </a:lnSpc>
            </a:pPr>
            <a:endParaRPr lang="en-US" sz="3200" dirty="0" smtClean="0"/>
          </a:p>
          <a:p>
            <a:pPr>
              <a:lnSpc>
                <a:spcPct val="90000"/>
              </a:lnSpc>
            </a:pPr>
            <a:r>
              <a:rPr lang="en-US" sz="3200" dirty="0" smtClean="0"/>
              <a:t>If current priority &lt; </a:t>
            </a:r>
            <a:r>
              <a:rPr lang="en-US" sz="3200" b="1" dirty="0" err="1" smtClean="0">
                <a:latin typeface="Courier New" pitchFamily="49" charset="0"/>
              </a:rPr>
              <a:t>console_loglevel</a:t>
            </a:r>
            <a:r>
              <a:rPr lang="en-US" sz="3200" b="1" dirty="0" smtClean="0">
                <a:latin typeface="Courier New" pitchFamily="49" charset="0"/>
              </a:rPr>
              <a:t> </a:t>
            </a:r>
            <a:r>
              <a:rPr lang="en-US" sz="3200" dirty="0" smtClean="0"/>
              <a:t>message is printed to the console one line at a time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 dirty="0" err="1" smtClean="0">
                <a:latin typeface="+mj-lt"/>
              </a:rPr>
              <a:t>printk</a:t>
            </a:r>
            <a:r>
              <a:rPr lang="en-US" dirty="0" smtClean="0">
                <a:latin typeface="+mj-lt"/>
              </a:rPr>
              <a:t> (vs. </a:t>
            </a:r>
            <a:r>
              <a:rPr lang="en-US" b="1" dirty="0" err="1" smtClean="0">
                <a:latin typeface="+mj-lt"/>
              </a:rPr>
              <a:t>printf</a:t>
            </a:r>
            <a:r>
              <a:rPr lang="en-US" dirty="0" smtClean="0">
                <a:latin typeface="+mj-lt"/>
              </a:rPr>
              <a:t>)</a:t>
            </a:r>
            <a:endParaRPr lang="en-US" dirty="0">
              <a:latin typeface="+mj-lt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37359"/>
            <a:ext cx="8870040" cy="493776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9pPr>
          </a:lstStyle>
          <a:p>
            <a:pPr lvl="0">
              <a:buNone/>
            </a:pPr>
            <a:endParaRPr lang="en-US" dirty="0"/>
          </a:p>
          <a:p>
            <a:pPr lvl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9312" y="1874837"/>
            <a:ext cx="8458200" cy="40394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r>
              <a:rPr lang="en-US" sz="3200" b="1" dirty="0" err="1" smtClean="0">
                <a:latin typeface="Courier New" pitchFamily="49" charset="0"/>
              </a:rPr>
              <a:t>console_loglevel</a:t>
            </a:r>
            <a:r>
              <a:rPr lang="en-US" sz="3200" dirty="0" smtClean="0"/>
              <a:t> can be modified using </a:t>
            </a:r>
            <a:r>
              <a:rPr lang="en-US" sz="3200" b="1" dirty="0" smtClean="0">
                <a:latin typeface="Courier New" pitchFamily="49" charset="0"/>
              </a:rPr>
              <a:t>/proc/sys/kernel/</a:t>
            </a:r>
            <a:r>
              <a:rPr lang="en-US" sz="3200" b="1" dirty="0" err="1" smtClean="0">
                <a:latin typeface="Courier New" pitchFamily="49" charset="0"/>
              </a:rPr>
              <a:t>printk</a:t>
            </a:r>
            <a:endParaRPr lang="en-US" sz="3200" b="1" dirty="0" smtClean="0">
              <a:latin typeface="Courier New" pitchFamily="49" charset="0"/>
            </a:endParaRPr>
          </a:p>
          <a:p>
            <a:pPr lvl="1"/>
            <a:r>
              <a:rPr lang="en-US" sz="3200" dirty="0" smtClean="0"/>
              <a:t>Contains 4 values</a:t>
            </a:r>
          </a:p>
          <a:p>
            <a:pPr lvl="2"/>
            <a:r>
              <a:rPr lang="en-US" sz="3200" dirty="0" smtClean="0"/>
              <a:t>Current </a:t>
            </a:r>
            <a:r>
              <a:rPr lang="en-US" sz="3200" dirty="0" err="1" smtClean="0"/>
              <a:t>loglevel</a:t>
            </a:r>
            <a:endParaRPr lang="en-US" sz="3200" dirty="0" smtClean="0"/>
          </a:p>
          <a:p>
            <a:pPr lvl="2"/>
            <a:r>
              <a:rPr lang="en-US" sz="3200" dirty="0" smtClean="0"/>
              <a:t>Default log level</a:t>
            </a:r>
          </a:p>
          <a:p>
            <a:pPr lvl="2"/>
            <a:r>
              <a:rPr lang="en-US" sz="3200" dirty="0" smtClean="0"/>
              <a:t>Minimum allowed </a:t>
            </a:r>
            <a:r>
              <a:rPr lang="en-US" sz="3200" dirty="0" err="1" smtClean="0"/>
              <a:t>loglevel</a:t>
            </a:r>
            <a:endParaRPr lang="en-US" sz="3200" dirty="0" smtClean="0"/>
          </a:p>
          <a:p>
            <a:pPr lvl="2"/>
            <a:r>
              <a:rPr lang="en-US" sz="3200" dirty="0" smtClean="0"/>
              <a:t>Boot-timed default </a:t>
            </a:r>
            <a:r>
              <a:rPr lang="en-US" sz="3200" dirty="0" err="1" smtClean="0"/>
              <a:t>loglevel</a:t>
            </a:r>
            <a:endParaRPr lang="en-US" sz="3200" dirty="0" smtClean="0"/>
          </a:p>
          <a:p>
            <a:pPr lvl="1">
              <a:buNone/>
            </a:pPr>
            <a:r>
              <a:rPr lang="en-US" sz="3200" b="1" dirty="0" smtClean="0">
                <a:latin typeface="Courier New" pitchFamily="49" charset="0"/>
              </a:rPr>
              <a:t>echo 6 &gt; /proc/sys/kernel/</a:t>
            </a:r>
            <a:r>
              <a:rPr lang="en-US" sz="3200" b="1" dirty="0" err="1" smtClean="0">
                <a:latin typeface="Courier New" pitchFamily="49" charset="0"/>
              </a:rPr>
              <a:t>printk</a:t>
            </a:r>
            <a:endParaRPr lang="en-US" sz="3200" b="1" dirty="0" smtClean="0"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 dirty="0" err="1" smtClean="0">
                <a:latin typeface="+mj-lt"/>
              </a:rPr>
              <a:t>printk</a:t>
            </a:r>
            <a:r>
              <a:rPr lang="en-US" dirty="0" smtClean="0">
                <a:latin typeface="+mj-lt"/>
              </a:rPr>
              <a:t> (vs. </a:t>
            </a:r>
            <a:r>
              <a:rPr lang="en-US" b="1" dirty="0" err="1" smtClean="0">
                <a:latin typeface="+mj-lt"/>
              </a:rPr>
              <a:t>printf</a:t>
            </a:r>
            <a:r>
              <a:rPr lang="en-US" dirty="0" smtClean="0">
                <a:latin typeface="+mj-lt"/>
              </a:rPr>
              <a:t>)</a:t>
            </a:r>
            <a:endParaRPr lang="en-US" dirty="0">
              <a:latin typeface="+mj-lt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37359"/>
            <a:ext cx="8870040" cy="493776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9pPr>
          </a:lstStyle>
          <a:p>
            <a:pPr lvl="0">
              <a:buNone/>
            </a:pPr>
            <a:endParaRPr lang="en-US" dirty="0"/>
          </a:p>
          <a:p>
            <a:pPr lvl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9312" y="1874837"/>
            <a:ext cx="8458200" cy="517336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r>
              <a:rPr lang="en-US" sz="3600" b="1" dirty="0" err="1" smtClean="0">
                <a:latin typeface="Courier New" pitchFamily="49" charset="0"/>
              </a:rPr>
              <a:t>printk</a:t>
            </a:r>
            <a:r>
              <a:rPr lang="en-US" sz="3600" dirty="0" smtClean="0"/>
              <a:t> writes messages into a circular buffer that is </a:t>
            </a:r>
            <a:r>
              <a:rPr lang="en-US" sz="3600" b="1" dirty="0" smtClean="0">
                <a:latin typeface="Courier New" pitchFamily="49" charset="0"/>
              </a:rPr>
              <a:t>__LOG_BUF_LEN</a:t>
            </a:r>
            <a:r>
              <a:rPr lang="en-US" sz="3600" dirty="0" smtClean="0"/>
              <a:t> bytes</a:t>
            </a:r>
          </a:p>
          <a:p>
            <a:pPr lvl="1"/>
            <a:r>
              <a:rPr lang="en-US" sz="3600" dirty="0" smtClean="0"/>
              <a:t>If the buffer fills up, </a:t>
            </a:r>
            <a:r>
              <a:rPr lang="en-US" sz="3600" b="1" dirty="0" err="1" smtClean="0">
                <a:latin typeface="Courier New" pitchFamily="49" charset="0"/>
              </a:rPr>
              <a:t>printk</a:t>
            </a:r>
            <a:r>
              <a:rPr lang="en-US" sz="3600" dirty="0" smtClean="0"/>
              <a:t> wraps around and overwrite the beginning of the buffer</a:t>
            </a:r>
          </a:p>
          <a:p>
            <a:pPr lvl="1">
              <a:buNone/>
            </a:pPr>
            <a:r>
              <a:rPr lang="en-US" sz="2800" dirty="0" smtClean="0">
                <a:solidFill>
                  <a:schemeClr val="tx2"/>
                </a:solidFill>
              </a:rPr>
              <a:t>Cyclic buffer length:</a:t>
            </a:r>
          </a:p>
          <a:p>
            <a:pPr lvl="1"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#define CONFIG_LOG_BUF_SHIFT 17</a:t>
            </a:r>
          </a:p>
          <a:p>
            <a:pPr lvl="1"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#define __LOG_BUF_LEN	(1 &lt;&lt; CONFIG_LOG_BUF_SHIFT) = 128Kb</a:t>
            </a:r>
          </a:p>
          <a:p>
            <a:pPr lvl="1"/>
            <a:r>
              <a:rPr lang="en-US" sz="3600" dirty="0" smtClean="0"/>
              <a:t>Can specify the </a:t>
            </a:r>
            <a:r>
              <a:rPr lang="en-US" sz="3600" b="1" dirty="0" smtClean="0">
                <a:latin typeface="Courier New" pitchFamily="49" charset="0"/>
              </a:rPr>
              <a:t>–f &lt;file&gt;</a:t>
            </a:r>
            <a:r>
              <a:rPr lang="en-US" sz="3600" dirty="0" smtClean="0"/>
              <a:t> option to </a:t>
            </a:r>
            <a:r>
              <a:rPr lang="en-US" sz="3600" b="1" dirty="0" err="1" smtClean="0">
                <a:latin typeface="Courier New" pitchFamily="49" charset="0"/>
              </a:rPr>
              <a:t>klogd</a:t>
            </a:r>
            <a:r>
              <a:rPr lang="en-US" sz="3600" dirty="0" smtClean="0"/>
              <a:t> to save messages to a specific file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 dirty="0" err="1" smtClean="0">
                <a:latin typeface="+mj-lt"/>
              </a:rPr>
              <a:t>printk</a:t>
            </a:r>
            <a:r>
              <a:rPr lang="en-US" dirty="0" smtClean="0">
                <a:latin typeface="+mj-lt"/>
              </a:rPr>
              <a:t> (vs. </a:t>
            </a:r>
            <a:r>
              <a:rPr lang="en-US" b="1" dirty="0" err="1" smtClean="0">
                <a:latin typeface="+mj-lt"/>
              </a:rPr>
              <a:t>printf</a:t>
            </a:r>
            <a:r>
              <a:rPr lang="en-US" dirty="0" smtClean="0">
                <a:latin typeface="+mj-lt"/>
              </a:rPr>
              <a:t>)</a:t>
            </a:r>
            <a:endParaRPr lang="en-US" dirty="0">
              <a:latin typeface="+mj-lt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37359"/>
            <a:ext cx="8870040" cy="493776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9pPr>
          </a:lstStyle>
          <a:p>
            <a:pPr lvl="0">
              <a:buNone/>
            </a:pPr>
            <a:endParaRPr lang="en-US" dirty="0"/>
          </a:p>
          <a:p>
            <a:pPr lvl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6912" y="1646237"/>
            <a:ext cx="8458200" cy="487892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r>
              <a:rPr lang="en-US" sz="4400" dirty="0" smtClean="0"/>
              <a:t>Get the data from cyclic buffer:</a:t>
            </a:r>
          </a:p>
          <a:p>
            <a:pPr>
              <a:buNone/>
            </a:pPr>
            <a:r>
              <a:rPr lang="en-US" sz="3600" b="1" i="1" dirty="0" err="1" smtClean="0"/>
              <a:t>syslog</a:t>
            </a:r>
            <a:r>
              <a:rPr lang="en-US" sz="3600" dirty="0" smtClean="0"/>
              <a:t> system call</a:t>
            </a:r>
          </a:p>
          <a:p>
            <a:pPr>
              <a:buNone/>
            </a:pPr>
            <a:r>
              <a:rPr lang="en-US" sz="3600" dirty="0" err="1" smtClean="0"/>
              <a:t>Userspace</a:t>
            </a:r>
            <a:r>
              <a:rPr lang="en-US" sz="3600" dirty="0" smtClean="0"/>
              <a:t> command </a:t>
            </a:r>
          </a:p>
          <a:p>
            <a:pPr>
              <a:buNone/>
            </a:pPr>
            <a:r>
              <a:rPr lang="en-US" sz="3600" b="1" dirty="0" err="1" smtClean="0"/>
              <a:t>dmesg</a:t>
            </a:r>
            <a:endParaRPr lang="en-US" sz="3600" b="1" dirty="0" smtClean="0"/>
          </a:p>
          <a:p>
            <a:r>
              <a:rPr lang="en-US" sz="2400" dirty="0" smtClean="0"/>
              <a:t>If both </a:t>
            </a:r>
            <a:r>
              <a:rPr lang="en-US" sz="2400" b="1" dirty="0" err="1" smtClean="0">
                <a:latin typeface="Courier New" pitchFamily="49" charset="0"/>
              </a:rPr>
              <a:t>klogd</a:t>
            </a:r>
            <a:r>
              <a:rPr lang="en-US" sz="2400" dirty="0" smtClean="0"/>
              <a:t> and </a:t>
            </a:r>
            <a:r>
              <a:rPr lang="en-US" sz="2400" b="1" dirty="0" err="1" smtClean="0">
                <a:latin typeface="Courier New" pitchFamily="49" charset="0"/>
              </a:rPr>
              <a:t>syslogd</a:t>
            </a:r>
            <a:r>
              <a:rPr lang="en-US" sz="2400" dirty="0" smtClean="0"/>
              <a:t> are running messages are appended to </a:t>
            </a:r>
            <a:r>
              <a:rPr lang="en-US" sz="2400" b="1" dirty="0" smtClean="0">
                <a:latin typeface="Courier New" pitchFamily="49" charset="0"/>
              </a:rPr>
              <a:t>/</a:t>
            </a:r>
            <a:r>
              <a:rPr lang="en-US" sz="2400" b="1" dirty="0" err="1" smtClean="0">
                <a:latin typeface="Courier New" pitchFamily="49" charset="0"/>
              </a:rPr>
              <a:t>var</a:t>
            </a:r>
            <a:r>
              <a:rPr lang="en-US" sz="2400" b="1" dirty="0" smtClean="0">
                <a:latin typeface="Courier New" pitchFamily="49" charset="0"/>
              </a:rPr>
              <a:t>/log/messages</a:t>
            </a:r>
          </a:p>
          <a:p>
            <a:r>
              <a:rPr lang="en-US" sz="2400" b="1" dirty="0" err="1" smtClean="0">
                <a:latin typeface="Courier New" pitchFamily="49" charset="0"/>
              </a:rPr>
              <a:t>klog</a:t>
            </a:r>
            <a:r>
              <a:rPr lang="en-US" sz="2400" dirty="0" smtClean="0"/>
              <a:t> daemon doesn’t save consecutive identical lines, only the first line + the number of repetitions</a:t>
            </a:r>
          </a:p>
          <a:p>
            <a:r>
              <a:rPr lang="en-US" sz="3200" dirty="0" smtClean="0"/>
              <a:t>Data path:</a:t>
            </a:r>
          </a:p>
          <a:p>
            <a:pPr>
              <a:buNone/>
            </a:pPr>
            <a:r>
              <a:rPr lang="en-US" sz="2400" b="1" dirty="0" smtClean="0"/>
              <a:t>/proc/</a:t>
            </a:r>
            <a:r>
              <a:rPr lang="en-US" sz="2400" b="1" dirty="0" err="1" smtClean="0"/>
              <a:t>kmsg</a:t>
            </a:r>
            <a:r>
              <a:rPr lang="en-US" sz="2400" b="1" dirty="0" smtClean="0"/>
              <a:t>    &gt;   </a:t>
            </a:r>
            <a:r>
              <a:rPr lang="en-US" sz="2400" b="1" dirty="0" err="1" smtClean="0"/>
              <a:t>klogd</a:t>
            </a:r>
            <a:r>
              <a:rPr lang="en-US" sz="2400" b="1" dirty="0" smtClean="0"/>
              <a:t>   &gt;   </a:t>
            </a:r>
            <a:r>
              <a:rPr lang="en-US" sz="2400" b="1" dirty="0" err="1" smtClean="0"/>
              <a:t>syslogd</a:t>
            </a:r>
            <a:r>
              <a:rPr lang="en-US" sz="2400" b="1" dirty="0" smtClean="0"/>
              <a:t>   &gt;    /</a:t>
            </a:r>
            <a:r>
              <a:rPr lang="en-US" sz="2400" b="1" dirty="0" err="1" smtClean="0"/>
              <a:t>var</a:t>
            </a:r>
            <a:r>
              <a:rPr lang="en-US" sz="2400" b="1" dirty="0" smtClean="0"/>
              <a:t>/log/messages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 dirty="0" err="1" smtClean="0">
                <a:latin typeface="+mj-lt"/>
              </a:rPr>
              <a:t>printk</a:t>
            </a:r>
            <a:r>
              <a:rPr lang="en-US" dirty="0" smtClean="0">
                <a:latin typeface="+mj-lt"/>
              </a:rPr>
              <a:t> (vs. </a:t>
            </a:r>
            <a:r>
              <a:rPr lang="en-US" b="1" dirty="0" err="1" smtClean="0">
                <a:latin typeface="+mj-lt"/>
              </a:rPr>
              <a:t>printf</a:t>
            </a:r>
            <a:r>
              <a:rPr lang="en-US" dirty="0" smtClean="0">
                <a:latin typeface="+mj-lt"/>
              </a:rPr>
              <a:t>)</a:t>
            </a:r>
            <a:endParaRPr lang="en-US" dirty="0">
              <a:latin typeface="+mj-lt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37359"/>
            <a:ext cx="8870040" cy="493776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9pPr>
          </a:lstStyle>
          <a:p>
            <a:pPr lvl="0">
              <a:buNone/>
            </a:pPr>
            <a:endParaRPr lang="en-US" dirty="0"/>
          </a:p>
          <a:p>
            <a:pPr lvl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6912" y="1646237"/>
            <a:ext cx="8458200" cy="3104524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r>
              <a:rPr lang="en-US" sz="3200" dirty="0" smtClean="0"/>
              <a:t>Too many messages may overwhelm the console</a:t>
            </a:r>
          </a:p>
          <a:p>
            <a:r>
              <a:rPr lang="en-US" sz="3200" dirty="0" smtClean="0"/>
              <a:t>To reduce repeated messages, use</a:t>
            </a:r>
          </a:p>
          <a:p>
            <a:pPr lvl="1"/>
            <a:r>
              <a:rPr lang="en-US" sz="3200" b="1" dirty="0" err="1" smtClean="0">
                <a:latin typeface="Courier New" pitchFamily="49" charset="0"/>
              </a:rPr>
              <a:t>int</a:t>
            </a:r>
            <a:r>
              <a:rPr lang="en-US" sz="3200" b="1" dirty="0" smtClean="0">
                <a:latin typeface="Courier New" pitchFamily="49" charset="0"/>
              </a:rPr>
              <a:t> </a:t>
            </a:r>
            <a:r>
              <a:rPr lang="en-US" sz="3200" b="1" dirty="0" err="1" smtClean="0">
                <a:latin typeface="Courier New" pitchFamily="49" charset="0"/>
              </a:rPr>
              <a:t>printk_ratelimit</a:t>
            </a:r>
            <a:r>
              <a:rPr lang="en-US" sz="3200" b="1" dirty="0" smtClean="0">
                <a:latin typeface="Courier New" pitchFamily="49" charset="0"/>
              </a:rPr>
              <a:t>(void);</a:t>
            </a:r>
          </a:p>
          <a:p>
            <a:r>
              <a:rPr lang="en-US" sz="3200" dirty="0" smtClean="0"/>
              <a:t>Example</a:t>
            </a:r>
          </a:p>
          <a:p>
            <a:pPr lvl="1">
              <a:buNone/>
            </a:pPr>
            <a:r>
              <a:rPr lang="en-US" sz="2400" b="1" dirty="0" smtClean="0">
                <a:latin typeface="Courier New" pitchFamily="49" charset="0"/>
              </a:rPr>
              <a:t>if (</a:t>
            </a:r>
            <a:r>
              <a:rPr lang="en-US" sz="2400" b="1" dirty="0" err="1" smtClean="0">
                <a:latin typeface="Courier New" pitchFamily="49" charset="0"/>
              </a:rPr>
              <a:t>printk_ratelimit</a:t>
            </a:r>
            <a:r>
              <a:rPr lang="en-US" sz="2400" b="1" dirty="0" smtClean="0">
                <a:latin typeface="Courier New" pitchFamily="49" charset="0"/>
              </a:rPr>
              <a:t>()) {</a:t>
            </a:r>
          </a:p>
          <a:p>
            <a:pPr lvl="1">
              <a:buNone/>
            </a:pPr>
            <a:r>
              <a:rPr lang="en-US" sz="2400" b="1" dirty="0" smtClean="0">
                <a:latin typeface="Courier New" pitchFamily="49" charset="0"/>
              </a:rPr>
              <a:t>  </a:t>
            </a:r>
            <a:r>
              <a:rPr lang="en-US" sz="2400" b="1" dirty="0" err="1" smtClean="0">
                <a:latin typeface="Courier New" pitchFamily="49" charset="0"/>
              </a:rPr>
              <a:t>printk</a:t>
            </a:r>
            <a:r>
              <a:rPr lang="en-US" sz="2400" b="1" dirty="0" smtClean="0">
                <a:latin typeface="Courier New" pitchFamily="49" charset="0"/>
              </a:rPr>
              <a:t>(KERN_NOTICE “kernel notice!”);</a:t>
            </a:r>
          </a:p>
          <a:p>
            <a:pPr lvl="1">
              <a:buNone/>
            </a:pPr>
            <a:r>
              <a:rPr lang="en-US" sz="2400" b="1" dirty="0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 dirty="0" err="1" smtClean="0">
                <a:latin typeface="+mj-lt"/>
              </a:rPr>
              <a:t>printk</a:t>
            </a:r>
            <a:r>
              <a:rPr lang="en-US" dirty="0" smtClean="0">
                <a:latin typeface="+mj-lt"/>
              </a:rPr>
              <a:t> (vs. </a:t>
            </a:r>
            <a:r>
              <a:rPr lang="en-US" b="1" dirty="0" err="1" smtClean="0">
                <a:latin typeface="+mj-lt"/>
              </a:rPr>
              <a:t>printf</a:t>
            </a:r>
            <a:r>
              <a:rPr lang="en-US" dirty="0" smtClean="0">
                <a:latin typeface="+mj-lt"/>
              </a:rPr>
              <a:t>)</a:t>
            </a:r>
            <a:endParaRPr lang="en-US" dirty="0">
              <a:latin typeface="+mj-lt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37359"/>
            <a:ext cx="8870040" cy="493776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9pPr>
          </a:lstStyle>
          <a:p>
            <a:pPr lvl="0">
              <a:buNone/>
            </a:pPr>
            <a:endParaRPr lang="en-US" dirty="0"/>
          </a:p>
          <a:p>
            <a:pPr lvl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6912" y="1646237"/>
            <a:ext cx="8458200" cy="381600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r>
              <a:rPr lang="en-US" sz="3200" dirty="0" smtClean="0"/>
              <a:t>To modify the behavior of </a:t>
            </a:r>
            <a:r>
              <a:rPr lang="en-US" sz="3200" b="1" dirty="0" err="1" smtClean="0">
                <a:latin typeface="Courier New" pitchFamily="49" charset="0"/>
              </a:rPr>
              <a:t>printk_ratelimit</a:t>
            </a:r>
            <a:endParaRPr lang="en-US" sz="3200" b="1" dirty="0" smtClean="0">
              <a:latin typeface="Courier New" pitchFamily="49" charset="0"/>
            </a:endParaRPr>
          </a:p>
          <a:p>
            <a:pPr lvl="1">
              <a:buNone/>
            </a:pPr>
            <a:r>
              <a:rPr lang="en-US" sz="2800" b="1" dirty="0" smtClean="0">
                <a:latin typeface="Courier New" pitchFamily="49" charset="0"/>
              </a:rPr>
              <a:t>/proc/sys/kernel/</a:t>
            </a:r>
            <a:r>
              <a:rPr lang="en-US" sz="2800" b="1" dirty="0" err="1" smtClean="0">
                <a:latin typeface="Courier New" pitchFamily="49" charset="0"/>
              </a:rPr>
              <a:t>printk_ratelimit</a:t>
            </a:r>
            <a:endParaRPr lang="en-US" sz="2800" b="1" dirty="0" smtClean="0">
              <a:latin typeface="Courier New" pitchFamily="49" charset="0"/>
            </a:endParaRPr>
          </a:p>
          <a:p>
            <a:pPr lvl="2"/>
            <a:r>
              <a:rPr lang="en-US" sz="3200" dirty="0" smtClean="0"/>
              <a:t>Number of seconds before re-enabling messages</a:t>
            </a:r>
          </a:p>
          <a:p>
            <a:pPr lvl="1">
              <a:buNone/>
            </a:pPr>
            <a:r>
              <a:rPr lang="en-US" sz="2400" b="1" dirty="0" smtClean="0">
                <a:latin typeface="Courier New" pitchFamily="49" charset="0"/>
              </a:rPr>
              <a:t>/proc/sys/kernel/</a:t>
            </a:r>
            <a:r>
              <a:rPr lang="en-US" sz="2400" b="1" dirty="0" err="1" smtClean="0">
                <a:latin typeface="Courier New" pitchFamily="49" charset="0"/>
              </a:rPr>
              <a:t>printk_ratelimit_burst</a:t>
            </a:r>
            <a:endParaRPr lang="en-US" sz="2400" b="1" dirty="0" smtClean="0">
              <a:latin typeface="Courier New" pitchFamily="49" charset="0"/>
            </a:endParaRPr>
          </a:p>
          <a:p>
            <a:pPr lvl="2"/>
            <a:r>
              <a:rPr lang="en-US" sz="3200" dirty="0" smtClean="0"/>
              <a:t>Number of messages accepted before rate limiting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 dirty="0" smtClean="0">
                <a:latin typeface="Calibri" pitchFamily="34" charset="0"/>
              </a:rPr>
              <a:t>Using the /proc  </a:t>
            </a:r>
            <a:r>
              <a:rPr lang="en-US" b="1" dirty="0" err="1" smtClean="0">
                <a:latin typeface="Calibri" pitchFamily="34" charset="0"/>
              </a:rPr>
              <a:t>filesystem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37359"/>
            <a:ext cx="8870040" cy="493776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9pPr>
          </a:lstStyle>
          <a:p>
            <a:pPr lvl="0">
              <a:buNone/>
            </a:pPr>
            <a:endParaRPr lang="en-US" dirty="0"/>
          </a:p>
          <a:p>
            <a:pPr lvl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6912" y="1646237"/>
            <a:ext cx="8458200" cy="409864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r>
              <a:rPr lang="en-US" sz="3200" dirty="0" smtClean="0"/>
              <a:t>Exports Kernel information</a:t>
            </a:r>
          </a:p>
          <a:p>
            <a:r>
              <a:rPr lang="en-US" sz="3200" dirty="0" smtClean="0"/>
              <a:t>Example:</a:t>
            </a:r>
          </a:p>
          <a:p>
            <a:pPr>
              <a:buNone/>
            </a:pPr>
            <a:r>
              <a:rPr lang="en-US" sz="3200" b="1" dirty="0" smtClean="0"/>
              <a:t> /proc/modules</a:t>
            </a:r>
            <a:r>
              <a:rPr lang="en-US" sz="3200" dirty="0" smtClean="0"/>
              <a:t> which provides the list of modules</a:t>
            </a:r>
          </a:p>
          <a:p>
            <a:pPr>
              <a:buNone/>
            </a:pPr>
            <a:r>
              <a:rPr lang="en-US" sz="3200" b="1" dirty="0" smtClean="0"/>
              <a:t>/proc/</a:t>
            </a:r>
            <a:r>
              <a:rPr lang="en-US" sz="3200" b="1" dirty="0" err="1" smtClean="0"/>
              <a:t>meminfo</a:t>
            </a:r>
            <a:r>
              <a:rPr lang="en-US" sz="3200" dirty="0" smtClean="0"/>
              <a:t> stats memory usage statistics</a:t>
            </a:r>
          </a:p>
          <a:p>
            <a:pPr>
              <a:buNone/>
            </a:pPr>
            <a:r>
              <a:rPr lang="en-US" sz="3200" b="1" dirty="0" smtClean="0"/>
              <a:t>/proc/</a:t>
            </a:r>
            <a:r>
              <a:rPr lang="en-US" sz="3200" b="1" dirty="0" err="1" smtClean="0"/>
              <a:t>cpuinfo</a:t>
            </a:r>
            <a:r>
              <a:rPr lang="en-US" sz="3200" dirty="0" smtClean="0"/>
              <a:t> number, type and other information about CPU cores.</a:t>
            </a:r>
          </a:p>
          <a:p>
            <a:pPr>
              <a:buNone/>
            </a:pPr>
            <a:endParaRPr lang="en-US" sz="32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 dirty="0" smtClean="0">
                <a:latin typeface="Calibri" pitchFamily="34" charset="0"/>
              </a:rPr>
              <a:t>Add support for /proc  </a:t>
            </a:r>
            <a:r>
              <a:rPr lang="en-US" b="1" dirty="0" err="1" smtClean="0">
                <a:latin typeface="Calibri" pitchFamily="34" charset="0"/>
              </a:rPr>
              <a:t>fs</a:t>
            </a:r>
            <a:r>
              <a:rPr lang="en-US" b="1" dirty="0" smtClean="0">
                <a:latin typeface="Calibri" pitchFamily="34" charset="0"/>
              </a:rPr>
              <a:t> to the module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6912" y="1798637"/>
            <a:ext cx="8458200" cy="315915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sz="2800" dirty="0" smtClean="0"/>
              <a:t>a </a:t>
            </a:r>
            <a:r>
              <a:rPr lang="en-US" sz="2800" b="1" dirty="0" err="1" smtClean="0"/>
              <a:t>proc_dir_entry</a:t>
            </a:r>
            <a:r>
              <a:rPr lang="en-US" sz="2800" dirty="0" smtClean="0"/>
              <a:t> structure is created with all the information needed for the </a:t>
            </a:r>
            <a:r>
              <a:rPr lang="en-US" sz="2800" b="1" dirty="0" smtClean="0"/>
              <a:t>/proc </a:t>
            </a:r>
            <a:r>
              <a:rPr lang="en-US" sz="2800" dirty="0" smtClean="0"/>
              <a:t>file, including pointers to any handler functions (in our case there is only one, the one called when somebody attempts to read from the </a:t>
            </a:r>
            <a:r>
              <a:rPr lang="en-US" sz="2800" b="1" dirty="0" smtClean="0"/>
              <a:t>/proc </a:t>
            </a:r>
            <a:r>
              <a:rPr lang="en-US" sz="2800" dirty="0" smtClean="0"/>
              <a:t>file). </a:t>
            </a:r>
          </a:p>
          <a:p>
            <a:pPr>
              <a:buNone/>
            </a:pPr>
            <a:r>
              <a:rPr lang="en-US" sz="2800" dirty="0" smtClean="0"/>
              <a:t>Then </a:t>
            </a:r>
            <a:r>
              <a:rPr lang="en-US" sz="2800" b="1" dirty="0" err="1" smtClean="0"/>
              <a:t>init_module</a:t>
            </a:r>
            <a:r>
              <a:rPr lang="en-US" sz="2800" dirty="0" smtClean="0"/>
              <a:t> registers the structure with the kernel and </a:t>
            </a:r>
            <a:r>
              <a:rPr lang="en-US" sz="2800" b="1" dirty="0" err="1" smtClean="0"/>
              <a:t>cleanup_module</a:t>
            </a:r>
            <a:r>
              <a:rPr lang="en-US" sz="2800" dirty="0" smtClean="0"/>
              <a:t> unregisters it.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 dirty="0" smtClean="0">
                <a:latin typeface="Calibri" pitchFamily="34" charset="0"/>
              </a:rPr>
              <a:t>Add support for /proc  </a:t>
            </a:r>
            <a:r>
              <a:rPr lang="en-US" b="1" dirty="0" err="1" smtClean="0">
                <a:latin typeface="Calibri" pitchFamily="34" charset="0"/>
              </a:rPr>
              <a:t>fs</a:t>
            </a:r>
            <a:r>
              <a:rPr lang="en-US" b="1" dirty="0" smtClean="0">
                <a:latin typeface="Calibri" pitchFamily="34" charset="0"/>
              </a:rPr>
              <a:t> to the module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6912" y="1341437"/>
            <a:ext cx="8458200" cy="5727037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b="1" dirty="0" err="1" smtClean="0"/>
              <a:t>struct</a:t>
            </a:r>
            <a:r>
              <a:rPr lang="en-US" b="1" dirty="0" smtClean="0"/>
              <a:t> </a:t>
            </a:r>
            <a:r>
              <a:rPr lang="en-US" b="1" dirty="0" err="1" smtClean="0"/>
              <a:t>proc_dir_entry</a:t>
            </a:r>
            <a:r>
              <a:rPr lang="en-US" b="1" dirty="0" smtClean="0"/>
              <a:t> {</a:t>
            </a:r>
          </a:p>
          <a:p>
            <a:pPr>
              <a:buNone/>
            </a:pPr>
            <a:r>
              <a:rPr lang="en-US" b="1" dirty="0" smtClean="0"/>
              <a:t>    unsigned short </a:t>
            </a:r>
            <a:r>
              <a:rPr lang="en-US" b="1" dirty="0" err="1" smtClean="0"/>
              <a:t>low_ino</a:t>
            </a:r>
            <a:r>
              <a:rPr lang="en-US" b="1" dirty="0" smtClean="0"/>
              <a:t>;</a:t>
            </a:r>
          </a:p>
          <a:p>
            <a:pPr>
              <a:buNone/>
            </a:pPr>
            <a:r>
              <a:rPr lang="en-US" b="1" dirty="0" smtClean="0"/>
              <a:t>    unsigned short </a:t>
            </a:r>
            <a:r>
              <a:rPr lang="en-US" b="1" dirty="0" err="1" smtClean="0"/>
              <a:t>namelen</a:t>
            </a:r>
            <a:r>
              <a:rPr lang="en-US" b="1" dirty="0" smtClean="0"/>
              <a:t>;</a:t>
            </a:r>
          </a:p>
          <a:p>
            <a:pPr>
              <a:buNone/>
            </a:pPr>
            <a:r>
              <a:rPr lang="en-US" b="1" dirty="0" smtClean="0"/>
              <a:t>    const char *name;</a:t>
            </a:r>
          </a:p>
          <a:p>
            <a:pPr>
              <a:buNone/>
            </a:pPr>
            <a:r>
              <a:rPr lang="en-US" b="1" dirty="0" smtClean="0"/>
              <a:t>    </a:t>
            </a:r>
            <a:r>
              <a:rPr lang="en-US" b="1" dirty="0" err="1" smtClean="0"/>
              <a:t>mode_t</a:t>
            </a:r>
            <a:r>
              <a:rPr lang="en-US" b="1" dirty="0" smtClean="0"/>
              <a:t> mode;</a:t>
            </a:r>
          </a:p>
          <a:p>
            <a:pPr>
              <a:buNone/>
            </a:pPr>
            <a:r>
              <a:rPr lang="en-US" b="1" dirty="0" smtClean="0"/>
              <a:t>    </a:t>
            </a:r>
            <a:r>
              <a:rPr lang="en-US" b="1" dirty="0" err="1" smtClean="0"/>
              <a:t>nlink_t</a:t>
            </a:r>
            <a:r>
              <a:rPr lang="en-US" b="1" dirty="0" smtClean="0"/>
              <a:t> </a:t>
            </a:r>
            <a:r>
              <a:rPr lang="en-US" b="1" dirty="0" err="1" smtClean="0"/>
              <a:t>nlink</a:t>
            </a:r>
            <a:r>
              <a:rPr lang="en-US" b="1" dirty="0" smtClean="0"/>
              <a:t>;</a:t>
            </a:r>
          </a:p>
          <a:p>
            <a:pPr>
              <a:buNone/>
            </a:pPr>
            <a:r>
              <a:rPr lang="en-US" b="1" dirty="0" smtClean="0"/>
              <a:t>    </a:t>
            </a:r>
            <a:r>
              <a:rPr lang="en-US" b="1" dirty="0" err="1" smtClean="0"/>
              <a:t>uid_t</a:t>
            </a:r>
            <a:r>
              <a:rPr lang="en-US" b="1" dirty="0" smtClean="0"/>
              <a:t> </a:t>
            </a:r>
            <a:r>
              <a:rPr lang="en-US" b="1" dirty="0" err="1" smtClean="0"/>
              <a:t>uid</a:t>
            </a:r>
            <a:r>
              <a:rPr lang="en-US" b="1" dirty="0" smtClean="0"/>
              <a:t>;</a:t>
            </a:r>
          </a:p>
          <a:p>
            <a:pPr>
              <a:buNone/>
            </a:pPr>
            <a:r>
              <a:rPr lang="en-US" b="1" dirty="0" smtClean="0"/>
              <a:t>    </a:t>
            </a:r>
            <a:r>
              <a:rPr lang="en-US" b="1" dirty="0" err="1" smtClean="0"/>
              <a:t>gid_t</a:t>
            </a:r>
            <a:r>
              <a:rPr lang="en-US" b="1" dirty="0" smtClean="0"/>
              <a:t> </a:t>
            </a:r>
            <a:r>
              <a:rPr lang="en-US" b="1" dirty="0" err="1" smtClean="0"/>
              <a:t>gid</a:t>
            </a:r>
            <a:r>
              <a:rPr lang="en-US" b="1" dirty="0" smtClean="0"/>
              <a:t>;</a:t>
            </a:r>
          </a:p>
          <a:p>
            <a:pPr>
              <a:buNone/>
            </a:pPr>
            <a:r>
              <a:rPr lang="en-US" b="1" dirty="0" smtClean="0"/>
              <a:t>    unsigned long size;</a:t>
            </a:r>
          </a:p>
          <a:p>
            <a:pPr>
              <a:buNone/>
            </a:pPr>
            <a:r>
              <a:rPr lang="en-US" b="1" dirty="0" smtClean="0"/>
              <a:t>    </a:t>
            </a:r>
            <a:r>
              <a:rPr lang="en-US" b="1" dirty="0" err="1" smtClean="0"/>
              <a:t>struct</a:t>
            </a:r>
            <a:r>
              <a:rPr lang="en-US" b="1" dirty="0" smtClean="0"/>
              <a:t> </a:t>
            </a:r>
            <a:r>
              <a:rPr lang="en-US" b="1" dirty="0" err="1" smtClean="0"/>
              <a:t>inode_operations</a:t>
            </a:r>
            <a:r>
              <a:rPr lang="en-US" b="1" dirty="0" smtClean="0"/>
              <a:t> * </a:t>
            </a:r>
            <a:r>
              <a:rPr lang="en-US" b="1" dirty="0" err="1" smtClean="0"/>
              <a:t>proc_iops</a:t>
            </a:r>
            <a:r>
              <a:rPr lang="en-US" b="1" dirty="0" smtClean="0"/>
              <a:t>;</a:t>
            </a:r>
          </a:p>
          <a:p>
            <a:pPr>
              <a:buNone/>
            </a:pPr>
            <a:r>
              <a:rPr lang="en-US" b="1" dirty="0" smtClean="0"/>
              <a:t>    </a:t>
            </a:r>
            <a:r>
              <a:rPr lang="en-US" b="1" dirty="0" err="1" smtClean="0"/>
              <a:t>struct</a:t>
            </a:r>
            <a:r>
              <a:rPr lang="en-US" b="1" dirty="0" smtClean="0"/>
              <a:t> </a:t>
            </a:r>
            <a:r>
              <a:rPr lang="en-US" b="1" dirty="0" err="1" smtClean="0"/>
              <a:t>file_operations</a:t>
            </a:r>
            <a:r>
              <a:rPr lang="en-US" b="1" dirty="0" smtClean="0"/>
              <a:t> * </a:t>
            </a:r>
            <a:r>
              <a:rPr lang="en-US" b="1" dirty="0" err="1" smtClean="0"/>
              <a:t>proc_fops</a:t>
            </a:r>
            <a:r>
              <a:rPr lang="en-US" b="1" dirty="0" smtClean="0"/>
              <a:t>;</a:t>
            </a:r>
          </a:p>
          <a:p>
            <a:pPr>
              <a:buNone/>
            </a:pPr>
            <a:r>
              <a:rPr lang="en-US" b="1" dirty="0" smtClean="0"/>
              <a:t>    </a:t>
            </a:r>
            <a:r>
              <a:rPr lang="en-US" b="1" dirty="0" err="1" smtClean="0"/>
              <a:t>get_info_t</a:t>
            </a:r>
            <a:r>
              <a:rPr lang="en-US" b="1" dirty="0" smtClean="0"/>
              <a:t> *</a:t>
            </a:r>
            <a:r>
              <a:rPr lang="en-US" b="1" dirty="0" err="1" smtClean="0"/>
              <a:t>get_info</a:t>
            </a:r>
            <a:r>
              <a:rPr lang="en-US" b="1" dirty="0" smtClean="0"/>
              <a:t>;</a:t>
            </a:r>
          </a:p>
          <a:p>
            <a:pPr>
              <a:buNone/>
            </a:pPr>
            <a:r>
              <a:rPr lang="en-US" b="1" dirty="0" smtClean="0"/>
              <a:t>    </a:t>
            </a:r>
            <a:r>
              <a:rPr lang="en-US" b="1" dirty="0" err="1" smtClean="0"/>
              <a:t>struct</a:t>
            </a:r>
            <a:r>
              <a:rPr lang="en-US" b="1" dirty="0" smtClean="0"/>
              <a:t> </a:t>
            </a:r>
            <a:r>
              <a:rPr lang="en-US" b="1" dirty="0" err="1" smtClean="0"/>
              <a:t>proc_dir_entry</a:t>
            </a:r>
            <a:r>
              <a:rPr lang="en-US" b="1" dirty="0" smtClean="0"/>
              <a:t> *next, *parent, *</a:t>
            </a:r>
            <a:r>
              <a:rPr lang="en-US" b="1" dirty="0" err="1" smtClean="0"/>
              <a:t>subdir</a:t>
            </a:r>
            <a:r>
              <a:rPr lang="en-US" b="1" dirty="0" smtClean="0"/>
              <a:t>;</a:t>
            </a:r>
          </a:p>
          <a:p>
            <a:pPr>
              <a:buNone/>
            </a:pPr>
            <a:r>
              <a:rPr lang="en-US" b="1" dirty="0" smtClean="0"/>
              <a:t>    void *data;</a:t>
            </a:r>
          </a:p>
          <a:p>
            <a:pPr>
              <a:buNone/>
            </a:pPr>
            <a:r>
              <a:rPr lang="en-US" b="1" dirty="0" smtClean="0"/>
              <a:t>    </a:t>
            </a:r>
            <a:r>
              <a:rPr lang="en-US" b="1" dirty="0" err="1" smtClean="0"/>
              <a:t>read_proc_t</a:t>
            </a:r>
            <a:r>
              <a:rPr lang="en-US" b="1" dirty="0" smtClean="0"/>
              <a:t> *</a:t>
            </a:r>
            <a:r>
              <a:rPr lang="en-US" b="1" dirty="0" err="1" smtClean="0"/>
              <a:t>read_proc</a:t>
            </a:r>
            <a:r>
              <a:rPr lang="en-US" b="1" dirty="0" smtClean="0"/>
              <a:t>; </a:t>
            </a:r>
            <a:r>
              <a:rPr lang="en-US" dirty="0" smtClean="0">
                <a:solidFill>
                  <a:srgbClr val="FF0000"/>
                </a:solidFill>
              </a:rPr>
              <a:t>- Read handler of the proc file.</a:t>
            </a:r>
          </a:p>
          <a:p>
            <a:pPr>
              <a:buNone/>
            </a:pPr>
            <a:r>
              <a:rPr lang="en-US" b="1" dirty="0" smtClean="0"/>
              <a:t>    </a:t>
            </a:r>
            <a:r>
              <a:rPr lang="en-US" b="1" dirty="0" err="1" smtClean="0"/>
              <a:t>write_proc_t</a:t>
            </a:r>
            <a:r>
              <a:rPr lang="en-US" b="1" dirty="0" smtClean="0"/>
              <a:t> *</a:t>
            </a:r>
            <a:r>
              <a:rPr lang="en-US" b="1" dirty="0" err="1" smtClean="0"/>
              <a:t>write_proc</a:t>
            </a:r>
            <a:r>
              <a:rPr lang="en-US" b="1" dirty="0" smtClean="0"/>
              <a:t>;</a:t>
            </a:r>
          </a:p>
          <a:p>
            <a:pPr>
              <a:buNone/>
            </a:pPr>
            <a:r>
              <a:rPr lang="en-US" b="1" dirty="0" smtClean="0"/>
              <a:t>    </a:t>
            </a:r>
            <a:r>
              <a:rPr lang="en-US" b="1" dirty="0" err="1" smtClean="0"/>
              <a:t>atomic_t</a:t>
            </a:r>
            <a:r>
              <a:rPr lang="en-US" b="1" dirty="0" smtClean="0"/>
              <a:t> count;        /* use count */</a:t>
            </a:r>
          </a:p>
          <a:p>
            <a:pPr>
              <a:buNone/>
            </a:pPr>
            <a:r>
              <a:rPr lang="en-US" b="1" dirty="0" smtClean="0"/>
              <a:t>    </a:t>
            </a:r>
            <a:r>
              <a:rPr lang="en-US" b="1" dirty="0" err="1" smtClean="0"/>
              <a:t>int</a:t>
            </a:r>
            <a:r>
              <a:rPr lang="en-US" b="1" dirty="0" smtClean="0"/>
              <a:t> deleted;        /* delete flag */</a:t>
            </a:r>
          </a:p>
          <a:p>
            <a:pPr>
              <a:buNone/>
            </a:pPr>
            <a:r>
              <a:rPr lang="en-US" b="1" dirty="0" smtClean="0"/>
              <a:t>    </a:t>
            </a:r>
            <a:r>
              <a:rPr lang="en-US" b="1" dirty="0" err="1" smtClean="0"/>
              <a:t>kdev_t</a:t>
            </a:r>
            <a:r>
              <a:rPr lang="en-US" b="1" dirty="0" smtClean="0"/>
              <a:t>    </a:t>
            </a:r>
            <a:r>
              <a:rPr lang="en-US" b="1" dirty="0" err="1" smtClean="0"/>
              <a:t>rdev</a:t>
            </a:r>
            <a:r>
              <a:rPr lang="en-US" b="1" dirty="0" smtClean="0"/>
              <a:t>;</a:t>
            </a:r>
          </a:p>
          <a:p>
            <a:pPr>
              <a:buNone/>
            </a:pPr>
            <a:r>
              <a:rPr lang="en-US" b="1" dirty="0" smtClean="0"/>
              <a:t>};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 dirty="0" smtClean="0">
                <a:latin typeface="Calibri" pitchFamily="34" charset="0"/>
              </a:rPr>
              <a:t>Add support for /proc  </a:t>
            </a:r>
            <a:r>
              <a:rPr lang="en-US" b="1" dirty="0" err="1" smtClean="0">
                <a:latin typeface="Calibri" pitchFamily="34" charset="0"/>
              </a:rPr>
              <a:t>fs</a:t>
            </a:r>
            <a:r>
              <a:rPr lang="en-US" b="1" dirty="0" smtClean="0">
                <a:latin typeface="Calibri" pitchFamily="34" charset="0"/>
              </a:rPr>
              <a:t> to the module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4512" y="1874837"/>
            <a:ext cx="8486775" cy="482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fontAlgn="base">
              <a:buNone/>
            </a:pPr>
            <a:r>
              <a:rPr lang="en-US" b="1" dirty="0" smtClean="0"/>
              <a:t>Pitfalls from Experience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9312" y="1874837"/>
            <a:ext cx="8458200" cy="488142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defRPr/>
            </a:pPr>
            <a:r>
              <a:rPr lang="en-US" sz="3200" dirty="0" smtClean="0"/>
              <a:t>C language syntax pitfalls</a:t>
            </a:r>
          </a:p>
          <a:p>
            <a:pPr>
              <a:defRPr/>
            </a:pPr>
            <a:r>
              <a:rPr lang="en-US" sz="3200" dirty="0" smtClean="0"/>
              <a:t>Remember about concurrency, kernel code is preemptive.</a:t>
            </a:r>
          </a:p>
          <a:p>
            <a:pPr>
              <a:defRPr/>
            </a:pPr>
            <a:r>
              <a:rPr lang="en-US" sz="3200" dirty="0" smtClean="0"/>
              <a:t>Beware NULL or garbage pointers</a:t>
            </a:r>
          </a:p>
          <a:p>
            <a:pPr>
              <a:defRPr/>
            </a:pPr>
            <a:r>
              <a:rPr lang="en-US" sz="3200" dirty="0" smtClean="0"/>
              <a:t>Zero-out memory before using</a:t>
            </a:r>
          </a:p>
          <a:p>
            <a:pPr>
              <a:defRPr/>
            </a:pPr>
            <a:r>
              <a:rPr lang="en-US" sz="3200" dirty="0" smtClean="0"/>
              <a:t>Do not re-invent the wheel, use functions already available (e.g. linked list, strings)</a:t>
            </a:r>
          </a:p>
          <a:p>
            <a:pPr>
              <a:defRPr/>
            </a:pPr>
            <a:r>
              <a:rPr lang="en-US" sz="3200" dirty="0" smtClean="0"/>
              <a:t>Beware of any warnings in compilation</a:t>
            </a:r>
          </a:p>
          <a:p>
            <a:pPr>
              <a:defRPr/>
            </a:pPr>
            <a:r>
              <a:rPr lang="en-US" sz="3200" dirty="0" smtClean="0"/>
              <a:t>Minimize complexity</a:t>
            </a:r>
          </a:p>
          <a:p>
            <a:pPr>
              <a:buNone/>
              <a:defRPr/>
            </a:pP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 dirty="0" smtClean="0">
                <a:latin typeface="Calibri" pitchFamily="34" charset="0"/>
              </a:rPr>
              <a:t>Add support for /proc  </a:t>
            </a:r>
            <a:r>
              <a:rPr lang="en-US" b="1" dirty="0" err="1" smtClean="0">
                <a:latin typeface="Calibri" pitchFamily="34" charset="0"/>
              </a:rPr>
              <a:t>fs</a:t>
            </a:r>
            <a:r>
              <a:rPr lang="en-US" b="1" dirty="0" smtClean="0">
                <a:latin typeface="Calibri" pitchFamily="34" charset="0"/>
              </a:rPr>
              <a:t> to the module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0712" y="1798637"/>
            <a:ext cx="7876276" cy="536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 dirty="0" smtClean="0">
                <a:latin typeface="Calibri" pitchFamily="34" charset="0"/>
              </a:rPr>
              <a:t>Add support for /proc  </a:t>
            </a:r>
            <a:r>
              <a:rPr lang="en-US" b="1" dirty="0" err="1" smtClean="0">
                <a:latin typeface="Calibri" pitchFamily="34" charset="0"/>
              </a:rPr>
              <a:t>fs</a:t>
            </a:r>
            <a:r>
              <a:rPr lang="en-US" b="1" dirty="0" smtClean="0">
                <a:latin typeface="Calibri" pitchFamily="34" charset="0"/>
              </a:rPr>
              <a:t> to the module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2112" y="1798637"/>
            <a:ext cx="90678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Write to /proc file</a:t>
            </a:r>
          </a:p>
          <a:p>
            <a:r>
              <a:rPr lang="en-US" sz="2800" b="1" dirty="0" err="1" smtClean="0"/>
              <a:t>copy_from_user</a:t>
            </a:r>
            <a:r>
              <a:rPr lang="en-US" sz="2800" dirty="0" smtClean="0"/>
              <a:t> — Copy a block of data from user space.</a:t>
            </a:r>
          </a:p>
          <a:p>
            <a:endParaRPr lang="en-US" sz="2800" dirty="0" smtClean="0"/>
          </a:p>
          <a:p>
            <a:r>
              <a:rPr lang="en-US" sz="2800" dirty="0" smtClean="0"/>
              <a:t>unsigned long </a:t>
            </a:r>
            <a:r>
              <a:rPr lang="en-US" sz="2800" b="1" dirty="0" err="1" smtClean="0"/>
              <a:t>copy_from_user</a:t>
            </a:r>
            <a:r>
              <a:rPr lang="en-US" sz="2800" b="1" dirty="0" smtClean="0"/>
              <a:t> </a:t>
            </a:r>
            <a:r>
              <a:rPr lang="en-US" sz="2800" dirty="0" smtClean="0"/>
              <a:t>(void *  </a:t>
            </a:r>
            <a:r>
              <a:rPr lang="en-US" sz="2800" i="1" dirty="0" smtClean="0"/>
              <a:t>to</a:t>
            </a:r>
            <a:r>
              <a:rPr lang="en-US" sz="2800" dirty="0" smtClean="0"/>
              <a:t>, const void __user *  </a:t>
            </a:r>
            <a:r>
              <a:rPr lang="en-US" sz="2800" i="1" dirty="0" smtClean="0"/>
              <a:t>from</a:t>
            </a:r>
            <a:r>
              <a:rPr lang="en-US" sz="2800" dirty="0" smtClean="0"/>
              <a:t>, unsigned long  </a:t>
            </a:r>
            <a:r>
              <a:rPr lang="en-US" sz="2800" i="1" dirty="0" smtClean="0"/>
              <a:t>n</a:t>
            </a:r>
            <a:r>
              <a:rPr lang="en-US" sz="2800" dirty="0" smtClean="0"/>
              <a:t>);</a:t>
            </a:r>
          </a:p>
          <a:p>
            <a:r>
              <a:rPr lang="en-US" sz="2800" b="1" dirty="0" smtClean="0"/>
              <a:t>Arguments</a:t>
            </a:r>
          </a:p>
          <a:p>
            <a:r>
              <a:rPr lang="en-US" sz="2800" i="1" dirty="0" smtClean="0"/>
              <a:t>to - </a:t>
            </a:r>
            <a:r>
              <a:rPr lang="en-US" sz="2800" dirty="0" smtClean="0"/>
              <a:t>Destination address, in kernel space.</a:t>
            </a:r>
          </a:p>
          <a:p>
            <a:r>
              <a:rPr lang="en-US" sz="2800" i="1" dirty="0" smtClean="0"/>
              <a:t>from - </a:t>
            </a:r>
            <a:r>
              <a:rPr lang="en-US" sz="2800" dirty="0" smtClean="0"/>
              <a:t>Source address, in user space.</a:t>
            </a:r>
          </a:p>
          <a:p>
            <a:r>
              <a:rPr lang="en-US" sz="2800" i="1" dirty="0" smtClean="0"/>
              <a:t>n - </a:t>
            </a:r>
            <a:r>
              <a:rPr lang="en-US" sz="2800" dirty="0" smtClean="0"/>
              <a:t>Number of bytes to copy.</a:t>
            </a:r>
          </a:p>
          <a:p>
            <a:endParaRPr lang="en-US" sz="2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 dirty="0" smtClean="0">
                <a:latin typeface="Calibri" pitchFamily="34" charset="0"/>
              </a:rPr>
              <a:t>Add support for /proc  </a:t>
            </a:r>
            <a:r>
              <a:rPr lang="en-US" b="1" dirty="0" err="1" smtClean="0">
                <a:latin typeface="Calibri" pitchFamily="34" charset="0"/>
              </a:rPr>
              <a:t>fs</a:t>
            </a:r>
            <a:r>
              <a:rPr lang="en-US" b="1" dirty="0" smtClean="0">
                <a:latin typeface="Calibri" pitchFamily="34" charset="0"/>
              </a:rPr>
              <a:t> to the module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4512" y="1951037"/>
            <a:ext cx="8448675" cy="425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ight Arrow 5"/>
          <p:cNvSpPr/>
          <p:nvPr/>
        </p:nvSpPr>
        <p:spPr>
          <a:xfrm rot="10800000">
            <a:off x="6640512" y="4160837"/>
            <a:ext cx="1295400" cy="4572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312" y="1493837"/>
            <a:ext cx="8696325" cy="519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 dirty="0" smtClean="0">
                <a:latin typeface="Calibri" pitchFamily="34" charset="0"/>
              </a:rPr>
              <a:t>Add support for /proc  </a:t>
            </a:r>
            <a:r>
              <a:rPr lang="en-US" b="1" dirty="0" err="1" smtClean="0">
                <a:latin typeface="Calibri" pitchFamily="34" charset="0"/>
              </a:rPr>
              <a:t>fs</a:t>
            </a:r>
            <a:r>
              <a:rPr lang="en-US" b="1" dirty="0" smtClean="0">
                <a:latin typeface="Calibri" pitchFamily="34" charset="0"/>
              </a:rPr>
              <a:t> to the module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 dirty="0" smtClean="0">
                <a:latin typeface="Calibri" pitchFamily="34" charset="0"/>
              </a:rPr>
              <a:t>The </a:t>
            </a:r>
            <a:r>
              <a:rPr lang="en-US" b="1" dirty="0" err="1" smtClean="0">
                <a:latin typeface="Calibri" pitchFamily="34" charset="0"/>
              </a:rPr>
              <a:t>ioctl</a:t>
            </a:r>
            <a:r>
              <a:rPr lang="en-US" b="1" dirty="0" smtClean="0">
                <a:latin typeface="Calibri" pitchFamily="34" charset="0"/>
              </a:rPr>
              <a:t> method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2112" y="1798637"/>
            <a:ext cx="90678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Implement additional commands to return debugging information</a:t>
            </a:r>
          </a:p>
          <a:p>
            <a:pPr lvl="1">
              <a:buFont typeface="Arial" charset="0"/>
              <a:buChar char="•"/>
            </a:pPr>
            <a:r>
              <a:rPr lang="en-US" sz="3200" dirty="0" smtClean="0"/>
              <a:t>Advantages</a:t>
            </a:r>
          </a:p>
          <a:p>
            <a:pPr lvl="2">
              <a:buFontTx/>
              <a:buChar char="-"/>
            </a:pPr>
            <a:r>
              <a:rPr lang="en-US" sz="3200" dirty="0" smtClean="0"/>
              <a:t>Faster than reading /proc file.</a:t>
            </a:r>
          </a:p>
          <a:p>
            <a:pPr lvl="2">
              <a:buFontTx/>
              <a:buChar char="-"/>
            </a:pPr>
            <a:r>
              <a:rPr lang="en-US" sz="3200" dirty="0" smtClean="0"/>
              <a:t>Can be left in the driver unnoticed</a:t>
            </a:r>
          </a:p>
          <a:p>
            <a:pPr lvl="1">
              <a:buFont typeface="Arial" charset="0"/>
              <a:buChar char="•"/>
            </a:pPr>
            <a:r>
              <a:rPr lang="en-US" sz="3200" dirty="0" smtClean="0"/>
              <a:t>Drawbacks</a:t>
            </a:r>
          </a:p>
          <a:p>
            <a:pPr lvl="2">
              <a:buFontTx/>
              <a:buChar char="-"/>
            </a:pPr>
            <a:r>
              <a:rPr lang="en-US" sz="3200" dirty="0" smtClean="0"/>
              <a:t>Requires additional </a:t>
            </a:r>
            <a:r>
              <a:rPr lang="en-US" sz="3200" dirty="0" err="1" smtClean="0"/>
              <a:t>userspace</a:t>
            </a:r>
            <a:r>
              <a:rPr lang="en-US" sz="3200" dirty="0" smtClean="0"/>
              <a:t> application to issue </a:t>
            </a:r>
            <a:r>
              <a:rPr lang="en-US" sz="3200" b="1" dirty="0" err="1" smtClean="0"/>
              <a:t>ioctl</a:t>
            </a:r>
            <a:r>
              <a:rPr lang="en-US" sz="3200" dirty="0" smtClean="0"/>
              <a:t> </a:t>
            </a:r>
            <a:r>
              <a:rPr lang="en-US" sz="3200" dirty="0" err="1" smtClean="0"/>
              <a:t>syscall</a:t>
            </a:r>
            <a:r>
              <a:rPr lang="en-US" sz="3200" dirty="0" smtClean="0"/>
              <a:t> and parse the response.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312" y="1798637"/>
            <a:ext cx="8924925" cy="494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 dirty="0" smtClean="0">
                <a:latin typeface="Calibri" pitchFamily="34" charset="0"/>
              </a:rPr>
              <a:t>The </a:t>
            </a:r>
            <a:r>
              <a:rPr lang="en-US" b="1" dirty="0" err="1" smtClean="0">
                <a:latin typeface="Calibri" pitchFamily="34" charset="0"/>
              </a:rPr>
              <a:t>ioctl</a:t>
            </a:r>
            <a:r>
              <a:rPr lang="en-US" b="1" dirty="0" smtClean="0">
                <a:latin typeface="Calibri" pitchFamily="34" charset="0"/>
              </a:rPr>
              <a:t> method (</a:t>
            </a:r>
            <a:r>
              <a:rPr lang="en-US" b="1" dirty="0" err="1" smtClean="0">
                <a:latin typeface="Calibri" pitchFamily="34" charset="0"/>
              </a:rPr>
              <a:t>userspace</a:t>
            </a:r>
            <a:r>
              <a:rPr lang="en-US" b="1" dirty="0" smtClean="0">
                <a:latin typeface="Calibri" pitchFamily="34" charset="0"/>
              </a:rPr>
              <a:t> code)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6" name="Oval 5"/>
          <p:cNvSpPr/>
          <p:nvPr/>
        </p:nvSpPr>
        <p:spPr>
          <a:xfrm>
            <a:off x="468312" y="2103437"/>
            <a:ext cx="6553200" cy="5334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44512" y="4618037"/>
            <a:ext cx="9067800" cy="5334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 dirty="0" smtClean="0">
                <a:latin typeface="Calibri" pitchFamily="34" charset="0"/>
              </a:rPr>
              <a:t>The </a:t>
            </a:r>
            <a:r>
              <a:rPr lang="en-US" b="1" dirty="0" err="1" smtClean="0">
                <a:latin typeface="Calibri" pitchFamily="34" charset="0"/>
              </a:rPr>
              <a:t>ioctl</a:t>
            </a:r>
            <a:r>
              <a:rPr lang="en-US" b="1" dirty="0" smtClean="0">
                <a:latin typeface="Calibri" pitchFamily="34" charset="0"/>
              </a:rPr>
              <a:t> method (Kernel code)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112" y="1417637"/>
            <a:ext cx="9067800" cy="5966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1230312" y="5456237"/>
            <a:ext cx="5181600" cy="5334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20712" y="4160837"/>
            <a:ext cx="5181600" cy="5334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73112" y="2560637"/>
            <a:ext cx="7467600" cy="5334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 dirty="0" smtClean="0">
                <a:latin typeface="Calibri" pitchFamily="34" charset="0"/>
              </a:rPr>
              <a:t>Debugging by watching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2112" y="1798637"/>
            <a:ext cx="90678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latin typeface="Courier New" pitchFamily="49" charset="0"/>
              </a:rPr>
              <a:t>strace</a:t>
            </a:r>
            <a:r>
              <a:rPr lang="en-US" sz="3600" dirty="0" smtClean="0"/>
              <a:t> command</a:t>
            </a:r>
          </a:p>
          <a:p>
            <a:pPr lvl="1"/>
            <a:r>
              <a:rPr lang="en-US" sz="3200" dirty="0" smtClean="0"/>
              <a:t>Shows system calls, arguments, and return values</a:t>
            </a:r>
          </a:p>
          <a:p>
            <a:pPr lvl="1"/>
            <a:r>
              <a:rPr lang="en-US" sz="3200" dirty="0" smtClean="0"/>
              <a:t>No need to compile a program with the </a:t>
            </a:r>
            <a:r>
              <a:rPr lang="en-US" sz="3200" b="1" dirty="0" smtClean="0">
                <a:latin typeface="Courier New" pitchFamily="49" charset="0"/>
              </a:rPr>
              <a:t>–g</a:t>
            </a:r>
            <a:r>
              <a:rPr lang="en-US" sz="3200" dirty="0" smtClean="0"/>
              <a:t> option</a:t>
            </a:r>
          </a:p>
          <a:p>
            <a:pPr lvl="1"/>
            <a:r>
              <a:rPr lang="en-US" sz="3200" b="1" dirty="0" smtClean="0">
                <a:latin typeface="Courier New" pitchFamily="49" charset="0"/>
              </a:rPr>
              <a:t>-t</a:t>
            </a:r>
            <a:r>
              <a:rPr lang="en-US" sz="3200" dirty="0" smtClean="0"/>
              <a:t> to display when each call is executed</a:t>
            </a:r>
          </a:p>
          <a:p>
            <a:pPr lvl="1"/>
            <a:r>
              <a:rPr lang="en-US" sz="3200" b="1" dirty="0" smtClean="0">
                <a:latin typeface="Courier New" pitchFamily="49" charset="0"/>
              </a:rPr>
              <a:t>-T</a:t>
            </a:r>
            <a:r>
              <a:rPr lang="en-US" sz="3200" dirty="0" smtClean="0"/>
              <a:t> to display the time spent in the call</a:t>
            </a:r>
          </a:p>
          <a:p>
            <a:pPr lvl="1"/>
            <a:r>
              <a:rPr lang="en-US" sz="3200" b="1" dirty="0" smtClean="0">
                <a:latin typeface="Courier New" pitchFamily="49" charset="0"/>
              </a:rPr>
              <a:t>-e</a:t>
            </a:r>
            <a:r>
              <a:rPr lang="en-US" sz="3200" dirty="0" smtClean="0"/>
              <a:t> to limit the types of calls</a:t>
            </a:r>
          </a:p>
          <a:p>
            <a:pPr lvl="1"/>
            <a:r>
              <a:rPr lang="en-US" sz="3200" b="1" dirty="0" smtClean="0">
                <a:latin typeface="Courier New" pitchFamily="49" charset="0"/>
              </a:rPr>
              <a:t>-o</a:t>
            </a:r>
            <a:r>
              <a:rPr lang="en-US" sz="3200" dirty="0" smtClean="0"/>
              <a:t> to redirect the output to a file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 dirty="0" smtClean="0">
                <a:latin typeface="Calibri" pitchFamily="34" charset="0"/>
              </a:rPr>
              <a:t>Debugging by watching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2112" y="1798637"/>
            <a:ext cx="9067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# </a:t>
            </a:r>
            <a:r>
              <a:rPr lang="en-US" sz="2800" b="1" dirty="0" err="1" smtClean="0"/>
              <a:t>strace</a:t>
            </a:r>
            <a:r>
              <a:rPr lang="en-US" sz="2800" b="1" dirty="0" smtClean="0"/>
              <a:t> console -o</a:t>
            </a:r>
          </a:p>
          <a:p>
            <a:endParaRPr lang="en-US" sz="2000" b="1" dirty="0" smtClean="0"/>
          </a:p>
          <a:p>
            <a:r>
              <a:rPr lang="en-US" sz="2000" b="1" dirty="0" err="1" smtClean="0"/>
              <a:t>execve</a:t>
            </a:r>
            <a:r>
              <a:rPr lang="en-US" sz="2000" b="1" dirty="0" smtClean="0"/>
              <a:t>("/</a:t>
            </a:r>
            <a:r>
              <a:rPr lang="en-US" sz="2000" b="1" dirty="0" err="1" smtClean="0"/>
              <a:t>usr</a:t>
            </a:r>
            <a:r>
              <a:rPr lang="en-US" sz="2000" b="1" dirty="0" smtClean="0"/>
              <a:t>/local/bin/console", ["console", "-o"], [/* 17 </a:t>
            </a:r>
            <a:r>
              <a:rPr lang="en-US" sz="2000" b="1" dirty="0" err="1" smtClean="0"/>
              <a:t>vars</a:t>
            </a:r>
            <a:r>
              <a:rPr lang="en-US" sz="2000" b="1" dirty="0" smtClean="0"/>
              <a:t> */]) = 0</a:t>
            </a:r>
          </a:p>
          <a:p>
            <a:r>
              <a:rPr lang="en-US" sz="2000" b="1" dirty="0" smtClean="0"/>
              <a:t>stat("/etc/</a:t>
            </a:r>
            <a:r>
              <a:rPr lang="en-US" sz="2000" b="1" dirty="0" err="1" smtClean="0"/>
              <a:t>ld.so.cache</a:t>
            </a:r>
            <a:r>
              <a:rPr lang="en-US" sz="2000" b="1" dirty="0" smtClean="0"/>
              <a:t>", {</a:t>
            </a:r>
            <a:r>
              <a:rPr lang="en-US" sz="2000" b="1" dirty="0" err="1" smtClean="0"/>
              <a:t>st_mode</a:t>
            </a:r>
            <a:r>
              <a:rPr lang="en-US" sz="2000" b="1" dirty="0" smtClean="0"/>
              <a:t>=S_IFREG|0644, </a:t>
            </a:r>
            <a:r>
              <a:rPr lang="en-US" sz="2000" b="1" dirty="0" err="1" smtClean="0"/>
              <a:t>st_size</a:t>
            </a:r>
            <a:r>
              <a:rPr lang="en-US" sz="2000" b="1" dirty="0" smtClean="0"/>
              <a:t>=2753, ...}) = 0</a:t>
            </a:r>
          </a:p>
          <a:p>
            <a:r>
              <a:rPr lang="en-US" sz="2000" b="1" dirty="0" smtClean="0"/>
              <a:t>open("/etc/</a:t>
            </a:r>
            <a:r>
              <a:rPr lang="en-US" sz="2000" b="1" dirty="0" err="1" smtClean="0"/>
              <a:t>ld.so.cache</a:t>
            </a:r>
            <a:r>
              <a:rPr lang="en-US" sz="2000" b="1" dirty="0" smtClean="0"/>
              <a:t>", O_RDONLY|O_CLOEXEC) = 3</a:t>
            </a:r>
          </a:p>
          <a:p>
            <a:r>
              <a:rPr lang="en-US" sz="2000" b="1" dirty="0" smtClean="0"/>
              <a:t>open("/</a:t>
            </a:r>
            <a:r>
              <a:rPr lang="en-US" sz="2000" b="1" dirty="0" err="1" smtClean="0"/>
              <a:t>usr</a:t>
            </a:r>
            <a:r>
              <a:rPr lang="en-US" sz="2000" b="1" dirty="0" smtClean="0"/>
              <a:t>/local/lib/libpthread.so.0", O_RDONLY) = -1 ENOENT (No such file or directory)</a:t>
            </a:r>
          </a:p>
          <a:p>
            <a:r>
              <a:rPr lang="en-US" sz="2000" b="1" dirty="0" smtClean="0"/>
              <a:t>open("/lib/libpthread.so.0", O_RDONLY)  = 3</a:t>
            </a:r>
          </a:p>
          <a:p>
            <a:r>
              <a:rPr lang="en-US" sz="2000" b="1" dirty="0" smtClean="0"/>
              <a:t>....</a:t>
            </a:r>
          </a:p>
          <a:p>
            <a:r>
              <a:rPr lang="en-US" sz="2000" b="1" dirty="0" smtClean="0"/>
              <a:t>open("/</a:t>
            </a:r>
            <a:r>
              <a:rPr lang="en-US" sz="2000" b="1" dirty="0" err="1" smtClean="0"/>
              <a:t>tmp</a:t>
            </a:r>
            <a:r>
              <a:rPr lang="en-US" sz="2000" b="1" dirty="0" smtClean="0"/>
              <a:t>/</a:t>
            </a:r>
            <a:r>
              <a:rPr lang="en-US" sz="2000" b="1" dirty="0" err="1" smtClean="0"/>
              <a:t>testTS.ts</a:t>
            </a:r>
            <a:r>
              <a:rPr lang="en-US" sz="2000" b="1" dirty="0" smtClean="0"/>
              <a:t>", O_RDONLY|O_LARGEFILE) = 3</a:t>
            </a:r>
          </a:p>
          <a:p>
            <a:r>
              <a:rPr lang="en-US" sz="2000" b="1" dirty="0" smtClean="0"/>
              <a:t>....</a:t>
            </a:r>
          </a:p>
          <a:p>
            <a:r>
              <a:rPr lang="en-US" sz="2000" b="1" dirty="0" smtClean="0"/>
              <a:t>open("/dev/cimax0", O_RDWR|O_LARGEFILE) = 4</a:t>
            </a:r>
          </a:p>
          <a:p>
            <a:r>
              <a:rPr lang="en-US" sz="2000" b="1" dirty="0" smtClean="0"/>
              <a:t>....</a:t>
            </a:r>
          </a:p>
          <a:p>
            <a:r>
              <a:rPr lang="en-US" sz="2000" b="1" dirty="0" err="1" smtClean="0"/>
              <a:t>ioctl</a:t>
            </a:r>
            <a:r>
              <a:rPr lang="en-US" sz="2000" b="1" dirty="0" smtClean="0"/>
              <a:t>(4, CHIOGPARAMS, 0x7ef4fab8)       = 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 dirty="0" smtClean="0">
                <a:latin typeface="Calibri" pitchFamily="34" charset="0"/>
              </a:rPr>
              <a:t>Oops messages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2112" y="1798637"/>
            <a:ext cx="906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3600" dirty="0" smtClean="0"/>
              <a:t>Dereferencing invalid pointers often results in </a:t>
            </a:r>
            <a:r>
              <a:rPr lang="en-US" sz="3600" b="1" dirty="0" smtClean="0"/>
              <a:t>oops</a:t>
            </a:r>
            <a:r>
              <a:rPr lang="en-US" sz="3600" dirty="0" smtClean="0"/>
              <a:t> messages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9400" y="3627437"/>
            <a:ext cx="9801225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1382712" y="4999037"/>
            <a:ext cx="18288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 dirty="0" smtClean="0"/>
              <a:t>Debugging Support in the Kernel</a:t>
            </a:r>
            <a:endParaRPr lang="en-US" b="1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37359"/>
            <a:ext cx="8870040" cy="493776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9pPr>
          </a:lstStyle>
          <a:p>
            <a:pPr lvl="0">
              <a:buNone/>
            </a:pPr>
            <a:endParaRPr lang="en-US" dirty="0"/>
          </a:p>
          <a:p>
            <a:pPr lvl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9312" y="1874837"/>
            <a:ext cx="8458200" cy="5100584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sz="3200" b="1" dirty="0" smtClean="0"/>
              <a:t>CONFIG_DEBUG_KERNEL</a:t>
            </a:r>
          </a:p>
          <a:p>
            <a:pPr>
              <a:buNone/>
            </a:pPr>
            <a:r>
              <a:rPr lang="en-US" sz="3200" dirty="0" smtClean="0"/>
              <a:t>This option just makes other debugging options available; it should be turned on but does not, by itself, enable any features.</a:t>
            </a:r>
          </a:p>
          <a:p>
            <a:endParaRPr lang="en-US" sz="3200" dirty="0" smtClean="0"/>
          </a:p>
          <a:p>
            <a:pPr>
              <a:buNone/>
            </a:pPr>
            <a:r>
              <a:rPr lang="en-US" sz="3200" b="1" dirty="0" smtClean="0"/>
              <a:t>CONFIG_DEBUG_INFO</a:t>
            </a:r>
          </a:p>
          <a:p>
            <a:pPr>
              <a:buNone/>
            </a:pPr>
            <a:r>
              <a:rPr lang="en-US" sz="3200" dirty="0" smtClean="0"/>
              <a:t>This option causes the kernel to be built with full debugging information included. You’ll need that information if you want to debug the kernel with </a:t>
            </a:r>
            <a:r>
              <a:rPr lang="en-US" sz="3200" dirty="0" err="1" smtClean="0"/>
              <a:t>gdb</a:t>
            </a:r>
            <a:r>
              <a:rPr lang="en-US" sz="3200" dirty="0" smtClean="0"/>
              <a:t>..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 dirty="0" smtClean="0">
                <a:latin typeface="Calibri" pitchFamily="34" charset="0"/>
              </a:rPr>
              <a:t>Oops messages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0712" y="1168400"/>
            <a:ext cx="7115175" cy="639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ounded Rectangular Callout 6"/>
          <p:cNvSpPr/>
          <p:nvPr/>
        </p:nvSpPr>
        <p:spPr>
          <a:xfrm>
            <a:off x="4887912" y="5227637"/>
            <a:ext cx="1981200" cy="304800"/>
          </a:xfrm>
          <a:prstGeom prst="wedgeRoundRectCallout">
            <a:avLst>
              <a:gd name="adj1" fmla="val -78517"/>
              <a:gd name="adj2" fmla="val 4986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 stack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6956425" y="5837237"/>
            <a:ext cx="3124200" cy="990600"/>
          </a:xfrm>
          <a:prstGeom prst="wedgeRoundRectCallout">
            <a:avLst>
              <a:gd name="adj1" fmla="val -128079"/>
              <a:gd name="adj2" fmla="val 7079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 name, kernel module name</a:t>
            </a:r>
            <a:endParaRPr lang="en-US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6640512" y="2027237"/>
            <a:ext cx="3124200" cy="533400"/>
          </a:xfrm>
          <a:prstGeom prst="wedgeRoundRectCallout">
            <a:avLst>
              <a:gd name="adj1" fmla="val -161250"/>
              <a:gd name="adj2" fmla="val -10274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Error message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 dirty="0" smtClean="0">
                <a:latin typeface="Calibri" pitchFamily="34" charset="0"/>
              </a:rPr>
              <a:t>Asserting bugs and dumping information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2112" y="1798637"/>
            <a:ext cx="90678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400" b="1" dirty="0" smtClean="0">
                <a:latin typeface="Courier New" panose="02070309020205020404" pitchFamily="49" charset="0"/>
              </a:rPr>
              <a:t>BUG</a:t>
            </a:r>
            <a:r>
              <a:rPr lang="en-US" sz="2400" dirty="0" smtClean="0"/>
              <a:t>() and </a:t>
            </a:r>
            <a:r>
              <a:rPr lang="en-US" sz="2400" b="1" dirty="0" smtClean="0">
                <a:latin typeface="Courier New" panose="02070309020205020404" pitchFamily="49" charset="0"/>
              </a:rPr>
              <a:t>BUG_ON(conditional</a:t>
            </a:r>
            <a:r>
              <a:rPr lang="en-US" sz="2400" dirty="0" smtClean="0"/>
              <a:t>) </a:t>
            </a:r>
          </a:p>
          <a:p>
            <a:pPr lvl="1">
              <a:defRPr/>
            </a:pPr>
            <a:r>
              <a:rPr lang="en-US" sz="2400" dirty="0" smtClean="0"/>
              <a:t>Cause an oops, which results in a stack trace and an error message</a:t>
            </a:r>
          </a:p>
          <a:p>
            <a:pPr>
              <a:defRPr/>
            </a:pPr>
            <a:r>
              <a:rPr lang="en-US" sz="2400" b="1" dirty="0" smtClean="0">
                <a:latin typeface="Courier New" panose="02070309020205020404" pitchFamily="49" charset="0"/>
              </a:rPr>
              <a:t>panic</a:t>
            </a:r>
            <a:r>
              <a:rPr lang="en-US" sz="2400" dirty="0" smtClean="0"/>
              <a:t>()</a:t>
            </a:r>
          </a:p>
          <a:p>
            <a:pPr lvl="1">
              <a:defRPr/>
            </a:pPr>
            <a:r>
              <a:rPr lang="en-US" sz="2400" dirty="0" smtClean="0"/>
              <a:t>Causes an oops and halts the kernel</a:t>
            </a:r>
          </a:p>
          <a:p>
            <a:pPr>
              <a:defRPr/>
            </a:pPr>
            <a:endParaRPr lang="en-US" sz="2800" b="1" dirty="0" smtClean="0">
              <a:latin typeface="Courier New" panose="02070309020205020404" pitchFamily="49" charset="0"/>
            </a:endParaRPr>
          </a:p>
          <a:p>
            <a:pPr>
              <a:defRPr/>
            </a:pPr>
            <a:r>
              <a:rPr lang="en-US" sz="2800" b="1" dirty="0" smtClean="0">
                <a:latin typeface="Courier New" panose="02070309020205020404" pitchFamily="49" charset="0"/>
              </a:rPr>
              <a:t>if (</a:t>
            </a:r>
            <a:r>
              <a:rPr lang="en-US" sz="2800" b="1" dirty="0" err="1" smtClean="0">
                <a:latin typeface="Courier New" panose="02070309020205020404" pitchFamily="49" charset="0"/>
              </a:rPr>
              <a:t>terrible_thing</a:t>
            </a:r>
            <a:r>
              <a:rPr lang="en-US" sz="2800" b="1" dirty="0" smtClean="0">
                <a:latin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sz="2800" b="1" dirty="0" smtClean="0">
                <a:latin typeface="Courier New" panose="02070309020205020404" pitchFamily="49" charset="0"/>
              </a:rPr>
              <a:t>panic(“</a:t>
            </a:r>
            <a:r>
              <a:rPr lang="en-US" sz="2800" b="1" dirty="0" err="1" smtClean="0">
                <a:latin typeface="Courier New" panose="02070309020205020404" pitchFamily="49" charset="0"/>
              </a:rPr>
              <a:t>terrible_thing</a:t>
            </a:r>
            <a:r>
              <a:rPr lang="en-US" sz="2800" b="1" dirty="0" smtClean="0">
                <a:latin typeface="Courier New" panose="02070309020205020404" pitchFamily="49" charset="0"/>
              </a:rPr>
              <a:t> is %ld!\n”, 	</a:t>
            </a:r>
            <a:r>
              <a:rPr lang="en-US" sz="2800" b="1" dirty="0" err="1" smtClean="0">
                <a:latin typeface="Courier New" panose="02070309020205020404" pitchFamily="49" charset="0"/>
              </a:rPr>
              <a:t>terrible_thing</a:t>
            </a:r>
            <a:r>
              <a:rPr lang="en-US" sz="2800" b="1" dirty="0" smtClean="0">
                <a:latin typeface="Courier New" panose="02070309020205020404" pitchFamily="49" charset="0"/>
              </a:rPr>
              <a:t>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 dirty="0" smtClean="0">
                <a:latin typeface="Calibri" pitchFamily="34" charset="0"/>
              </a:rPr>
              <a:t>Core dump analysis with GDB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2112" y="1798637"/>
            <a:ext cx="90678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1. Enable core dump creation: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# </a:t>
            </a:r>
            <a:r>
              <a:rPr lang="en-US" sz="2800" b="1" dirty="0" err="1" smtClean="0"/>
              <a:t>ulimit</a:t>
            </a:r>
            <a:r>
              <a:rPr lang="en-US" sz="2800" b="1" dirty="0" smtClean="0"/>
              <a:t> -c unlimited</a:t>
            </a:r>
          </a:p>
          <a:p>
            <a:endParaRPr lang="en-US" sz="3600" b="1" dirty="0" smtClean="0"/>
          </a:p>
          <a:p>
            <a:r>
              <a:rPr lang="en-US" sz="3600" b="1" dirty="0" smtClean="0"/>
              <a:t>2. Copy core dump to your PC</a:t>
            </a:r>
          </a:p>
          <a:p>
            <a:r>
              <a:rPr lang="en-US" sz="3600" b="1" dirty="0" smtClean="0"/>
              <a:t>3. Run GDB:</a:t>
            </a:r>
          </a:p>
          <a:p>
            <a:r>
              <a:rPr lang="en-US" sz="2400" b="1" dirty="0" smtClean="0"/>
              <a:t> </a:t>
            </a:r>
          </a:p>
          <a:p>
            <a:r>
              <a:rPr lang="en-US" sz="2400" b="1" dirty="0" smtClean="0"/>
              <a:t>./arm-</a:t>
            </a:r>
            <a:r>
              <a:rPr lang="en-US" sz="2400" b="1" dirty="0" err="1" smtClean="0"/>
              <a:t>fujitsu</a:t>
            </a:r>
            <a:r>
              <a:rPr lang="en-US" sz="2400" b="1" dirty="0" smtClean="0"/>
              <a:t>-</a:t>
            </a:r>
            <a:r>
              <a:rPr lang="en-US" sz="2400" b="1" dirty="0" err="1" smtClean="0"/>
              <a:t>linux</a:t>
            </a:r>
            <a:r>
              <a:rPr lang="en-US" sz="2400" b="1" dirty="0" smtClean="0"/>
              <a:t>-</a:t>
            </a:r>
            <a:r>
              <a:rPr lang="en-US" sz="2400" b="1" dirty="0" err="1" smtClean="0"/>
              <a:t>uclibcgnueabi</a:t>
            </a:r>
            <a:r>
              <a:rPr lang="en-US" sz="2400" b="1" dirty="0" smtClean="0"/>
              <a:t>-</a:t>
            </a:r>
            <a:r>
              <a:rPr lang="en-US" sz="2400" b="1" dirty="0" err="1" smtClean="0"/>
              <a:t>gdb</a:t>
            </a:r>
            <a:r>
              <a:rPr lang="en-US" sz="2400" b="1" dirty="0" smtClean="0"/>
              <a:t> /home/hd62user/…/</a:t>
            </a:r>
            <a:r>
              <a:rPr lang="en-US" sz="2400" b="1" dirty="0" err="1" smtClean="0"/>
              <a:t>hcc_app</a:t>
            </a:r>
            <a:endParaRPr lang="en-US" sz="2400" b="1" dirty="0" smtClean="0"/>
          </a:p>
          <a:p>
            <a:r>
              <a:rPr lang="en-US" sz="2400" b="1" dirty="0" smtClean="0"/>
              <a:t>--core=/home/hd62user/…/</a:t>
            </a:r>
            <a:r>
              <a:rPr lang="en-US" sz="2400" b="1" dirty="0" err="1" smtClean="0"/>
              <a:t>your_core_dump.core</a:t>
            </a:r>
            <a:endParaRPr lang="en-US" sz="2400" b="1" dirty="0" smtClean="0"/>
          </a:p>
          <a:p>
            <a:endParaRPr lang="en-US" sz="2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 dirty="0" smtClean="0">
                <a:latin typeface="Calibri" pitchFamily="34" charset="0"/>
              </a:rPr>
              <a:t>Core dump analysis with GDB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2112" y="1798637"/>
            <a:ext cx="90678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/>
              <a:t>bt</a:t>
            </a:r>
            <a:endParaRPr lang="en-US" sz="3200" b="1" dirty="0" smtClean="0"/>
          </a:p>
          <a:p>
            <a:r>
              <a:rPr lang="en-US" sz="2000" dirty="0" err="1" smtClean="0"/>
              <a:t>Backtrace</a:t>
            </a:r>
            <a:r>
              <a:rPr lang="en-US" sz="2000" dirty="0" smtClean="0"/>
              <a:t>: display the thread stack.</a:t>
            </a:r>
          </a:p>
          <a:p>
            <a:endParaRPr lang="en-US" sz="2000" dirty="0" smtClean="0"/>
          </a:p>
          <a:p>
            <a:r>
              <a:rPr lang="en-US" sz="3200" b="1" dirty="0" smtClean="0"/>
              <a:t>thread apply all </a:t>
            </a:r>
            <a:r>
              <a:rPr lang="en-US" sz="3200" b="1" dirty="0" err="1" smtClean="0"/>
              <a:t>bt</a:t>
            </a:r>
            <a:endParaRPr lang="en-US" sz="3200" b="1" dirty="0" smtClean="0"/>
          </a:p>
          <a:p>
            <a:r>
              <a:rPr lang="en-US" sz="2000" dirty="0" err="1" smtClean="0"/>
              <a:t>Backtrace</a:t>
            </a:r>
            <a:r>
              <a:rPr lang="en-US" sz="2000" dirty="0" smtClean="0"/>
              <a:t>: display the all threads’ stacks.</a:t>
            </a:r>
          </a:p>
          <a:p>
            <a:endParaRPr lang="en-US" sz="2000" dirty="0" smtClean="0"/>
          </a:p>
          <a:p>
            <a:r>
              <a:rPr lang="en-US" sz="3200" b="1" dirty="0" smtClean="0"/>
              <a:t>info register</a:t>
            </a:r>
          </a:p>
          <a:p>
            <a:r>
              <a:rPr lang="en-US" sz="2000" dirty="0" err="1" smtClean="0"/>
              <a:t>Reristers</a:t>
            </a:r>
            <a:r>
              <a:rPr lang="en-US" sz="2000" dirty="0" smtClean="0"/>
              <a:t> content</a:t>
            </a:r>
          </a:p>
          <a:p>
            <a:endParaRPr lang="en-US" sz="2000" dirty="0" smtClean="0"/>
          </a:p>
          <a:p>
            <a:r>
              <a:rPr lang="en-US" sz="3200" b="1" dirty="0" smtClean="0"/>
              <a:t>info </a:t>
            </a:r>
            <a:r>
              <a:rPr lang="en-US" sz="3200" b="1" dirty="0" err="1" smtClean="0"/>
              <a:t>sharedlibrary</a:t>
            </a:r>
            <a:endParaRPr lang="en-US" sz="3200" b="1" dirty="0" smtClean="0"/>
          </a:p>
          <a:p>
            <a:r>
              <a:rPr lang="en-US" sz="2000" dirty="0" smtClean="0"/>
              <a:t>Show .so libraries used.</a:t>
            </a:r>
          </a:p>
          <a:p>
            <a:endParaRPr lang="en-US" dirty="0" smtClean="0"/>
          </a:p>
          <a:p>
            <a:r>
              <a:rPr lang="en-US" sz="3200" b="1" dirty="0" smtClean="0"/>
              <a:t>p VAR</a:t>
            </a:r>
          </a:p>
          <a:p>
            <a:r>
              <a:rPr lang="en-US" dirty="0" smtClean="0"/>
              <a:t>Print variable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 dirty="0" smtClean="0">
                <a:latin typeface="Calibri" pitchFamily="34" charset="0"/>
              </a:rPr>
              <a:t>Homework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2112" y="1798637"/>
            <a:ext cx="906780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000" dirty="0" smtClean="0"/>
              <a:t>Read </a:t>
            </a:r>
            <a:r>
              <a:rPr lang="en-US" sz="2000" dirty="0" smtClean="0">
                <a:hlinkClick r:id="rId3"/>
              </a:rPr>
              <a:t>http://www.tldp.org/LDP/lkmpg/2.6/lkmpg.pdf</a:t>
            </a:r>
            <a:r>
              <a:rPr lang="en-US" sz="2000" dirty="0" smtClean="0"/>
              <a:t> </a:t>
            </a:r>
            <a:r>
              <a:rPr lang="en-US" sz="2000" dirty="0" smtClean="0"/>
              <a:t>get </a:t>
            </a:r>
            <a:r>
              <a:rPr lang="en-US" sz="2000" dirty="0" smtClean="0"/>
              <a:t>examples from </a:t>
            </a:r>
            <a:r>
              <a:rPr lang="en-US" sz="2000" dirty="0" smtClean="0">
                <a:hlinkClick r:id="rId4"/>
              </a:rPr>
              <a:t>https</a:t>
            </a:r>
            <a:r>
              <a:rPr lang="en-US" sz="2000" smtClean="0">
                <a:hlinkClick r:id="rId4"/>
              </a:rPr>
              <a:t>://</a:t>
            </a:r>
            <a:r>
              <a:rPr lang="en-US" sz="2000" smtClean="0">
                <a:hlinkClick r:id="rId4"/>
              </a:rPr>
              <a:t>github.com/hamjam/lkmpg-examples</a:t>
            </a:r>
            <a:endParaRPr lang="en-US" sz="2000" smtClean="0"/>
          </a:p>
          <a:p>
            <a:pPr>
              <a:buFont typeface="Arial" charset="0"/>
              <a:buChar char="•"/>
            </a:pPr>
            <a:r>
              <a:rPr lang="en-US" sz="2000" smtClean="0"/>
              <a:t> </a:t>
            </a:r>
            <a:r>
              <a:rPr lang="en-US" sz="2000" dirty="0" smtClean="0"/>
              <a:t>Learn </a:t>
            </a:r>
            <a:r>
              <a:rPr lang="en-US" sz="2000" dirty="0" smtClean="0"/>
              <a:t>how to manage </a:t>
            </a:r>
            <a:r>
              <a:rPr lang="en-US" sz="2000" b="1" dirty="0" smtClean="0"/>
              <a:t>/proc </a:t>
            </a:r>
            <a:r>
              <a:rPr lang="en-US" sz="2000" dirty="0" smtClean="0"/>
              <a:t>file with standard </a:t>
            </a:r>
            <a:r>
              <a:rPr lang="en-US" sz="2000" dirty="0" err="1" smtClean="0"/>
              <a:t>filesystem</a:t>
            </a:r>
            <a:r>
              <a:rPr lang="en-US" sz="2000" dirty="0" smtClean="0"/>
              <a:t> and with </a:t>
            </a:r>
            <a:r>
              <a:rPr lang="en-US" sz="2000" b="1" dirty="0" err="1" smtClean="0"/>
              <a:t>seq_file</a:t>
            </a:r>
            <a:r>
              <a:rPr lang="en-US" sz="2000" b="1" dirty="0" smtClean="0"/>
              <a:t>.</a:t>
            </a:r>
            <a:endParaRPr lang="en-US" sz="2000" b="1" dirty="0" smtClean="0"/>
          </a:p>
          <a:p>
            <a:pPr>
              <a:buFont typeface="Arial" charset="0"/>
              <a:buChar char="•"/>
            </a:pPr>
            <a:r>
              <a:rPr lang="en-US" sz="2000" dirty="0" smtClean="0"/>
              <a:t>Add support to “</a:t>
            </a:r>
            <a:r>
              <a:rPr lang="en-US" sz="2000" dirty="0" err="1" smtClean="0"/>
              <a:t>chardev.c</a:t>
            </a:r>
            <a:r>
              <a:rPr lang="en-US" sz="2000" dirty="0" smtClean="0"/>
              <a:t>” for writing. Currently there is a stub:</a:t>
            </a:r>
          </a:p>
          <a:p>
            <a:r>
              <a:rPr lang="en-US" sz="2000" b="1" dirty="0" smtClean="0">
                <a:solidFill>
                  <a:schemeClr val="tx2"/>
                </a:solidFill>
              </a:rPr>
              <a:t>static </a:t>
            </a:r>
            <a:r>
              <a:rPr lang="en-US" sz="2000" b="1" dirty="0" err="1" smtClean="0">
                <a:solidFill>
                  <a:schemeClr val="tx2"/>
                </a:solidFill>
              </a:rPr>
              <a:t>ssize_t</a:t>
            </a:r>
            <a:r>
              <a:rPr lang="en-US" sz="2000" b="1" dirty="0" smtClean="0">
                <a:solidFill>
                  <a:schemeClr val="tx2"/>
                </a:solidFill>
              </a:rPr>
              <a:t> </a:t>
            </a:r>
            <a:r>
              <a:rPr lang="en-US" sz="2000" b="1" dirty="0" err="1" smtClean="0">
                <a:solidFill>
                  <a:schemeClr val="tx2"/>
                </a:solidFill>
              </a:rPr>
              <a:t>device_write</a:t>
            </a:r>
            <a:r>
              <a:rPr lang="en-US" sz="2000" b="1" dirty="0" smtClean="0">
                <a:solidFill>
                  <a:schemeClr val="tx2"/>
                </a:solidFill>
              </a:rPr>
              <a:t>(</a:t>
            </a:r>
            <a:r>
              <a:rPr lang="en-US" sz="2000" b="1" dirty="0" err="1" smtClean="0">
                <a:solidFill>
                  <a:schemeClr val="tx2"/>
                </a:solidFill>
              </a:rPr>
              <a:t>struct</a:t>
            </a:r>
            <a:r>
              <a:rPr lang="en-US" sz="2000" b="1" dirty="0" smtClean="0">
                <a:solidFill>
                  <a:schemeClr val="tx2"/>
                </a:solidFill>
              </a:rPr>
              <a:t> file *</a:t>
            </a:r>
            <a:r>
              <a:rPr lang="en-US" sz="2000" b="1" dirty="0" err="1" smtClean="0">
                <a:solidFill>
                  <a:schemeClr val="tx2"/>
                </a:solidFill>
              </a:rPr>
              <a:t>filp</a:t>
            </a:r>
            <a:r>
              <a:rPr lang="en-US" sz="2000" b="1" dirty="0" smtClean="0">
                <a:solidFill>
                  <a:schemeClr val="tx2"/>
                </a:solidFill>
              </a:rPr>
              <a:t>, const char *buff, </a:t>
            </a:r>
            <a:r>
              <a:rPr lang="en-US" sz="2000" b="1" dirty="0" err="1" smtClean="0">
                <a:solidFill>
                  <a:schemeClr val="tx2"/>
                </a:solidFill>
              </a:rPr>
              <a:t>size_t</a:t>
            </a:r>
            <a:r>
              <a:rPr lang="en-US" sz="2000" b="1" dirty="0" smtClean="0">
                <a:solidFill>
                  <a:schemeClr val="tx2"/>
                </a:solidFill>
              </a:rPr>
              <a:t> </a:t>
            </a:r>
            <a:r>
              <a:rPr lang="en-US" sz="2000" b="1" dirty="0" err="1" smtClean="0">
                <a:solidFill>
                  <a:schemeClr val="tx2"/>
                </a:solidFill>
              </a:rPr>
              <a:t>len</a:t>
            </a:r>
            <a:r>
              <a:rPr lang="en-US" sz="2000" b="1" dirty="0" smtClean="0">
                <a:solidFill>
                  <a:schemeClr val="tx2"/>
                </a:solidFill>
              </a:rPr>
              <a:t>, </a:t>
            </a:r>
            <a:r>
              <a:rPr lang="en-US" sz="2000" b="1" dirty="0" err="1" smtClean="0">
                <a:solidFill>
                  <a:schemeClr val="tx2"/>
                </a:solidFill>
              </a:rPr>
              <a:t>loff_t</a:t>
            </a:r>
            <a:r>
              <a:rPr lang="en-US" sz="2000" b="1" dirty="0" smtClean="0">
                <a:solidFill>
                  <a:schemeClr val="tx2"/>
                </a:solidFill>
              </a:rPr>
              <a:t> * off)</a:t>
            </a:r>
          </a:p>
          <a:p>
            <a:r>
              <a:rPr lang="en-US" sz="2000" b="1" dirty="0" smtClean="0">
                <a:solidFill>
                  <a:schemeClr val="tx2"/>
                </a:solidFill>
              </a:rPr>
              <a:t>{</a:t>
            </a:r>
          </a:p>
          <a:p>
            <a:r>
              <a:rPr lang="en-US" sz="2000" b="1" dirty="0" smtClean="0">
                <a:solidFill>
                  <a:schemeClr val="tx2"/>
                </a:solidFill>
              </a:rPr>
              <a:t>	</a:t>
            </a:r>
            <a:r>
              <a:rPr lang="en-US" sz="2000" b="1" dirty="0" err="1" smtClean="0">
                <a:solidFill>
                  <a:schemeClr val="tx2"/>
                </a:solidFill>
              </a:rPr>
              <a:t>printk</a:t>
            </a:r>
            <a:r>
              <a:rPr lang="en-US" sz="2000" b="1" dirty="0" smtClean="0">
                <a:solidFill>
                  <a:schemeClr val="tx2"/>
                </a:solidFill>
              </a:rPr>
              <a:t>("&lt;1&gt;Sorry, this operation isn't supported.\n");</a:t>
            </a:r>
          </a:p>
          <a:p>
            <a:r>
              <a:rPr lang="en-US" sz="2000" b="1" dirty="0" smtClean="0">
                <a:solidFill>
                  <a:schemeClr val="tx2"/>
                </a:solidFill>
              </a:rPr>
              <a:t>	return -EINVAL;</a:t>
            </a:r>
          </a:p>
          <a:p>
            <a:r>
              <a:rPr lang="en-US" sz="2000" b="1" dirty="0" smtClean="0">
                <a:solidFill>
                  <a:schemeClr val="tx2"/>
                </a:solidFill>
              </a:rPr>
              <a:t>}</a:t>
            </a:r>
          </a:p>
          <a:p>
            <a:r>
              <a:rPr lang="en-US" sz="2000" dirty="0" smtClean="0"/>
              <a:t>Add to support “</a:t>
            </a:r>
            <a:r>
              <a:rPr lang="en-US" sz="2000" dirty="0" err="1" smtClean="0"/>
              <a:t>chardev.c</a:t>
            </a:r>
            <a:r>
              <a:rPr lang="en-US" sz="2000" dirty="0" smtClean="0"/>
              <a:t>” for /proc file so that it could be possible to read from /proc/</a:t>
            </a:r>
            <a:r>
              <a:rPr lang="en-US" sz="2000" dirty="0" err="1" smtClean="0"/>
              <a:t>chardev</a:t>
            </a:r>
            <a:r>
              <a:rPr lang="en-US" sz="2000" dirty="0" smtClean="0"/>
              <a:t> the last value written to /dev/</a:t>
            </a:r>
            <a:r>
              <a:rPr lang="en-US" sz="2000" dirty="0" err="1" smtClean="0"/>
              <a:t>chardev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b="1" dirty="0" smtClean="0"/>
              <a:t>Example:</a:t>
            </a:r>
          </a:p>
          <a:p>
            <a:r>
              <a:rPr lang="en-US" sz="2000" dirty="0" smtClean="0"/>
              <a:t>$ echo 123 &gt; /dev/</a:t>
            </a:r>
            <a:r>
              <a:rPr lang="en-US" sz="2000" dirty="0" err="1" smtClean="0"/>
              <a:t>chardev</a:t>
            </a:r>
            <a:endParaRPr lang="en-US" sz="2000" dirty="0" smtClean="0"/>
          </a:p>
          <a:p>
            <a:r>
              <a:rPr lang="en-US" sz="2000" dirty="0" smtClean="0"/>
              <a:t>$ cat /proc/</a:t>
            </a:r>
            <a:r>
              <a:rPr lang="en-US" sz="2000" dirty="0" err="1" smtClean="0"/>
              <a:t>chardev</a:t>
            </a:r>
            <a:endParaRPr lang="en-US" sz="2000" dirty="0" smtClean="0"/>
          </a:p>
          <a:p>
            <a:r>
              <a:rPr lang="en-US" sz="2000" dirty="0" smtClean="0"/>
              <a:t>$ 123</a:t>
            </a:r>
          </a:p>
          <a:p>
            <a:endParaRPr lang="en-US" sz="12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22960" y="1958040"/>
            <a:ext cx="7223760" cy="47170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9600"/>
            </a:pPr>
            <a:r>
              <a:rPr lang="en-US" sz="96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Thank you!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 dirty="0" smtClean="0"/>
              <a:t>Debugging Support in the Kernel</a:t>
            </a:r>
            <a:endParaRPr lang="en-US" b="1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37359"/>
            <a:ext cx="8870040" cy="493776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9pPr>
          </a:lstStyle>
          <a:p>
            <a:pPr lvl="0">
              <a:buNone/>
            </a:pPr>
            <a:endParaRPr lang="en-US" dirty="0"/>
          </a:p>
          <a:p>
            <a:pPr lvl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9312" y="1874837"/>
            <a:ext cx="8458200" cy="4599614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sz="3200" b="1" dirty="0" smtClean="0"/>
              <a:t>CONFIG_DEBUG_SLAB </a:t>
            </a:r>
          </a:p>
          <a:p>
            <a:pPr>
              <a:buNone/>
            </a:pPr>
            <a:r>
              <a:rPr lang="en-US" sz="3200" dirty="0" smtClean="0"/>
              <a:t>Each byte of allocated memory is set to 0xa5 before being handed to the caller and then set to 0x6b when it is freed.</a:t>
            </a:r>
          </a:p>
          <a:p>
            <a:endParaRPr lang="en-US" sz="3200" dirty="0" smtClean="0"/>
          </a:p>
          <a:p>
            <a:pPr>
              <a:buNone/>
            </a:pPr>
            <a:r>
              <a:rPr lang="en-US" sz="3200" b="1" dirty="0" smtClean="0"/>
              <a:t>CONFIG_DEBUG_SPINLOCK</a:t>
            </a:r>
          </a:p>
          <a:p>
            <a:pPr>
              <a:buNone/>
            </a:pPr>
            <a:r>
              <a:rPr lang="en-US" sz="3200" dirty="0" smtClean="0"/>
              <a:t>With this option enabled, the kernel catches operations on uninitialized spinlocks and various other errors (such as unlocking a lock twice).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 dirty="0" smtClean="0"/>
              <a:t>Debugging Support in the Kernel</a:t>
            </a:r>
            <a:endParaRPr lang="en-US" b="1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37359"/>
            <a:ext cx="8870040" cy="493776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9pPr>
          </a:lstStyle>
          <a:p>
            <a:pPr lvl="0">
              <a:buNone/>
            </a:pPr>
            <a:endParaRPr lang="en-US" dirty="0"/>
          </a:p>
          <a:p>
            <a:pPr lvl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9312" y="1874837"/>
            <a:ext cx="8458200" cy="491245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r>
              <a:rPr lang="en-US" sz="2800" dirty="0" smtClean="0"/>
              <a:t>CONFIG_DEBUG_KMEMLEAK has to be enabled.</a:t>
            </a:r>
          </a:p>
          <a:p>
            <a:r>
              <a:rPr lang="en-US" sz="2800" dirty="0" smtClean="0"/>
              <a:t>A kernel thread scans the memory every 10 minutes (by default) and prints the number of new unreferenced objects found. To display the details of all the possible memory leaks:</a:t>
            </a:r>
          </a:p>
          <a:p>
            <a:r>
              <a:rPr lang="en-US" sz="2800" b="1" dirty="0" smtClean="0"/>
              <a:t># mount -t </a:t>
            </a:r>
            <a:r>
              <a:rPr lang="en-US" sz="2800" b="1" dirty="0" err="1" smtClean="0"/>
              <a:t>debugfs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nodev</a:t>
            </a:r>
            <a:r>
              <a:rPr lang="en-US" sz="2800" b="1" dirty="0" smtClean="0"/>
              <a:t> /sys/kernel/debug/</a:t>
            </a:r>
          </a:p>
          <a:p>
            <a:r>
              <a:rPr lang="en-US" sz="2800" b="1" dirty="0" smtClean="0"/>
              <a:t># cat /sys/kernel/debug/</a:t>
            </a:r>
            <a:r>
              <a:rPr lang="en-US" sz="2800" b="1" dirty="0" err="1" smtClean="0"/>
              <a:t>kmemleak</a:t>
            </a:r>
            <a:endParaRPr lang="en-US" sz="2800" b="1" dirty="0" smtClean="0"/>
          </a:p>
          <a:p>
            <a:r>
              <a:rPr lang="en-US" sz="2800" dirty="0" smtClean="0"/>
              <a:t>To trigger an intermediate memory scan:</a:t>
            </a:r>
          </a:p>
          <a:p>
            <a:r>
              <a:rPr lang="en-US" sz="2800" b="1" dirty="0" smtClean="0"/>
              <a:t># echo scan &gt; /sys/kernel/debug/</a:t>
            </a:r>
            <a:r>
              <a:rPr lang="en-US" sz="2800" b="1" dirty="0" err="1" smtClean="0"/>
              <a:t>kmemleak</a:t>
            </a:r>
            <a:endParaRPr lang="en-US" sz="2800" b="1" dirty="0" smtClean="0"/>
          </a:p>
          <a:p>
            <a:r>
              <a:rPr lang="en-US" sz="2800" dirty="0" smtClean="0"/>
              <a:t>To clear the list of all current possible memory leaks:</a:t>
            </a:r>
          </a:p>
          <a:p>
            <a:r>
              <a:rPr lang="en-US" sz="2800" b="1" dirty="0" smtClean="0"/>
              <a:t># echo clear &gt; /sys/kernel/debug/</a:t>
            </a:r>
            <a:r>
              <a:rPr lang="en-US" sz="2800" b="1" dirty="0" err="1" smtClean="0"/>
              <a:t>kmemleak</a:t>
            </a:r>
            <a:endParaRPr lang="en-US" sz="2800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 dirty="0" smtClean="0"/>
              <a:t>Debugging Support in the Kernel</a:t>
            </a:r>
            <a:endParaRPr lang="en-US" b="1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37359"/>
            <a:ext cx="8870040" cy="493776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9pPr>
          </a:lstStyle>
          <a:p>
            <a:pPr lvl="0">
              <a:buNone/>
            </a:pPr>
            <a:endParaRPr lang="en-US" dirty="0"/>
          </a:p>
          <a:p>
            <a:pPr lvl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9312" y="1874837"/>
            <a:ext cx="8458200" cy="359767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sz="3200" b="1" dirty="0" smtClean="0"/>
              <a:t>CONFIG_DEBUG_DRIVER </a:t>
            </a:r>
          </a:p>
          <a:p>
            <a:pPr>
              <a:buNone/>
            </a:pPr>
            <a:r>
              <a:rPr lang="en-US" sz="3200" dirty="0" smtClean="0"/>
              <a:t>Under “Device drivers.” Turns on debugging information in the driver core, which can be useful for tracking down problems in the low-level support code.</a:t>
            </a:r>
          </a:p>
          <a:p>
            <a:pPr>
              <a:buNone/>
            </a:pPr>
            <a:endParaRPr lang="en-US" sz="3200" dirty="0" smtClean="0"/>
          </a:p>
          <a:p>
            <a:pPr>
              <a:buNone/>
            </a:pPr>
            <a:r>
              <a:rPr lang="en-US" sz="3200" b="1" dirty="0" smtClean="0"/>
              <a:t>etc…</a:t>
            </a:r>
            <a:endParaRPr lang="en-US" sz="32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 dirty="0" err="1" smtClean="0">
                <a:latin typeface="+mj-lt"/>
              </a:rPr>
              <a:t>printk</a:t>
            </a:r>
            <a:r>
              <a:rPr lang="en-US" dirty="0" smtClean="0">
                <a:latin typeface="+mj-lt"/>
              </a:rPr>
              <a:t> (vs. </a:t>
            </a:r>
            <a:r>
              <a:rPr lang="en-US" b="1" dirty="0" err="1" smtClean="0">
                <a:latin typeface="+mj-lt"/>
              </a:rPr>
              <a:t>printf</a:t>
            </a:r>
            <a:r>
              <a:rPr lang="en-US" dirty="0" smtClean="0">
                <a:latin typeface="+mj-lt"/>
              </a:rPr>
              <a:t>)</a:t>
            </a:r>
            <a:endParaRPr lang="en-US" dirty="0">
              <a:latin typeface="+mj-lt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37359"/>
            <a:ext cx="8870040" cy="493776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9pPr>
          </a:lstStyle>
          <a:p>
            <a:pPr lvl="0">
              <a:buNone/>
            </a:pPr>
            <a:endParaRPr lang="en-US" dirty="0"/>
          </a:p>
          <a:p>
            <a:pPr lvl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9312" y="1874837"/>
            <a:ext cx="8458200" cy="327899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r>
              <a:rPr lang="en-US" sz="3200" dirty="0" smtClean="0"/>
              <a:t>Lets one classify messages according to their priority by associating with different </a:t>
            </a:r>
            <a:r>
              <a:rPr lang="en-US" sz="3200" dirty="0" err="1" smtClean="0"/>
              <a:t>loglevels</a:t>
            </a:r>
            <a:endParaRPr lang="en-US" sz="3200" dirty="0" smtClean="0"/>
          </a:p>
          <a:p>
            <a:pPr lvl="1"/>
            <a:r>
              <a:rPr lang="en-US" sz="2800" b="1" dirty="0" err="1" smtClean="0">
                <a:latin typeface="Courier New" pitchFamily="49" charset="0"/>
              </a:rPr>
              <a:t>printk</a:t>
            </a:r>
            <a:r>
              <a:rPr lang="en-US" sz="2800" b="1" dirty="0" smtClean="0">
                <a:latin typeface="Courier New" pitchFamily="49" charset="0"/>
              </a:rPr>
              <a:t>(KERN_DEBUG “Here I am: %s:%</a:t>
            </a:r>
            <a:r>
              <a:rPr lang="en-US" sz="2800" b="1" dirty="0" err="1" smtClean="0">
                <a:latin typeface="Courier New" pitchFamily="49" charset="0"/>
              </a:rPr>
              <a:t>i</a:t>
            </a:r>
            <a:r>
              <a:rPr lang="en-US" sz="2800" b="1" dirty="0" smtClean="0">
                <a:latin typeface="Courier New" pitchFamily="49" charset="0"/>
              </a:rPr>
              <a:t>\n”, __FILE__, __LINE__);</a:t>
            </a:r>
          </a:p>
          <a:p>
            <a:pPr lvl="1">
              <a:buNone/>
            </a:pPr>
            <a:endParaRPr lang="en-US" sz="2800" b="1" dirty="0" smtClean="0">
              <a:latin typeface="Courier New" pitchFamily="49" charset="0"/>
            </a:endParaRPr>
          </a:p>
          <a:p>
            <a:r>
              <a:rPr lang="en-US" sz="3200" dirty="0" smtClean="0"/>
              <a:t>Eight possible </a:t>
            </a:r>
            <a:r>
              <a:rPr lang="en-US" sz="3200" dirty="0" err="1" smtClean="0"/>
              <a:t>loglevels</a:t>
            </a:r>
            <a:r>
              <a:rPr lang="en-US" sz="3200" dirty="0" smtClean="0"/>
              <a:t> (0 - 7), defined in </a:t>
            </a:r>
            <a:r>
              <a:rPr lang="en-US" sz="3200" b="1" dirty="0" smtClean="0">
                <a:latin typeface="Courier New" pitchFamily="49" charset="0"/>
              </a:rPr>
              <a:t>&lt;</a:t>
            </a:r>
            <a:r>
              <a:rPr lang="en-US" sz="3200" b="1" dirty="0" err="1" smtClean="0">
                <a:latin typeface="Courier New" pitchFamily="49" charset="0"/>
              </a:rPr>
              <a:t>linux</a:t>
            </a:r>
            <a:r>
              <a:rPr lang="en-US" sz="3200" b="1" dirty="0" smtClean="0">
                <a:latin typeface="Courier New" pitchFamily="49" charset="0"/>
              </a:rPr>
              <a:t>/</a:t>
            </a:r>
            <a:r>
              <a:rPr lang="en-US" sz="3200" b="1" dirty="0" err="1" smtClean="0">
                <a:latin typeface="Courier New" pitchFamily="49" charset="0"/>
              </a:rPr>
              <a:t>kernel.h</a:t>
            </a:r>
            <a:r>
              <a:rPr lang="en-US" sz="3200" b="1" dirty="0" smtClean="0">
                <a:latin typeface="Courier New" pitchFamily="49" charset="0"/>
              </a:rPr>
              <a:t>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 dirty="0" err="1" smtClean="0">
                <a:latin typeface="+mj-lt"/>
              </a:rPr>
              <a:t>printk</a:t>
            </a:r>
            <a:r>
              <a:rPr lang="en-US" dirty="0" smtClean="0">
                <a:latin typeface="+mj-lt"/>
              </a:rPr>
              <a:t> (vs. </a:t>
            </a:r>
            <a:r>
              <a:rPr lang="en-US" b="1" dirty="0" err="1" smtClean="0">
                <a:latin typeface="+mj-lt"/>
              </a:rPr>
              <a:t>printf</a:t>
            </a:r>
            <a:r>
              <a:rPr lang="en-US" dirty="0" smtClean="0">
                <a:latin typeface="+mj-lt"/>
              </a:rPr>
              <a:t>)</a:t>
            </a:r>
            <a:endParaRPr lang="en-US" dirty="0">
              <a:latin typeface="+mj-lt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37359"/>
            <a:ext cx="8870040" cy="493776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9pPr>
          </a:lstStyle>
          <a:p>
            <a:pPr lvl="0">
              <a:buNone/>
            </a:pPr>
            <a:endParaRPr lang="en-US" dirty="0"/>
          </a:p>
          <a:p>
            <a:pPr lvl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9312" y="1570037"/>
            <a:ext cx="8458200" cy="5497167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r>
              <a:rPr lang="en-US" sz="2800" b="1" dirty="0" smtClean="0">
                <a:latin typeface="Courier New" pitchFamily="49" charset="0"/>
              </a:rPr>
              <a:t>KERN_EMERG</a:t>
            </a:r>
          </a:p>
          <a:p>
            <a:pPr lvl="1">
              <a:buNone/>
            </a:pPr>
            <a:r>
              <a:rPr lang="en-US" sz="2800" dirty="0" smtClean="0"/>
              <a:t>For emergency messages</a:t>
            </a:r>
          </a:p>
          <a:p>
            <a:r>
              <a:rPr lang="en-US" sz="2800" b="1" dirty="0" smtClean="0">
                <a:latin typeface="Courier New" pitchFamily="49" charset="0"/>
              </a:rPr>
              <a:t>KERN_ALERT</a:t>
            </a:r>
          </a:p>
          <a:p>
            <a:pPr lvl="1">
              <a:buNone/>
            </a:pPr>
            <a:r>
              <a:rPr lang="en-US" sz="2800" dirty="0" smtClean="0"/>
              <a:t>For a situation requiring immediate action</a:t>
            </a:r>
          </a:p>
          <a:p>
            <a:r>
              <a:rPr lang="en-US" sz="2800" b="1" dirty="0" smtClean="0">
                <a:latin typeface="Courier New" pitchFamily="49" charset="0"/>
              </a:rPr>
              <a:t>KERN_CRIT</a:t>
            </a:r>
          </a:p>
          <a:p>
            <a:pPr lvl="1">
              <a:buNone/>
            </a:pPr>
            <a:r>
              <a:rPr lang="en-US" sz="2800" dirty="0" smtClean="0"/>
              <a:t>Critical conditions, related to serious hardware or software failures</a:t>
            </a:r>
          </a:p>
          <a:p>
            <a:r>
              <a:rPr lang="en-US" sz="3200" b="1" dirty="0" smtClean="0">
                <a:latin typeface="Courier New" pitchFamily="49" charset="0"/>
              </a:rPr>
              <a:t>KERN_ERR</a:t>
            </a:r>
          </a:p>
          <a:p>
            <a:pPr lvl="1">
              <a:buNone/>
            </a:pPr>
            <a:r>
              <a:rPr lang="en-US" sz="3200" dirty="0" smtClean="0"/>
              <a:t>Used to report error conditions; device drivers often use it to report hardware difficulties</a:t>
            </a:r>
          </a:p>
          <a:p>
            <a:r>
              <a:rPr lang="en-US" sz="3200" b="1" dirty="0" smtClean="0">
                <a:latin typeface="Courier New" pitchFamily="49" charset="0"/>
              </a:rPr>
              <a:t>KERN_WARNING</a:t>
            </a:r>
          </a:p>
          <a:p>
            <a:pPr lvl="1">
              <a:buNone/>
            </a:pPr>
            <a:r>
              <a:rPr lang="en-US" sz="3200" dirty="0" smtClean="0"/>
              <a:t>Warnings for less serious problems</a:t>
            </a:r>
            <a:endParaRPr lang="en-US" sz="2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 dirty="0" err="1" smtClean="0">
                <a:latin typeface="+mj-lt"/>
              </a:rPr>
              <a:t>printk</a:t>
            </a:r>
            <a:r>
              <a:rPr lang="en-US" dirty="0" smtClean="0">
                <a:latin typeface="+mj-lt"/>
              </a:rPr>
              <a:t> (vs. </a:t>
            </a:r>
            <a:r>
              <a:rPr lang="en-US" b="1" dirty="0" err="1" smtClean="0">
                <a:latin typeface="+mj-lt"/>
              </a:rPr>
              <a:t>printf</a:t>
            </a:r>
            <a:r>
              <a:rPr lang="en-US" dirty="0" smtClean="0">
                <a:latin typeface="+mj-lt"/>
              </a:rPr>
              <a:t>)</a:t>
            </a:r>
            <a:endParaRPr lang="en-US" dirty="0">
              <a:latin typeface="+mj-lt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37359"/>
            <a:ext cx="8870040" cy="493776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9pPr>
          </a:lstStyle>
          <a:p>
            <a:pPr lvl="0">
              <a:buNone/>
            </a:pPr>
            <a:endParaRPr lang="en-US" dirty="0"/>
          </a:p>
          <a:p>
            <a:pPr lvl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9312" y="1874837"/>
            <a:ext cx="8458200" cy="346026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r>
              <a:rPr lang="en-US" sz="3200" b="1" dirty="0" smtClean="0">
                <a:latin typeface="Courier New" pitchFamily="49" charset="0"/>
              </a:rPr>
              <a:t>KERN_NOTICE</a:t>
            </a:r>
          </a:p>
          <a:p>
            <a:pPr lvl="1"/>
            <a:r>
              <a:rPr lang="en-US" sz="3200" dirty="0" smtClean="0"/>
              <a:t>Normal situations worthy of note (e.g., security-related)</a:t>
            </a:r>
          </a:p>
          <a:p>
            <a:r>
              <a:rPr lang="en-US" sz="3200" b="1" dirty="0" smtClean="0">
                <a:latin typeface="Courier New" pitchFamily="49" charset="0"/>
              </a:rPr>
              <a:t>KERN_INFO</a:t>
            </a:r>
          </a:p>
          <a:p>
            <a:pPr lvl="1"/>
            <a:r>
              <a:rPr lang="en-US" sz="3200" dirty="0" smtClean="0"/>
              <a:t>Informational messages</a:t>
            </a:r>
          </a:p>
          <a:p>
            <a:r>
              <a:rPr lang="en-US" sz="3200" b="1" dirty="0" smtClean="0">
                <a:latin typeface="Courier New" pitchFamily="49" charset="0"/>
              </a:rPr>
              <a:t>KERN_DEBUG</a:t>
            </a:r>
          </a:p>
          <a:p>
            <a:pPr lvl="1"/>
            <a:r>
              <a:rPr lang="en-US" sz="3200" dirty="0" smtClean="0"/>
              <a:t>Used for debugging messages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spir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../../../../../usr/lib/libreoffice/share/template/common/layout/Inspiration.otp</Template>
  <TotalTime>1264</TotalTime>
  <Words>1400</Words>
  <Application>Microsoft Office PowerPoint</Application>
  <PresentationFormat>Custom</PresentationFormat>
  <Paragraphs>269</Paragraphs>
  <Slides>35</Slides>
  <Notes>35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Inspiration</vt:lpstr>
      <vt:lpstr>Debug Techniques</vt:lpstr>
      <vt:lpstr>Pitfalls from Experience</vt:lpstr>
      <vt:lpstr>Debugging Support in the Kernel</vt:lpstr>
      <vt:lpstr>Debugging Support in the Kernel</vt:lpstr>
      <vt:lpstr>Debugging Support in the Kernel</vt:lpstr>
      <vt:lpstr>Debugging Support in the Kernel</vt:lpstr>
      <vt:lpstr>printk (vs. printf)</vt:lpstr>
      <vt:lpstr>printk (vs. printf)</vt:lpstr>
      <vt:lpstr>printk (vs. printf)</vt:lpstr>
      <vt:lpstr>printk (vs. printf)</vt:lpstr>
      <vt:lpstr>printk (vs. printf)</vt:lpstr>
      <vt:lpstr>printk (vs. printf)</vt:lpstr>
      <vt:lpstr>printk (vs. printf)</vt:lpstr>
      <vt:lpstr>printk (vs. printf)</vt:lpstr>
      <vt:lpstr>printk (vs. printf)</vt:lpstr>
      <vt:lpstr>Using the /proc  filesystem</vt:lpstr>
      <vt:lpstr>Add support for /proc  fs to the module</vt:lpstr>
      <vt:lpstr>Add support for /proc  fs to the module</vt:lpstr>
      <vt:lpstr>Add support for /proc  fs to the module</vt:lpstr>
      <vt:lpstr>Add support for /proc  fs to the module</vt:lpstr>
      <vt:lpstr>Add support for /proc  fs to the module</vt:lpstr>
      <vt:lpstr>Add support for /proc  fs to the module</vt:lpstr>
      <vt:lpstr>Add support for /proc  fs to the module</vt:lpstr>
      <vt:lpstr>The ioctl method</vt:lpstr>
      <vt:lpstr>The ioctl method (userspace code)</vt:lpstr>
      <vt:lpstr>The ioctl method (Kernel code)</vt:lpstr>
      <vt:lpstr>Debugging by watching</vt:lpstr>
      <vt:lpstr>Debugging by watching</vt:lpstr>
      <vt:lpstr>Oops messages</vt:lpstr>
      <vt:lpstr>Oops messages</vt:lpstr>
      <vt:lpstr>Asserting bugs and dumping information</vt:lpstr>
      <vt:lpstr>Core dump analysis with GDB</vt:lpstr>
      <vt:lpstr>Core dump analysis with GDB</vt:lpstr>
      <vt:lpstr>Homework</vt:lpstr>
      <vt:lpstr>Slide 35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Inspiration</dc:title>
  <dc:creator>Oleksandr Shevchenko</dc:creator>
  <cp:lastModifiedBy>Oleksandr Shevchenko</cp:lastModifiedBy>
  <cp:revision>114</cp:revision>
  <dcterms:created xsi:type="dcterms:W3CDTF">2015-11-08T19:23:48Z</dcterms:created>
  <dcterms:modified xsi:type="dcterms:W3CDTF">2016-11-24T17:05:57Z</dcterms:modified>
</cp:coreProperties>
</file>