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4" r:id="rId3"/>
    <p:sldId id="318" r:id="rId4"/>
    <p:sldId id="319" r:id="rId5"/>
    <p:sldId id="320" r:id="rId6"/>
    <p:sldId id="321" r:id="rId7"/>
    <p:sldId id="324" r:id="rId8"/>
    <p:sldId id="326" r:id="rId9"/>
    <p:sldId id="322" r:id="rId10"/>
    <p:sldId id="325" r:id="rId11"/>
    <p:sldId id="323" r:id="rId12"/>
    <p:sldId id="329" r:id="rId13"/>
    <p:sldId id="330" r:id="rId14"/>
    <p:sldId id="328" r:id="rId15"/>
    <p:sldId id="331" r:id="rId16"/>
    <p:sldId id="332" r:id="rId17"/>
    <p:sldId id="334" r:id="rId18"/>
    <p:sldId id="333" r:id="rId19"/>
    <p:sldId id="335" r:id="rId20"/>
    <p:sldId id="336" r:id="rId21"/>
    <p:sldId id="337" r:id="rId22"/>
    <p:sldId id="338" r:id="rId23"/>
    <p:sldId id="306" r:id="rId24"/>
    <p:sldId id="282" r:id="rId2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94660"/>
  </p:normalViewPr>
  <p:slideViewPr>
    <p:cSldViewPr>
      <p:cViewPr varScale="1">
        <p:scale>
          <a:sx n="78" d="100"/>
          <a:sy n="78" d="100"/>
        </p:scale>
        <p:origin x="-1506" y="-9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917B1C3-B0A8-40D2-A197-B50819C4DECC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81252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7FC958E-9343-4085-92DD-7718DD3794EB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DC226F-716A-49BF-B3F0-3F9DA8BD37F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DEA7E9-6661-40BD-93F9-8CDB152419A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8988" y="647700"/>
            <a:ext cx="223520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647700"/>
            <a:ext cx="6554788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137A8C-D596-48F8-B364-45AECBA2A60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3958D9-14A1-4F63-B23D-9BC0202E559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58273B-B039-447C-8C07-E1C2CA50F4A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A0541D-8B5E-4EB9-9756-DC93571A425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52E5E1-A20A-4E9F-807F-374811652A3B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CD41CD-ABFF-4A9C-8B4E-DAF1D25002B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C48100-E31B-4030-ADE1-D2CDEA7A264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FE894B-4898-4290-A7B5-AF9C41D1830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40A4C2-3D83-488E-BBEE-EC6CD367D31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360" y="360"/>
            <a:ext cx="1007964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CLIQUE PARA EDITAR O FORMATO DO TEXTO DO TÍTULO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03999" y="2095199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Clique para editar o formato do texto da estrutura de tópicos</a:t>
            </a:r>
          </a:p>
          <a:p>
            <a:pPr lvl="1"/>
            <a:r>
              <a:rPr lang="en-US"/>
              <a:t>2.º Nível da estrutura de tópicos</a:t>
            </a:r>
          </a:p>
          <a:p>
            <a:pPr lvl="2"/>
            <a:r>
              <a:rPr lang="en-US"/>
              <a:t>3.º Nível da estrutura de tópicos</a:t>
            </a:r>
          </a:p>
          <a:p>
            <a:pPr lvl="3"/>
            <a:r>
              <a:rPr lang="en-US"/>
              <a:t>4.º Nível da estrutura de tópicos</a:t>
            </a:r>
          </a:p>
          <a:p>
            <a:pPr lvl="4"/>
            <a:r>
              <a:rPr lang="en-US"/>
              <a:t>5.º Nível da estrutura de tópicos</a:t>
            </a:r>
          </a:p>
          <a:p>
            <a:pPr lvl="5"/>
            <a:r>
              <a:rPr lang="en-US"/>
              <a:t>6.º Nível da estrutura de tópicos</a:t>
            </a:r>
          </a:p>
          <a:p>
            <a:pPr lvl="6"/>
            <a:r>
              <a:rPr lang="en-US"/>
              <a:t>7.º Nível da estrutura de tópicos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503999" y="65520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47360" y="65520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6534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59E1BDC-50A5-4355-948F-6A7DDD0FB524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lvl="0" algn="l" rtl="0" hangingPunct="0">
        <a:buNone/>
        <a:tabLst/>
        <a:defRPr lang="en-US" sz="3600" b="0" i="0" u="none" strike="noStrike" kern="1200">
          <a:ln>
            <a:noFill/>
          </a:ln>
          <a:solidFill>
            <a:srgbClr val="333333"/>
          </a:solidFill>
          <a:latin typeface="Liberation Sans" pitchFamily="34"/>
          <a:ea typeface="Droid Sans Fallback" pitchFamily="2"/>
          <a:cs typeface="Lohit Hindi" pitchFamily="2"/>
        </a:defRPr>
      </a:lvl1pPr>
    </p:titleStyle>
    <p:bodyStyle>
      <a:lvl1pPr lvl="0" rtl="0" hangingPunct="0">
        <a:buSzPct val="45000"/>
        <a:buFont typeface="StarSymbol"/>
        <a:buChar char="●"/>
        <a:tabLst/>
        <a:defRPr lang="en-US"/>
      </a:lvl1pPr>
      <a:lvl2pPr lvl="1" rtl="0" hangingPunct="0">
        <a:buSzPct val="75000"/>
        <a:buFont typeface="StarSymbol"/>
        <a:buChar char="–"/>
        <a:tabLst/>
        <a:defRPr lang="en-US"/>
      </a:lvl2pPr>
      <a:lvl3pPr lvl="2" rtl="0" hangingPunct="0">
        <a:buSzPct val="45000"/>
        <a:buFont typeface="StarSymbol"/>
        <a:buChar char="●"/>
        <a:tabLst/>
        <a:defRPr lang="en-US"/>
      </a:lvl3pPr>
      <a:lvl4pPr lvl="3" rtl="0" hangingPunct="0">
        <a:buSzPct val="75000"/>
        <a:buFont typeface="StarSymbol"/>
        <a:buChar char="–"/>
        <a:tabLst/>
        <a:defRPr lang="en-US"/>
      </a:lvl4pPr>
      <a:lvl5pPr lvl="4" rtl="0" hangingPunct="0">
        <a:buSzPct val="45000"/>
        <a:buFont typeface="StarSymbol"/>
        <a:buChar char="●"/>
        <a:tabLst/>
        <a:defRPr lang="en-US"/>
      </a:lvl5pPr>
      <a:lvl6pPr lvl="5" rtl="0" hangingPunct="0">
        <a:buSzPct val="45000"/>
        <a:buFont typeface="StarSymbol"/>
        <a:buChar char="●"/>
        <a:tabLst/>
        <a:defRPr lang="en-US"/>
      </a:lvl6pPr>
      <a:lvl7pPr lvl="6" rtl="0" hangingPunct="0">
        <a:buSzPct val="45000"/>
        <a:buFont typeface="StarSymbol"/>
        <a:buChar char="●"/>
        <a:tabLst/>
        <a:defRPr lang="en-US"/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lwn.net/images/pdf/LDD3/ch05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Concurrency and race conditions p.1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20947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/>
            <a:r>
              <a:rPr lang="en-US" sz="3200" dirty="0" smtClean="0"/>
              <a:t>Overview</a:t>
            </a:r>
          </a:p>
          <a:p>
            <a:pPr fontAlgn="base"/>
            <a:r>
              <a:rPr lang="en-US" sz="3200" dirty="0" smtClean="0"/>
              <a:t>Semaphores and </a:t>
            </a:r>
            <a:r>
              <a:rPr lang="en-US" sz="3200" dirty="0" err="1" smtClean="0"/>
              <a:t>Mutexes</a:t>
            </a:r>
            <a:endParaRPr lang="en-US" sz="3200" dirty="0" smtClean="0"/>
          </a:p>
          <a:p>
            <a:pPr fontAlgn="base"/>
            <a:r>
              <a:rPr lang="en-US" sz="3200" dirty="0" smtClean="0"/>
              <a:t>Reader/Writer Semaphores</a:t>
            </a:r>
          </a:p>
          <a:p>
            <a:pPr fontAlgn="base"/>
            <a:r>
              <a:rPr lang="en-US" sz="3200" dirty="0" smtClean="0"/>
              <a:t>Completions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Semaphores and </a:t>
            </a:r>
            <a:r>
              <a:rPr lang="en-US" b="1" dirty="0" err="1" smtClean="0"/>
              <a:t>Mutexes</a:t>
            </a:r>
            <a:endParaRPr lang="en-US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112" y="1874838"/>
            <a:ext cx="9296400" cy="459961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sz="3200" b="1" dirty="0" smtClean="0"/>
              <a:t>Enter critical section:</a:t>
            </a:r>
          </a:p>
          <a:p>
            <a:pPr>
              <a:buNone/>
            </a:pP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b="1" dirty="0" err="1" smtClean="0"/>
              <a:t>mutex_lock_interruptible</a:t>
            </a:r>
            <a:r>
              <a:rPr lang="en-US" sz="3200" dirty="0" smtClean="0"/>
              <a:t>(</a:t>
            </a:r>
            <a:r>
              <a:rPr lang="en-US" sz="3200" dirty="0" err="1" smtClean="0"/>
              <a:t>struct</a:t>
            </a:r>
            <a:r>
              <a:rPr lang="en-US" sz="3200" dirty="0" smtClean="0"/>
              <a:t> </a:t>
            </a:r>
            <a:r>
              <a:rPr lang="en-US" sz="3200" dirty="0" err="1" smtClean="0"/>
              <a:t>mutex</a:t>
            </a:r>
            <a:r>
              <a:rPr lang="en-US" sz="3200" dirty="0" smtClean="0"/>
              <a:t> *lock);</a:t>
            </a:r>
          </a:p>
          <a:p>
            <a:pPr>
              <a:buNone/>
            </a:pPr>
            <a:r>
              <a:rPr lang="en-US" sz="3200" dirty="0" smtClean="0"/>
              <a:t>void </a:t>
            </a:r>
            <a:r>
              <a:rPr lang="en-US" sz="3200" b="1" dirty="0" err="1" smtClean="0"/>
              <a:t>mutex_lock</a:t>
            </a:r>
            <a:r>
              <a:rPr lang="en-US" sz="3200" dirty="0" smtClean="0"/>
              <a:t>(</a:t>
            </a:r>
            <a:r>
              <a:rPr lang="en-US" sz="3200" dirty="0" err="1" smtClean="0"/>
              <a:t>struct</a:t>
            </a:r>
            <a:r>
              <a:rPr lang="en-US" sz="3200" dirty="0" smtClean="0"/>
              <a:t> </a:t>
            </a:r>
            <a:r>
              <a:rPr lang="en-US" sz="3200" dirty="0" err="1" smtClean="0"/>
              <a:t>mutex</a:t>
            </a:r>
            <a:r>
              <a:rPr lang="en-US" sz="3200" dirty="0" smtClean="0"/>
              <a:t> *lock);</a:t>
            </a:r>
          </a:p>
          <a:p>
            <a:pPr>
              <a:buNone/>
            </a:pP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b="1" dirty="0" err="1" smtClean="0"/>
              <a:t>mutex_trylock</a:t>
            </a:r>
            <a:r>
              <a:rPr lang="en-US" sz="3200" dirty="0" smtClean="0"/>
              <a:t> (</a:t>
            </a:r>
            <a:r>
              <a:rPr lang="en-US" sz="3200" dirty="0" err="1" smtClean="0"/>
              <a:t>struct</a:t>
            </a:r>
            <a:r>
              <a:rPr lang="en-US" sz="3200" dirty="0" smtClean="0"/>
              <a:t> </a:t>
            </a:r>
            <a:r>
              <a:rPr lang="en-US" sz="3200" dirty="0" err="1" smtClean="0"/>
              <a:t>mutex</a:t>
            </a:r>
            <a:r>
              <a:rPr lang="en-US" sz="3200" dirty="0" smtClean="0"/>
              <a:t> *lock);</a:t>
            </a:r>
          </a:p>
          <a:p>
            <a:endParaRPr lang="en-US" sz="3200" dirty="0" smtClean="0"/>
          </a:p>
          <a:p>
            <a:pPr>
              <a:buNone/>
            </a:pPr>
            <a:r>
              <a:rPr lang="en-US" sz="3200" b="1" dirty="0" smtClean="0"/>
              <a:t>Exit critical section:</a:t>
            </a:r>
          </a:p>
          <a:p>
            <a:pPr>
              <a:buNone/>
            </a:pPr>
            <a:r>
              <a:rPr lang="en-US" sz="3200" dirty="0" smtClean="0"/>
              <a:t>void </a:t>
            </a:r>
            <a:r>
              <a:rPr lang="en-US" sz="3200" b="1" dirty="0" err="1" smtClean="0"/>
              <a:t>mutex_unlock</a:t>
            </a:r>
            <a:r>
              <a:rPr lang="en-US" sz="3200" dirty="0" smtClean="0"/>
              <a:t>(</a:t>
            </a:r>
            <a:r>
              <a:rPr lang="en-US" sz="3200" dirty="0" err="1" smtClean="0"/>
              <a:t>struct</a:t>
            </a:r>
            <a:r>
              <a:rPr lang="en-US" sz="3200" dirty="0" smtClean="0"/>
              <a:t> </a:t>
            </a:r>
            <a:r>
              <a:rPr lang="en-US" sz="3200" dirty="0" err="1" smtClean="0"/>
              <a:t>mutex</a:t>
            </a:r>
            <a:r>
              <a:rPr lang="en-US" sz="3200" dirty="0" smtClean="0"/>
              <a:t> *lock);</a:t>
            </a:r>
          </a:p>
          <a:p>
            <a:pPr>
              <a:buNone/>
            </a:pPr>
            <a:endParaRPr lang="en-US" sz="3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Remember error paths!!!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839912" y="2865437"/>
            <a:ext cx="609600" cy="297180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Add </a:t>
            </a:r>
            <a:r>
              <a:rPr lang="en-US" b="1" dirty="0" err="1" smtClean="0"/>
              <a:t>Mutex</a:t>
            </a:r>
            <a:r>
              <a:rPr lang="en-US" b="1" dirty="0" smtClean="0"/>
              <a:t> to </a:t>
            </a:r>
            <a:r>
              <a:rPr lang="en-US" b="1" dirty="0" err="1" smtClean="0"/>
              <a:t>Chardev.c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6912" y="6218237"/>
            <a:ext cx="7913687" cy="10928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sz="3200" b="1" dirty="0" smtClean="0"/>
              <a:t>In current implementation the driver returns –EBUSY error if device is already open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712" y="1722437"/>
            <a:ext cx="7848600" cy="449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Add </a:t>
            </a:r>
            <a:r>
              <a:rPr lang="en-US" b="1" dirty="0" err="1" smtClean="0"/>
              <a:t>Mutex</a:t>
            </a:r>
            <a:r>
              <a:rPr lang="en-US" b="1" dirty="0" smtClean="0"/>
              <a:t> to </a:t>
            </a:r>
            <a:r>
              <a:rPr lang="en-US" b="1" dirty="0" err="1" smtClean="0"/>
              <a:t>Chardev.c</a:t>
            </a:r>
            <a:endParaRPr lang="en-US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1712" y="1646237"/>
            <a:ext cx="6907477" cy="454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84225" y="6294437"/>
            <a:ext cx="7913687" cy="591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sz="3200" b="1" dirty="0" smtClean="0"/>
              <a:t>Test script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Add </a:t>
            </a:r>
            <a:r>
              <a:rPr lang="en-US" b="1" dirty="0" err="1" smtClean="0"/>
              <a:t>Mutex</a:t>
            </a:r>
            <a:r>
              <a:rPr lang="en-US" b="1" dirty="0" smtClean="0"/>
              <a:t> to </a:t>
            </a:r>
            <a:r>
              <a:rPr lang="en-US" b="1" dirty="0" err="1" smtClean="0"/>
              <a:t>Chardev.c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4225" y="6294437"/>
            <a:ext cx="7913687" cy="591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sz="3200" b="1" dirty="0" smtClean="0"/>
              <a:t>“Device or resource busy” errors observed!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512" y="2103437"/>
            <a:ext cx="916221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5268912" y="2103437"/>
            <a:ext cx="2667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Add </a:t>
            </a:r>
            <a:r>
              <a:rPr lang="en-US" b="1" dirty="0" err="1" smtClean="0"/>
              <a:t>Mutex</a:t>
            </a:r>
            <a:r>
              <a:rPr lang="en-US" b="1" dirty="0" smtClean="0"/>
              <a:t> to </a:t>
            </a:r>
            <a:r>
              <a:rPr lang="en-US" b="1" dirty="0" err="1" smtClean="0"/>
              <a:t>Chardev.c</a:t>
            </a:r>
            <a:endParaRPr lang="en-US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112" y="2332037"/>
            <a:ext cx="672465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912" y="1570037"/>
            <a:ext cx="69532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392112" y="2941637"/>
            <a:ext cx="5334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0712" y="1646237"/>
            <a:ext cx="449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5912" y="6218237"/>
            <a:ext cx="5334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512" y="2560637"/>
            <a:ext cx="913592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Add </a:t>
            </a:r>
            <a:r>
              <a:rPr lang="en-US" b="1" dirty="0" err="1" smtClean="0"/>
              <a:t>Mutex</a:t>
            </a:r>
            <a:r>
              <a:rPr lang="en-US" b="1" dirty="0" smtClean="0"/>
              <a:t> to </a:t>
            </a:r>
            <a:r>
              <a:rPr lang="en-US" b="1" dirty="0" err="1" smtClean="0"/>
              <a:t>Chardev.c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9" name="Oval 8"/>
          <p:cNvSpPr/>
          <p:nvPr/>
        </p:nvSpPr>
        <p:spPr>
          <a:xfrm>
            <a:off x="5497512" y="2484437"/>
            <a:ext cx="2819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84225" y="6294437"/>
            <a:ext cx="7913687" cy="591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sz="3200" b="1" dirty="0" smtClean="0"/>
              <a:t>No error is returned!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Reader/Writer Semaphores</a:t>
            </a:r>
            <a:endParaRPr lang="en-US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112" y="1874838"/>
            <a:ext cx="9296400" cy="14371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sz="3200" b="1" dirty="0" smtClean="0"/>
              <a:t>An </a:t>
            </a:r>
            <a:r>
              <a:rPr lang="en-US" sz="3200" b="1" dirty="0" err="1" smtClean="0"/>
              <a:t>rwsem</a:t>
            </a:r>
            <a:r>
              <a:rPr lang="en-US" sz="3200" b="1" dirty="0" smtClean="0"/>
              <a:t> allows either </a:t>
            </a:r>
            <a:r>
              <a:rPr lang="en-US" sz="3200" b="1" dirty="0" smtClean="0">
                <a:solidFill>
                  <a:srgbClr val="FF0000"/>
                </a:solidFill>
              </a:rPr>
              <a:t>one writer </a:t>
            </a:r>
            <a:r>
              <a:rPr lang="en-US" sz="5400" b="1" dirty="0" smtClean="0">
                <a:solidFill>
                  <a:schemeClr val="tx2"/>
                </a:solidFill>
              </a:rPr>
              <a:t>OR </a:t>
            </a:r>
            <a:r>
              <a:rPr lang="en-US" sz="3200" b="1" dirty="0" smtClean="0">
                <a:solidFill>
                  <a:srgbClr val="FF0000"/>
                </a:solidFill>
              </a:rPr>
              <a:t>an unlimited number of readers</a:t>
            </a:r>
            <a:r>
              <a:rPr lang="en-US" sz="3200" b="1" dirty="0" smtClean="0"/>
              <a:t> to hold the semaphore.</a:t>
            </a:r>
            <a:endParaRPr lang="en-US" sz="2400" b="1" dirty="0" smtClean="0"/>
          </a:p>
        </p:txBody>
      </p:sp>
      <p:pic>
        <p:nvPicPr>
          <p:cNvPr id="7170" name="Picture 2" descr="http://m.eet.com/media/1111918/kalinskysemaphorefig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9912" y="3779837"/>
            <a:ext cx="5486400" cy="2057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Reader/Writer Semaphores</a:t>
            </a:r>
            <a:endParaRPr lang="en-US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112" y="1874838"/>
            <a:ext cx="9296400" cy="591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sz="3200" b="1" dirty="0" smtClean="0"/>
              <a:t>No writers – all readers get access immediately.</a:t>
            </a:r>
            <a:endParaRPr lang="en-US" sz="2400" b="1" dirty="0" smtClean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2712" y="2636837"/>
            <a:ext cx="6181042" cy="120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4" descr="http://m.eet.com/media/1111920/kalinskysemaphorefig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35111" y="5456237"/>
            <a:ext cx="6095995" cy="1371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92112" y="4465637"/>
            <a:ext cx="9296400" cy="591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sz="3200" b="1" dirty="0" smtClean="0"/>
              <a:t>Writers get priority.</a:t>
            </a:r>
            <a:endParaRPr lang="en-US" sz="2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Reader/Writer Semaphores</a:t>
            </a:r>
            <a:endParaRPr lang="en-US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112" y="1874838"/>
            <a:ext cx="9296400" cy="40986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sz="3200" dirty="0" smtClean="0"/>
              <a:t>#include &lt;</a:t>
            </a:r>
            <a:r>
              <a:rPr lang="en-US" sz="3200" dirty="0" err="1" smtClean="0"/>
              <a:t>linux</a:t>
            </a:r>
            <a:r>
              <a:rPr lang="en-US" sz="3200" dirty="0" smtClean="0"/>
              <a:t>/</a:t>
            </a:r>
            <a:r>
              <a:rPr lang="en-US" sz="3200" dirty="0" err="1" smtClean="0"/>
              <a:t>rwsem.h</a:t>
            </a:r>
            <a:r>
              <a:rPr lang="en-US" sz="3200" dirty="0" smtClean="0"/>
              <a:t>&gt;</a:t>
            </a:r>
            <a:endParaRPr lang="en-US" sz="2400" dirty="0" smtClean="0"/>
          </a:p>
          <a:p>
            <a:pPr>
              <a:buNone/>
            </a:pPr>
            <a:r>
              <a:rPr lang="en-US" sz="3200" dirty="0" smtClean="0"/>
              <a:t>void </a:t>
            </a:r>
            <a:r>
              <a:rPr lang="en-US" sz="3200" b="1" dirty="0" err="1" smtClean="0"/>
              <a:t>init_rwsem</a:t>
            </a:r>
            <a:r>
              <a:rPr lang="en-US" sz="3200" dirty="0" smtClean="0"/>
              <a:t> (</a:t>
            </a:r>
            <a:r>
              <a:rPr lang="en-US" sz="3200" dirty="0" err="1" smtClean="0"/>
              <a:t>struct</a:t>
            </a:r>
            <a:r>
              <a:rPr lang="en-US" sz="3200" dirty="0" smtClean="0"/>
              <a:t> </a:t>
            </a:r>
            <a:r>
              <a:rPr lang="en-US" sz="3200" dirty="0" err="1" smtClean="0"/>
              <a:t>rw_semaphore</a:t>
            </a:r>
            <a:r>
              <a:rPr lang="en-US" sz="3200" dirty="0" smtClean="0"/>
              <a:t> *</a:t>
            </a:r>
            <a:r>
              <a:rPr lang="en-US" sz="3200" dirty="0" err="1" smtClean="0"/>
              <a:t>sem</a:t>
            </a:r>
            <a:r>
              <a:rPr lang="en-US" sz="3200" dirty="0" smtClean="0"/>
              <a:t>);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The interface for code needing read-only access is: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void </a:t>
            </a:r>
            <a:r>
              <a:rPr lang="en-US" sz="3200" b="1" dirty="0" err="1" smtClean="0"/>
              <a:t>down_read</a:t>
            </a:r>
            <a:r>
              <a:rPr lang="en-US" sz="3200" dirty="0" smtClean="0"/>
              <a:t> (</a:t>
            </a:r>
            <a:r>
              <a:rPr lang="en-US" sz="3200" dirty="0" err="1" smtClean="0"/>
              <a:t>struct</a:t>
            </a:r>
            <a:r>
              <a:rPr lang="en-US" sz="3200" dirty="0" smtClean="0"/>
              <a:t> </a:t>
            </a:r>
            <a:r>
              <a:rPr lang="en-US" sz="3200" dirty="0" err="1" smtClean="0"/>
              <a:t>rw_semaphore</a:t>
            </a:r>
            <a:r>
              <a:rPr lang="en-US" sz="3200" dirty="0" smtClean="0"/>
              <a:t> *</a:t>
            </a:r>
            <a:r>
              <a:rPr lang="en-US" sz="3200" dirty="0" err="1" smtClean="0"/>
              <a:t>sem</a:t>
            </a:r>
            <a:r>
              <a:rPr lang="en-US" sz="3200" dirty="0" smtClean="0"/>
              <a:t>);</a:t>
            </a:r>
          </a:p>
          <a:p>
            <a:pPr>
              <a:buNone/>
            </a:pP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b="1" dirty="0" err="1" smtClean="0"/>
              <a:t>down_read_trylock</a:t>
            </a:r>
            <a:r>
              <a:rPr lang="en-US" sz="3200" dirty="0" smtClean="0"/>
              <a:t> (</a:t>
            </a:r>
            <a:r>
              <a:rPr lang="en-US" sz="3200" dirty="0" err="1" smtClean="0"/>
              <a:t>struct</a:t>
            </a:r>
            <a:r>
              <a:rPr lang="en-US" sz="3200" dirty="0" smtClean="0"/>
              <a:t> </a:t>
            </a:r>
            <a:r>
              <a:rPr lang="en-US" sz="3200" dirty="0" err="1" smtClean="0"/>
              <a:t>rw_semaphore</a:t>
            </a:r>
            <a:r>
              <a:rPr lang="en-US" sz="3200" dirty="0" smtClean="0"/>
              <a:t> *</a:t>
            </a:r>
            <a:r>
              <a:rPr lang="en-US" sz="3200" dirty="0" err="1" smtClean="0"/>
              <a:t>sem</a:t>
            </a:r>
            <a:r>
              <a:rPr lang="en-US" sz="3200" dirty="0" smtClean="0"/>
              <a:t>);</a:t>
            </a:r>
          </a:p>
          <a:p>
            <a:pPr>
              <a:buNone/>
            </a:pPr>
            <a:r>
              <a:rPr lang="en-US" sz="3200" dirty="0" smtClean="0"/>
              <a:t>void </a:t>
            </a:r>
            <a:r>
              <a:rPr lang="en-US" sz="3200" b="1" dirty="0" err="1" smtClean="0"/>
              <a:t>up_read</a:t>
            </a:r>
            <a:r>
              <a:rPr lang="en-US" sz="3200" dirty="0" smtClean="0"/>
              <a:t> (</a:t>
            </a:r>
            <a:r>
              <a:rPr lang="en-US" sz="3200" dirty="0" err="1" smtClean="0"/>
              <a:t>struct</a:t>
            </a:r>
            <a:r>
              <a:rPr lang="en-US" sz="3200" dirty="0" smtClean="0"/>
              <a:t> </a:t>
            </a:r>
            <a:r>
              <a:rPr lang="en-US" sz="3200" dirty="0" err="1" smtClean="0"/>
              <a:t>rw_semaphore</a:t>
            </a:r>
            <a:r>
              <a:rPr lang="en-US" sz="3200" dirty="0" smtClean="0"/>
              <a:t> *</a:t>
            </a:r>
            <a:r>
              <a:rPr lang="en-US" sz="3200" dirty="0" err="1" smtClean="0"/>
              <a:t>sem</a:t>
            </a:r>
            <a:r>
              <a:rPr lang="en-US" sz="3200" dirty="0" smtClean="0"/>
              <a:t>);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Reader/Writer Semaphores</a:t>
            </a:r>
            <a:endParaRPr lang="en-US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112" y="1874838"/>
            <a:ext cx="9296400" cy="40986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sz="3200" dirty="0" smtClean="0"/>
              <a:t>#include &lt;</a:t>
            </a:r>
            <a:r>
              <a:rPr lang="en-US" sz="3200" dirty="0" err="1" smtClean="0"/>
              <a:t>linux</a:t>
            </a:r>
            <a:r>
              <a:rPr lang="en-US" sz="3200" dirty="0" smtClean="0"/>
              <a:t>/</a:t>
            </a:r>
            <a:r>
              <a:rPr lang="en-US" sz="3200" dirty="0" err="1" smtClean="0"/>
              <a:t>rwsem.h</a:t>
            </a:r>
            <a:r>
              <a:rPr lang="en-US" sz="3200" dirty="0" smtClean="0"/>
              <a:t>&gt;</a:t>
            </a:r>
            <a:endParaRPr lang="en-US" sz="2400" dirty="0" smtClean="0"/>
          </a:p>
          <a:p>
            <a:pPr>
              <a:buNone/>
            </a:pPr>
            <a:r>
              <a:rPr lang="en-US" sz="3200" dirty="0" smtClean="0"/>
              <a:t>void </a:t>
            </a:r>
            <a:r>
              <a:rPr lang="en-US" sz="3200" b="1" dirty="0" err="1" smtClean="0"/>
              <a:t>init_rwsem</a:t>
            </a:r>
            <a:r>
              <a:rPr lang="en-US" sz="3200" dirty="0" smtClean="0"/>
              <a:t> (</a:t>
            </a:r>
            <a:r>
              <a:rPr lang="en-US" sz="3200" dirty="0" err="1" smtClean="0"/>
              <a:t>struct</a:t>
            </a:r>
            <a:r>
              <a:rPr lang="en-US" sz="3200" dirty="0" smtClean="0"/>
              <a:t> </a:t>
            </a:r>
            <a:r>
              <a:rPr lang="en-US" sz="3200" dirty="0" err="1" smtClean="0"/>
              <a:t>rw_semaphore</a:t>
            </a:r>
            <a:r>
              <a:rPr lang="en-US" sz="3200" dirty="0" smtClean="0"/>
              <a:t> *</a:t>
            </a:r>
            <a:r>
              <a:rPr lang="en-US" sz="3200" dirty="0" err="1" smtClean="0"/>
              <a:t>sem</a:t>
            </a:r>
            <a:r>
              <a:rPr lang="en-US" sz="3200" dirty="0" smtClean="0"/>
              <a:t>);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The interface for writers is similar: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void </a:t>
            </a:r>
            <a:r>
              <a:rPr lang="en-US" sz="3200" b="1" dirty="0" err="1" smtClean="0"/>
              <a:t>down_write</a:t>
            </a:r>
            <a:r>
              <a:rPr lang="en-US" sz="3200" dirty="0" smtClean="0"/>
              <a:t> (</a:t>
            </a:r>
            <a:r>
              <a:rPr lang="en-US" sz="3200" dirty="0" err="1" smtClean="0"/>
              <a:t>struct</a:t>
            </a:r>
            <a:r>
              <a:rPr lang="en-US" sz="3200" dirty="0" smtClean="0"/>
              <a:t> </a:t>
            </a:r>
            <a:r>
              <a:rPr lang="en-US" sz="3200" dirty="0" err="1" smtClean="0"/>
              <a:t>rw_semaphore</a:t>
            </a:r>
            <a:r>
              <a:rPr lang="en-US" sz="3200" dirty="0" smtClean="0"/>
              <a:t> *</a:t>
            </a:r>
            <a:r>
              <a:rPr lang="en-US" sz="3200" dirty="0" err="1" smtClean="0"/>
              <a:t>sem</a:t>
            </a:r>
            <a:r>
              <a:rPr lang="en-US" sz="3200" dirty="0" smtClean="0"/>
              <a:t>);</a:t>
            </a:r>
          </a:p>
          <a:p>
            <a:pPr>
              <a:buNone/>
            </a:pP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b="1" dirty="0" err="1" smtClean="0"/>
              <a:t>down_write_trylock</a:t>
            </a:r>
            <a:r>
              <a:rPr lang="en-US" sz="3200" dirty="0" smtClean="0"/>
              <a:t> (</a:t>
            </a:r>
            <a:r>
              <a:rPr lang="en-US" sz="3200" dirty="0" err="1" smtClean="0"/>
              <a:t>struct</a:t>
            </a:r>
            <a:r>
              <a:rPr lang="en-US" sz="3200" dirty="0" smtClean="0"/>
              <a:t> </a:t>
            </a:r>
            <a:r>
              <a:rPr lang="en-US" sz="3200" dirty="0" err="1" smtClean="0"/>
              <a:t>rw_semaphore</a:t>
            </a:r>
            <a:r>
              <a:rPr lang="en-US" sz="3200" dirty="0" smtClean="0"/>
              <a:t> *</a:t>
            </a:r>
            <a:r>
              <a:rPr lang="en-US" sz="3200" dirty="0" err="1" smtClean="0"/>
              <a:t>sem</a:t>
            </a:r>
            <a:r>
              <a:rPr lang="en-US" sz="3200" dirty="0" smtClean="0"/>
              <a:t>);</a:t>
            </a:r>
          </a:p>
          <a:p>
            <a:pPr>
              <a:buNone/>
            </a:pPr>
            <a:r>
              <a:rPr lang="en-US" sz="3200" dirty="0" smtClean="0"/>
              <a:t>void </a:t>
            </a:r>
            <a:r>
              <a:rPr lang="en-US" sz="3200" b="1" dirty="0" err="1" smtClean="0"/>
              <a:t>up_write</a:t>
            </a:r>
            <a:r>
              <a:rPr lang="en-US" sz="3200" dirty="0" smtClean="0"/>
              <a:t> (</a:t>
            </a:r>
            <a:r>
              <a:rPr lang="en-US" sz="3200" dirty="0" err="1" smtClean="0"/>
              <a:t>struct</a:t>
            </a:r>
            <a:r>
              <a:rPr lang="en-US" sz="3200" dirty="0" smtClean="0"/>
              <a:t> </a:t>
            </a:r>
            <a:r>
              <a:rPr lang="en-US" sz="3200" dirty="0" err="1" smtClean="0"/>
              <a:t>rw_semaphore</a:t>
            </a:r>
            <a:r>
              <a:rPr lang="en-US" sz="3200" dirty="0" smtClean="0"/>
              <a:t> *</a:t>
            </a:r>
            <a:r>
              <a:rPr lang="en-US" sz="3200" dirty="0" err="1" smtClean="0"/>
              <a:t>sem</a:t>
            </a:r>
            <a:r>
              <a:rPr lang="en-US" sz="3200" dirty="0" smtClean="0"/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smtClean="0"/>
              <a:t>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712" y="5913437"/>
            <a:ext cx="8458200" cy="87365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ctr">
              <a:buNone/>
              <a:defRPr/>
            </a:pPr>
            <a:r>
              <a:rPr lang="en-US" sz="3200" dirty="0" smtClean="0"/>
              <a:t>Race condition</a:t>
            </a:r>
          </a:p>
          <a:p>
            <a:pPr>
              <a:buNone/>
              <a:defRPr/>
            </a:pPr>
            <a:endParaRPr lang="en-US" dirty="0" smtClean="0"/>
          </a:p>
        </p:txBody>
      </p:sp>
      <p:pic>
        <p:nvPicPr>
          <p:cNvPr id="5" name="Picture 2" descr="Race condi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7912" y="1798637"/>
            <a:ext cx="7162800" cy="398072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Completions</a:t>
            </a:r>
            <a:endParaRPr lang="en-US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564312" y="2484437"/>
            <a:ext cx="2250313" cy="51847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n-US" dirty="0" smtClean="0"/>
              <a:t>External task</a:t>
            </a: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8312" y="2255837"/>
            <a:ext cx="5029200" cy="304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>
              <a:buNone/>
            </a:pPr>
            <a:r>
              <a:rPr lang="en-US" sz="2800" b="1" dirty="0" smtClean="0"/>
              <a:t>DEFINE_MUTEX</a:t>
            </a:r>
            <a:r>
              <a:rPr lang="en-US" sz="2800" dirty="0" smtClean="0"/>
              <a:t>(</a:t>
            </a:r>
            <a:r>
              <a:rPr lang="en-US" sz="2800" dirty="0" err="1" smtClean="0"/>
              <a:t>mutex</a:t>
            </a:r>
            <a:r>
              <a:rPr lang="en-US" sz="2800" dirty="0" smtClean="0"/>
              <a:t>);</a:t>
            </a:r>
          </a:p>
          <a:p>
            <a:r>
              <a:rPr lang="en-US" sz="2800" b="1" dirty="0" err="1" smtClean="0"/>
              <a:t>mutex_lock</a:t>
            </a:r>
            <a:r>
              <a:rPr lang="en-US" sz="2800" dirty="0" smtClean="0"/>
              <a:t>(&amp;</a:t>
            </a:r>
            <a:r>
              <a:rPr lang="en-US" sz="2800" dirty="0" err="1" smtClean="0"/>
              <a:t>mutex</a:t>
            </a:r>
            <a:r>
              <a:rPr lang="en-US" sz="2800" dirty="0" smtClean="0"/>
              <a:t>);</a:t>
            </a:r>
          </a:p>
          <a:p>
            <a:r>
              <a:rPr lang="en-US" sz="2800" b="1" dirty="0" err="1" smtClean="0"/>
              <a:t>start_external_task</a:t>
            </a:r>
            <a:r>
              <a:rPr lang="en-US" sz="2800" b="1" dirty="0" smtClean="0"/>
              <a:t>(</a:t>
            </a:r>
            <a:r>
              <a:rPr lang="en-US" sz="2800" dirty="0" smtClean="0"/>
              <a:t>&amp;</a:t>
            </a:r>
            <a:r>
              <a:rPr lang="en-US" sz="2800" dirty="0" err="1" smtClean="0"/>
              <a:t>mutex</a:t>
            </a:r>
            <a:r>
              <a:rPr lang="en-US" sz="2800" b="1" dirty="0" smtClean="0"/>
              <a:t>);</a:t>
            </a:r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800" b="1" dirty="0" err="1" smtClean="0"/>
              <a:t>mutex_lock</a:t>
            </a:r>
            <a:r>
              <a:rPr lang="en-US" sz="2800" b="1" dirty="0" smtClean="0"/>
              <a:t>(&amp;</a:t>
            </a:r>
            <a:r>
              <a:rPr lang="en-US" sz="2800" b="1" dirty="0" err="1" smtClean="0"/>
              <a:t>mutex</a:t>
            </a:r>
            <a:r>
              <a:rPr lang="en-US" sz="2800" b="1" dirty="0" smtClean="0"/>
              <a:t>);</a:t>
            </a:r>
          </a:p>
          <a:p>
            <a:pPr algn="ctr"/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906712" y="5837237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Not good!!!</a:t>
            </a:r>
            <a:endParaRPr lang="en-US" sz="6000" dirty="0"/>
          </a:p>
        </p:txBody>
      </p:sp>
      <p:sp>
        <p:nvSpPr>
          <p:cNvPr id="11" name="Rectangle 10"/>
          <p:cNvSpPr/>
          <p:nvPr/>
        </p:nvSpPr>
        <p:spPr>
          <a:xfrm>
            <a:off x="5649912" y="3170237"/>
            <a:ext cx="4114800" cy="1447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b="1" dirty="0" smtClean="0"/>
              <a:t>&lt;DO THE JOB&gt;</a:t>
            </a:r>
          </a:p>
          <a:p>
            <a:pPr algn="ctr"/>
            <a:r>
              <a:rPr lang="en-US" sz="2800" b="1" dirty="0" smtClean="0"/>
              <a:t>……</a:t>
            </a:r>
          </a:p>
          <a:p>
            <a:pPr algn="ctr"/>
            <a:r>
              <a:rPr lang="en-US" sz="2800" b="1" dirty="0" err="1" smtClean="0"/>
              <a:t>mutex_unlock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pMutex</a:t>
            </a:r>
            <a:r>
              <a:rPr lang="en-US" sz="2800" b="1" dirty="0" smtClean="0"/>
              <a:t>);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964112" y="3322637"/>
            <a:ext cx="1219200" cy="152400"/>
          </a:xfrm>
          <a:prstGeom prst="straightConnector1">
            <a:avLst/>
          </a:prstGeom>
          <a:ln w="889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659312" y="4313237"/>
            <a:ext cx="1066800" cy="304800"/>
          </a:xfrm>
          <a:prstGeom prst="straightConnector1">
            <a:avLst/>
          </a:prstGeom>
          <a:ln w="889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Completions</a:t>
            </a:r>
            <a:endParaRPr lang="en-US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564312" y="2484437"/>
            <a:ext cx="2250313" cy="51847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n-US" dirty="0" smtClean="0"/>
              <a:t>External task</a:t>
            </a: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8312" y="2255837"/>
            <a:ext cx="5029200" cy="304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sz="2000" b="1" dirty="0" smtClean="0"/>
              <a:t>DECLARE_COMPLETION(</a:t>
            </a:r>
            <a:r>
              <a:rPr lang="en-US" sz="2000" b="1" dirty="0" err="1" smtClean="0"/>
              <a:t>my_completion</a:t>
            </a:r>
            <a:r>
              <a:rPr lang="en-US" sz="2000" b="1" dirty="0" smtClean="0"/>
              <a:t>);</a:t>
            </a:r>
          </a:p>
          <a:p>
            <a:r>
              <a:rPr lang="en-US" sz="2000" b="1" dirty="0" err="1" smtClean="0"/>
              <a:t>start_external_task</a:t>
            </a:r>
            <a:r>
              <a:rPr lang="en-US" sz="2000" b="1" dirty="0" smtClean="0"/>
              <a:t>(&amp;</a:t>
            </a:r>
            <a:r>
              <a:rPr lang="en-US" sz="2000" b="1" dirty="0" err="1" smtClean="0"/>
              <a:t>my_completion</a:t>
            </a:r>
            <a:r>
              <a:rPr lang="en-US" sz="2000" b="1" dirty="0" smtClean="0"/>
              <a:t>);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err="1" smtClean="0"/>
              <a:t>wait_for_completion</a:t>
            </a:r>
            <a:r>
              <a:rPr lang="en-US" sz="2000" b="1" dirty="0" smtClean="0"/>
              <a:t>(&amp;</a:t>
            </a:r>
            <a:r>
              <a:rPr lang="en-US" sz="2000" b="1" dirty="0" err="1" smtClean="0"/>
              <a:t>my_completion</a:t>
            </a:r>
            <a:r>
              <a:rPr lang="en-US" sz="2000" b="1" dirty="0" smtClean="0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73512" y="5837237"/>
            <a:ext cx="373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OK!!!</a:t>
            </a:r>
            <a:endParaRPr lang="en-US" sz="6000" dirty="0"/>
          </a:p>
        </p:txBody>
      </p:sp>
      <p:sp>
        <p:nvSpPr>
          <p:cNvPr id="11" name="Rectangle 10"/>
          <p:cNvSpPr/>
          <p:nvPr/>
        </p:nvSpPr>
        <p:spPr>
          <a:xfrm>
            <a:off x="5649912" y="3170237"/>
            <a:ext cx="4114800" cy="1447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b="1" dirty="0" smtClean="0"/>
              <a:t>&lt;DO THE JOB&gt;</a:t>
            </a:r>
          </a:p>
          <a:p>
            <a:pPr algn="ctr"/>
            <a:r>
              <a:rPr lang="en-US" sz="2800" b="1" dirty="0" smtClean="0"/>
              <a:t>……</a:t>
            </a:r>
          </a:p>
          <a:p>
            <a:pPr algn="ctr"/>
            <a:r>
              <a:rPr lang="en-US" sz="2800" b="1" dirty="0" smtClean="0"/>
              <a:t>complete(</a:t>
            </a:r>
            <a:r>
              <a:rPr lang="en-US" sz="2800" b="1" dirty="0" err="1" smtClean="0"/>
              <a:t>pCompletion</a:t>
            </a:r>
            <a:r>
              <a:rPr lang="en-US" sz="2800" b="1" dirty="0" smtClean="0"/>
              <a:t>);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964112" y="3322637"/>
            <a:ext cx="1219200" cy="152400"/>
          </a:xfrm>
          <a:prstGeom prst="straightConnector1">
            <a:avLst/>
          </a:prstGeom>
          <a:ln w="889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659312" y="4313237"/>
            <a:ext cx="1066800" cy="304800"/>
          </a:xfrm>
          <a:prstGeom prst="straightConnector1">
            <a:avLst/>
          </a:prstGeom>
          <a:ln w="889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Completions</a:t>
            </a:r>
            <a:endParaRPr lang="en-US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687512" y="6294437"/>
            <a:ext cx="6858000" cy="6858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n-US" dirty="0" smtClean="0"/>
              <a:t>Check “complete” module </a:t>
            </a:r>
            <a:r>
              <a:rPr lang="en-US" dirty="0" err="1" smtClean="0"/>
              <a:t>behaviour</a:t>
            </a:r>
            <a:r>
              <a:rPr lang="en-US" dirty="0" smtClean="0"/>
              <a:t>.</a:t>
            </a: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112" y="1951037"/>
            <a:ext cx="7848600" cy="412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Homework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112" y="1798637"/>
            <a:ext cx="906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dirty="0" smtClean="0"/>
              <a:t>Read LDD3 ch5 </a:t>
            </a:r>
            <a:r>
              <a:rPr lang="en-US" sz="2000" dirty="0" smtClean="0">
                <a:hlinkClick r:id="rId3"/>
              </a:rPr>
              <a:t>https://static.lwn.net/images/pdf/LDD3/ch05.pdf</a:t>
            </a:r>
            <a:r>
              <a:rPr lang="en-US" sz="2000" dirty="0" smtClean="0"/>
              <a:t>  till spinlocks.</a:t>
            </a:r>
          </a:p>
          <a:p>
            <a:endParaRPr lang="en-US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2960" y="1958040"/>
            <a:ext cx="7223760" cy="4717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9600"/>
            </a:pPr>
            <a:r>
              <a:rPr lang="en-US" sz="96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Thank you!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smtClean="0"/>
              <a:t>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712" y="5913437"/>
            <a:ext cx="8458200" cy="87365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ctr">
              <a:buNone/>
              <a:defRPr/>
            </a:pPr>
            <a:r>
              <a:rPr lang="en-US" sz="3200" dirty="0" smtClean="0"/>
              <a:t>Mutual exclusive access</a:t>
            </a:r>
          </a:p>
          <a:p>
            <a:pPr>
              <a:buNone/>
              <a:defRPr/>
            </a:pPr>
            <a:endParaRPr lang="en-US" dirty="0" smtClean="0"/>
          </a:p>
        </p:txBody>
      </p:sp>
      <p:pic>
        <p:nvPicPr>
          <p:cNvPr id="6" name="Picture 2" descr="Mutex lock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4112" y="1493837"/>
            <a:ext cx="7162800" cy="439639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smtClean="0"/>
              <a:t>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712" y="6182780"/>
            <a:ext cx="8458200" cy="87365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ctr">
              <a:buNone/>
              <a:defRPr/>
            </a:pPr>
            <a:r>
              <a:rPr lang="en-US" sz="3200" dirty="0" smtClean="0"/>
              <a:t>Dead lock</a:t>
            </a:r>
          </a:p>
          <a:p>
            <a:pPr>
              <a:buNone/>
              <a:defRPr/>
            </a:pPr>
            <a:endParaRPr lang="en-US" dirty="0" smtClean="0"/>
          </a:p>
        </p:txBody>
      </p:sp>
      <p:pic>
        <p:nvPicPr>
          <p:cNvPr id="9" name="Picture 2" descr="Dead lock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5112" y="1417637"/>
            <a:ext cx="5969742" cy="472439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Semaphores and </a:t>
            </a:r>
            <a:r>
              <a:rPr lang="en-US" b="1" dirty="0" err="1" smtClean="0"/>
              <a:t>Mutexes</a:t>
            </a:r>
            <a:endParaRPr lang="en-US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112" y="1874838"/>
            <a:ext cx="9296400" cy="5256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sz="3200" dirty="0" smtClean="0"/>
              <a:t>#include &lt;</a:t>
            </a:r>
            <a:r>
              <a:rPr lang="en-US" sz="3200" dirty="0" err="1" smtClean="0"/>
              <a:t>linux</a:t>
            </a:r>
            <a:r>
              <a:rPr lang="en-US" sz="3200" dirty="0" smtClean="0"/>
              <a:t>/</a:t>
            </a:r>
            <a:r>
              <a:rPr lang="en-US" sz="3200" dirty="0" err="1" smtClean="0"/>
              <a:t>semaphore.h</a:t>
            </a:r>
            <a:r>
              <a:rPr lang="en-US" sz="3200" dirty="0" smtClean="0"/>
              <a:t>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3200" b="1" dirty="0" smtClean="0"/>
              <a:t>Static declaration</a:t>
            </a:r>
          </a:p>
          <a:p>
            <a:pPr>
              <a:buNone/>
            </a:pPr>
            <a:r>
              <a:rPr lang="en-US" sz="3200" b="1" dirty="0" smtClean="0"/>
              <a:t>DEFINE_SEMAPHORE</a:t>
            </a:r>
            <a:r>
              <a:rPr lang="en-US" sz="3200" dirty="0" smtClean="0"/>
              <a:t>(name);</a:t>
            </a:r>
          </a:p>
          <a:p>
            <a:pPr>
              <a:buNone/>
            </a:pPr>
            <a:r>
              <a:rPr lang="en-US" sz="3200" b="1" dirty="0" smtClean="0"/>
              <a:t>DEFINE_MUTEX</a:t>
            </a:r>
            <a:r>
              <a:rPr lang="en-US" sz="3200" dirty="0" smtClean="0"/>
              <a:t>(name);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b="1" dirty="0" smtClean="0"/>
              <a:t>These are macros:</a:t>
            </a:r>
          </a:p>
          <a:p>
            <a:pPr>
              <a:buNone/>
            </a:pPr>
            <a:r>
              <a:rPr lang="en-US" sz="2400" dirty="0" smtClean="0"/>
              <a:t>#define DEFINE_SEMAPHORE(name)  \</a:t>
            </a:r>
          </a:p>
          <a:p>
            <a:pPr>
              <a:buNone/>
            </a:pPr>
            <a:r>
              <a:rPr lang="en-US" sz="2400" dirty="0" smtClean="0"/>
              <a:t>         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semaphore name = __SEMAPHORE_INITIALIZER(name, 1)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#define DEFINE_MUTEX(</a:t>
            </a:r>
            <a:r>
              <a:rPr lang="en-US" sz="2400" dirty="0" err="1" smtClean="0"/>
              <a:t>mutexname</a:t>
            </a:r>
            <a:r>
              <a:rPr lang="en-US" sz="2400" dirty="0" smtClean="0"/>
              <a:t>) \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mutex</a:t>
            </a:r>
            <a:r>
              <a:rPr lang="en-US" sz="2400" dirty="0" smtClean="0"/>
              <a:t> </a:t>
            </a:r>
            <a:r>
              <a:rPr lang="en-US" sz="2400" dirty="0" err="1" smtClean="0"/>
              <a:t>mutexname</a:t>
            </a:r>
            <a:r>
              <a:rPr lang="en-US" sz="2400" dirty="0" smtClean="0"/>
              <a:t> = __MUTEX_INITIALIZER(</a:t>
            </a:r>
            <a:r>
              <a:rPr lang="en-US" sz="2400" dirty="0" err="1" smtClean="0"/>
              <a:t>mutexname</a:t>
            </a:r>
            <a:r>
              <a:rPr lang="en-US" sz="2400" dirty="0" smtClean="0"/>
              <a:t>)</a:t>
            </a:r>
            <a:endParaRPr lang="en-US" sz="2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Semaphores and </a:t>
            </a:r>
            <a:r>
              <a:rPr lang="en-US" b="1" dirty="0" err="1" smtClean="0"/>
              <a:t>Mutexes</a:t>
            </a:r>
            <a:endParaRPr lang="en-US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112" y="1874838"/>
            <a:ext cx="9296400" cy="497529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sz="3200" dirty="0" smtClean="0"/>
              <a:t>#include &lt;</a:t>
            </a:r>
            <a:r>
              <a:rPr lang="en-US" sz="3200" dirty="0" err="1" smtClean="0"/>
              <a:t>linux</a:t>
            </a:r>
            <a:r>
              <a:rPr lang="en-US" sz="3200" dirty="0" smtClean="0"/>
              <a:t>/</a:t>
            </a:r>
            <a:r>
              <a:rPr lang="en-US" sz="3200" dirty="0" err="1" smtClean="0"/>
              <a:t>semaphore.h</a:t>
            </a:r>
            <a:r>
              <a:rPr lang="en-US" sz="3200" dirty="0" smtClean="0"/>
              <a:t>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3200" b="1" dirty="0" smtClean="0"/>
              <a:t>Runtime initialization</a:t>
            </a:r>
          </a:p>
          <a:p>
            <a:pPr>
              <a:buNone/>
            </a:pPr>
            <a:r>
              <a:rPr lang="en-US" sz="3200" dirty="0" smtClean="0"/>
              <a:t>void </a:t>
            </a:r>
            <a:r>
              <a:rPr lang="en-US" sz="3200" b="1" dirty="0" err="1" smtClean="0"/>
              <a:t>sema_init</a:t>
            </a:r>
            <a:r>
              <a:rPr lang="en-US" sz="3200" dirty="0" smtClean="0"/>
              <a:t>(</a:t>
            </a:r>
            <a:r>
              <a:rPr lang="en-US" sz="3200" dirty="0" err="1" smtClean="0"/>
              <a:t>struct</a:t>
            </a:r>
            <a:r>
              <a:rPr lang="en-US" sz="3200" dirty="0" smtClean="0"/>
              <a:t> semaphore *</a:t>
            </a:r>
            <a:r>
              <a:rPr lang="en-US" sz="3200" dirty="0" err="1" smtClean="0"/>
              <a:t>sem</a:t>
            </a:r>
            <a:r>
              <a:rPr lang="en-US" sz="3200" dirty="0" smtClean="0"/>
              <a:t>, 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val</a:t>
            </a:r>
            <a:r>
              <a:rPr lang="en-US" sz="3200" dirty="0" smtClean="0"/>
              <a:t>);</a:t>
            </a:r>
          </a:p>
          <a:p>
            <a:pPr>
              <a:buNone/>
            </a:pPr>
            <a:r>
              <a:rPr lang="en-US" sz="3200" dirty="0" smtClean="0"/>
              <a:t>void </a:t>
            </a:r>
            <a:r>
              <a:rPr lang="en-US" sz="3200" b="1" dirty="0" err="1" smtClean="0"/>
              <a:t>mutex_init</a:t>
            </a:r>
            <a:r>
              <a:rPr lang="en-US" sz="3200" dirty="0" smtClean="0"/>
              <a:t>(</a:t>
            </a:r>
            <a:r>
              <a:rPr lang="en-US" sz="3200" dirty="0" err="1" smtClean="0"/>
              <a:t>struct</a:t>
            </a:r>
            <a:r>
              <a:rPr lang="en-US" sz="3200" dirty="0" smtClean="0"/>
              <a:t> </a:t>
            </a:r>
            <a:r>
              <a:rPr lang="en-US" sz="3200" dirty="0" err="1" smtClean="0"/>
              <a:t>mutex</a:t>
            </a:r>
            <a:r>
              <a:rPr lang="en-US" sz="3200" dirty="0" smtClean="0"/>
              <a:t> *</a:t>
            </a:r>
            <a:r>
              <a:rPr lang="en-US" sz="3200" dirty="0" err="1" smtClean="0"/>
              <a:t>mutex</a:t>
            </a:r>
            <a:r>
              <a:rPr lang="en-US" sz="3200" dirty="0" smtClean="0"/>
              <a:t>);</a:t>
            </a:r>
          </a:p>
          <a:p>
            <a:pPr>
              <a:buNone/>
            </a:pP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These are functions.</a:t>
            </a:r>
          </a:p>
          <a:p>
            <a:pPr>
              <a:buNone/>
            </a:pPr>
            <a:r>
              <a:rPr lang="en-US" sz="3200" i="1" dirty="0" smtClean="0"/>
              <a:t>initialize</a:t>
            </a:r>
            <a:r>
              <a:rPr lang="en-US" sz="3200" dirty="0" smtClean="0"/>
              <a:t> already allocated </a:t>
            </a:r>
            <a:r>
              <a:rPr lang="en-US" sz="3200" dirty="0" err="1" smtClean="0"/>
              <a:t>mutex</a:t>
            </a:r>
            <a:r>
              <a:rPr lang="en-US" sz="3200" dirty="0" smtClean="0"/>
              <a:t>/semaphore. It is used for per-object </a:t>
            </a:r>
            <a:r>
              <a:rPr lang="en-US" sz="3200" dirty="0" err="1" smtClean="0"/>
              <a:t>mutexes</a:t>
            </a:r>
            <a:r>
              <a:rPr lang="en-US" sz="3200" dirty="0" smtClean="0"/>
              <a:t>/semaphores, when it is just a field in a heap-allocated object.</a:t>
            </a:r>
            <a:endParaRPr lang="en-US" sz="3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Semaphores and </a:t>
            </a:r>
            <a:r>
              <a:rPr lang="en-US" b="1" dirty="0" err="1" smtClean="0"/>
              <a:t>Mutexes</a:t>
            </a:r>
            <a:endParaRPr lang="en-US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112" y="1874838"/>
            <a:ext cx="9296400" cy="40986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sz="3200" b="1" dirty="0" smtClean="0"/>
              <a:t>Enter critical section:</a:t>
            </a:r>
          </a:p>
          <a:p>
            <a:pPr>
              <a:buNone/>
            </a:pP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b="1" dirty="0" err="1" smtClean="0"/>
              <a:t>down_interruptible</a:t>
            </a:r>
            <a:r>
              <a:rPr lang="en-US" sz="3200" dirty="0" smtClean="0"/>
              <a:t>(</a:t>
            </a:r>
            <a:r>
              <a:rPr lang="en-US" sz="3200" dirty="0" err="1" smtClean="0"/>
              <a:t>struct</a:t>
            </a:r>
            <a:r>
              <a:rPr lang="en-US" sz="3200" dirty="0" smtClean="0"/>
              <a:t> semaphore *</a:t>
            </a:r>
            <a:r>
              <a:rPr lang="en-US" sz="3200" dirty="0" err="1" smtClean="0"/>
              <a:t>sem</a:t>
            </a:r>
            <a:r>
              <a:rPr lang="en-US" sz="3200" dirty="0" smtClean="0"/>
              <a:t>);</a:t>
            </a:r>
          </a:p>
          <a:p>
            <a:pPr>
              <a:buNone/>
            </a:pPr>
            <a:r>
              <a:rPr lang="en-US" sz="3200" dirty="0" smtClean="0"/>
              <a:t>void </a:t>
            </a:r>
            <a:r>
              <a:rPr lang="en-US" sz="3200" b="1" dirty="0" smtClean="0"/>
              <a:t>down</a:t>
            </a:r>
            <a:r>
              <a:rPr lang="en-US" sz="3200" dirty="0" smtClean="0"/>
              <a:t>(</a:t>
            </a:r>
            <a:r>
              <a:rPr lang="en-US" sz="3200" dirty="0" err="1" smtClean="0"/>
              <a:t>struct</a:t>
            </a:r>
            <a:r>
              <a:rPr lang="en-US" sz="3200" dirty="0" smtClean="0"/>
              <a:t> semaphore *</a:t>
            </a:r>
            <a:r>
              <a:rPr lang="en-US" sz="3200" dirty="0" err="1" smtClean="0"/>
              <a:t>sem</a:t>
            </a:r>
            <a:r>
              <a:rPr lang="en-US" sz="3200" dirty="0" smtClean="0"/>
              <a:t>);</a:t>
            </a:r>
          </a:p>
          <a:p>
            <a:pPr>
              <a:buNone/>
            </a:pP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b="1" dirty="0" err="1" smtClean="0"/>
              <a:t>down_trylock</a:t>
            </a:r>
            <a:r>
              <a:rPr lang="en-US" sz="3200" dirty="0" smtClean="0"/>
              <a:t>(</a:t>
            </a:r>
            <a:r>
              <a:rPr lang="en-US" sz="3200" dirty="0" err="1" smtClean="0"/>
              <a:t>struct</a:t>
            </a:r>
            <a:r>
              <a:rPr lang="en-US" sz="3200" dirty="0" smtClean="0"/>
              <a:t> semaphore *</a:t>
            </a:r>
            <a:r>
              <a:rPr lang="en-US" sz="3200" dirty="0" err="1" smtClean="0"/>
              <a:t>sem</a:t>
            </a:r>
            <a:r>
              <a:rPr lang="en-US" sz="3200" dirty="0" smtClean="0"/>
              <a:t>);</a:t>
            </a:r>
          </a:p>
          <a:p>
            <a:endParaRPr lang="en-US" sz="3200" dirty="0" smtClean="0"/>
          </a:p>
          <a:p>
            <a:pPr>
              <a:buNone/>
            </a:pPr>
            <a:r>
              <a:rPr lang="en-US" sz="3200" b="1" dirty="0" smtClean="0"/>
              <a:t>Exit critical section:</a:t>
            </a:r>
          </a:p>
          <a:p>
            <a:pPr>
              <a:buNone/>
            </a:pPr>
            <a:r>
              <a:rPr lang="en-US" sz="3200" dirty="0" smtClean="0"/>
              <a:t>void </a:t>
            </a:r>
            <a:r>
              <a:rPr lang="en-US" sz="3200" b="1" dirty="0" smtClean="0"/>
              <a:t>up</a:t>
            </a:r>
            <a:r>
              <a:rPr lang="en-US" sz="3200" dirty="0" smtClean="0"/>
              <a:t>(</a:t>
            </a:r>
            <a:r>
              <a:rPr lang="en-US" sz="3200" dirty="0" err="1" smtClean="0"/>
              <a:t>struct</a:t>
            </a:r>
            <a:r>
              <a:rPr lang="en-US" sz="3200" dirty="0" smtClean="0"/>
              <a:t> semaphore *</a:t>
            </a:r>
            <a:r>
              <a:rPr lang="en-US" sz="3200" dirty="0" err="1" smtClean="0"/>
              <a:t>sem</a:t>
            </a:r>
            <a:r>
              <a:rPr lang="en-US" sz="3200" dirty="0" smtClean="0"/>
              <a:t>);</a:t>
            </a:r>
          </a:p>
          <a:p>
            <a:pPr>
              <a:buNone/>
            </a:pPr>
            <a:endParaRPr lang="en-US" sz="3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Semaphores and </a:t>
            </a:r>
            <a:r>
              <a:rPr lang="en-US" b="1" dirty="0" err="1" smtClean="0"/>
              <a:t>Mutexes</a:t>
            </a:r>
            <a:endParaRPr lang="en-US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112" y="1874838"/>
            <a:ext cx="9296400" cy="459961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sz="3200" b="1" dirty="0" smtClean="0"/>
              <a:t>Enter critical section:</a:t>
            </a:r>
          </a:p>
          <a:p>
            <a:pPr>
              <a:buNone/>
            </a:pP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b="1" dirty="0" err="1" smtClean="0"/>
              <a:t>down_interruptible</a:t>
            </a:r>
            <a:r>
              <a:rPr lang="en-US" sz="3200" dirty="0" smtClean="0"/>
              <a:t>(</a:t>
            </a:r>
            <a:r>
              <a:rPr lang="en-US" sz="3200" dirty="0" err="1" smtClean="0"/>
              <a:t>struct</a:t>
            </a:r>
            <a:r>
              <a:rPr lang="en-US" sz="3200" dirty="0" smtClean="0"/>
              <a:t> semaphore *</a:t>
            </a:r>
            <a:r>
              <a:rPr lang="en-US" sz="3200" dirty="0" err="1" smtClean="0"/>
              <a:t>sem</a:t>
            </a:r>
            <a:r>
              <a:rPr lang="en-US" sz="3200" dirty="0" smtClean="0"/>
              <a:t>);</a:t>
            </a:r>
          </a:p>
          <a:p>
            <a:pPr>
              <a:buNone/>
            </a:pPr>
            <a:r>
              <a:rPr lang="en-US" sz="3200" dirty="0" smtClean="0"/>
              <a:t>void </a:t>
            </a:r>
            <a:r>
              <a:rPr lang="en-US" sz="3200" b="1" dirty="0" smtClean="0"/>
              <a:t>down</a:t>
            </a:r>
            <a:r>
              <a:rPr lang="en-US" sz="3200" dirty="0" smtClean="0"/>
              <a:t>(</a:t>
            </a:r>
            <a:r>
              <a:rPr lang="en-US" sz="3200" dirty="0" err="1" smtClean="0"/>
              <a:t>struct</a:t>
            </a:r>
            <a:r>
              <a:rPr lang="en-US" sz="3200" dirty="0" smtClean="0"/>
              <a:t> semaphore *</a:t>
            </a:r>
            <a:r>
              <a:rPr lang="en-US" sz="3200" dirty="0" err="1" smtClean="0"/>
              <a:t>sem</a:t>
            </a:r>
            <a:r>
              <a:rPr lang="en-US" sz="3200" dirty="0" smtClean="0"/>
              <a:t>);</a:t>
            </a:r>
          </a:p>
          <a:p>
            <a:pPr>
              <a:buNone/>
            </a:pP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b="1" dirty="0" err="1" smtClean="0"/>
              <a:t>down_trylock</a:t>
            </a:r>
            <a:r>
              <a:rPr lang="en-US" sz="3200" dirty="0" smtClean="0"/>
              <a:t>(</a:t>
            </a:r>
            <a:r>
              <a:rPr lang="en-US" sz="3200" dirty="0" err="1" smtClean="0"/>
              <a:t>struct</a:t>
            </a:r>
            <a:r>
              <a:rPr lang="en-US" sz="3200" dirty="0" smtClean="0"/>
              <a:t> semaphore *</a:t>
            </a:r>
            <a:r>
              <a:rPr lang="en-US" sz="3200" dirty="0" err="1" smtClean="0"/>
              <a:t>sem</a:t>
            </a:r>
            <a:r>
              <a:rPr lang="en-US" sz="3200" dirty="0" smtClean="0"/>
              <a:t>);</a:t>
            </a:r>
          </a:p>
          <a:p>
            <a:endParaRPr lang="en-US" sz="3200" dirty="0" smtClean="0"/>
          </a:p>
          <a:p>
            <a:pPr>
              <a:buNone/>
            </a:pPr>
            <a:r>
              <a:rPr lang="en-US" sz="3200" b="1" dirty="0" smtClean="0"/>
              <a:t>Exit critical section:</a:t>
            </a:r>
          </a:p>
          <a:p>
            <a:pPr>
              <a:buNone/>
            </a:pPr>
            <a:r>
              <a:rPr lang="en-US" sz="3200" dirty="0" smtClean="0"/>
              <a:t>void </a:t>
            </a:r>
            <a:r>
              <a:rPr lang="en-US" sz="3200" b="1" dirty="0" smtClean="0"/>
              <a:t>up</a:t>
            </a:r>
            <a:r>
              <a:rPr lang="en-US" sz="3200" dirty="0" smtClean="0"/>
              <a:t>(</a:t>
            </a:r>
            <a:r>
              <a:rPr lang="en-US" sz="3200" dirty="0" err="1" smtClean="0"/>
              <a:t>struct</a:t>
            </a:r>
            <a:r>
              <a:rPr lang="en-US" sz="3200" dirty="0" smtClean="0"/>
              <a:t> semaphore *</a:t>
            </a:r>
            <a:r>
              <a:rPr lang="en-US" sz="3200" dirty="0" err="1" smtClean="0"/>
              <a:t>sem</a:t>
            </a:r>
            <a:r>
              <a:rPr lang="en-US" sz="3200" dirty="0" smtClean="0"/>
              <a:t>);</a:t>
            </a:r>
          </a:p>
          <a:p>
            <a:pPr>
              <a:buNone/>
            </a:pPr>
            <a:endParaRPr lang="en-US" sz="3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Remember error paths!!!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839912" y="2865437"/>
            <a:ext cx="609600" cy="297180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Semaphores and </a:t>
            </a:r>
            <a:r>
              <a:rPr lang="en-US" b="1" dirty="0" err="1" smtClean="0"/>
              <a:t>Mutexes</a:t>
            </a:r>
            <a:endParaRPr lang="en-US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112" y="1874838"/>
            <a:ext cx="9296400" cy="40986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sz="3200" b="1" dirty="0" smtClean="0"/>
              <a:t>Enter critical section:</a:t>
            </a:r>
          </a:p>
          <a:p>
            <a:pPr>
              <a:buNone/>
            </a:pP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b="1" dirty="0" err="1" smtClean="0"/>
              <a:t>mutex_lock_interruptible</a:t>
            </a:r>
            <a:r>
              <a:rPr lang="en-US" sz="3200" dirty="0" smtClean="0"/>
              <a:t>(</a:t>
            </a:r>
            <a:r>
              <a:rPr lang="en-US" sz="3200" dirty="0" err="1" smtClean="0"/>
              <a:t>struct</a:t>
            </a:r>
            <a:r>
              <a:rPr lang="en-US" sz="3200" dirty="0" smtClean="0"/>
              <a:t> </a:t>
            </a:r>
            <a:r>
              <a:rPr lang="en-US" sz="3200" dirty="0" err="1" smtClean="0"/>
              <a:t>mutex</a:t>
            </a:r>
            <a:r>
              <a:rPr lang="en-US" sz="3200" dirty="0" smtClean="0"/>
              <a:t> *lock);</a:t>
            </a:r>
          </a:p>
          <a:p>
            <a:pPr>
              <a:buNone/>
            </a:pPr>
            <a:r>
              <a:rPr lang="en-US" sz="3200" dirty="0" smtClean="0"/>
              <a:t>void </a:t>
            </a:r>
            <a:r>
              <a:rPr lang="en-US" sz="3200" b="1" dirty="0" err="1" smtClean="0"/>
              <a:t>mutex_lock</a:t>
            </a:r>
            <a:r>
              <a:rPr lang="en-US" sz="3200" dirty="0" smtClean="0"/>
              <a:t>(</a:t>
            </a:r>
            <a:r>
              <a:rPr lang="en-US" sz="3200" dirty="0" err="1" smtClean="0"/>
              <a:t>struct</a:t>
            </a:r>
            <a:r>
              <a:rPr lang="en-US" sz="3200" dirty="0" smtClean="0"/>
              <a:t> </a:t>
            </a:r>
            <a:r>
              <a:rPr lang="en-US" sz="3200" dirty="0" err="1" smtClean="0"/>
              <a:t>mutex</a:t>
            </a:r>
            <a:r>
              <a:rPr lang="en-US" sz="3200" dirty="0" smtClean="0"/>
              <a:t> *lock);</a:t>
            </a:r>
          </a:p>
          <a:p>
            <a:pPr>
              <a:buNone/>
            </a:pP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b="1" dirty="0" err="1" smtClean="0"/>
              <a:t>mutex_trylock</a:t>
            </a:r>
            <a:r>
              <a:rPr lang="en-US" sz="3200" dirty="0" smtClean="0"/>
              <a:t> (</a:t>
            </a:r>
            <a:r>
              <a:rPr lang="en-US" sz="3200" dirty="0" err="1" smtClean="0"/>
              <a:t>struct</a:t>
            </a:r>
            <a:r>
              <a:rPr lang="en-US" sz="3200" dirty="0" smtClean="0"/>
              <a:t> </a:t>
            </a:r>
            <a:r>
              <a:rPr lang="en-US" sz="3200" dirty="0" err="1" smtClean="0"/>
              <a:t>mutex</a:t>
            </a:r>
            <a:r>
              <a:rPr lang="en-US" sz="3200" dirty="0" smtClean="0"/>
              <a:t> *lock);</a:t>
            </a:r>
          </a:p>
          <a:p>
            <a:endParaRPr lang="en-US" sz="3200" dirty="0" smtClean="0"/>
          </a:p>
          <a:p>
            <a:pPr>
              <a:buNone/>
            </a:pPr>
            <a:r>
              <a:rPr lang="en-US" sz="3200" b="1" dirty="0" smtClean="0"/>
              <a:t>Exit critical section:</a:t>
            </a:r>
          </a:p>
          <a:p>
            <a:pPr>
              <a:buNone/>
            </a:pPr>
            <a:r>
              <a:rPr lang="en-US" sz="3200" dirty="0" smtClean="0"/>
              <a:t>void </a:t>
            </a:r>
            <a:r>
              <a:rPr lang="en-US" sz="3200" b="1" dirty="0" err="1" smtClean="0"/>
              <a:t>mutex_unlock</a:t>
            </a:r>
            <a:r>
              <a:rPr lang="en-US" sz="3200" dirty="0" smtClean="0"/>
              <a:t>(</a:t>
            </a:r>
            <a:r>
              <a:rPr lang="en-US" sz="3200" dirty="0" err="1" smtClean="0"/>
              <a:t>struct</a:t>
            </a:r>
            <a:r>
              <a:rPr lang="en-US" sz="3200" dirty="0" smtClean="0"/>
              <a:t> </a:t>
            </a:r>
            <a:r>
              <a:rPr lang="en-US" sz="3200" dirty="0" err="1" smtClean="0"/>
              <a:t>mutex</a:t>
            </a:r>
            <a:r>
              <a:rPr lang="en-US" sz="3200" dirty="0" smtClean="0"/>
              <a:t> *lock);</a:t>
            </a:r>
          </a:p>
          <a:p>
            <a:pPr>
              <a:buNone/>
            </a:pPr>
            <a:endParaRPr lang="en-US" sz="3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pir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../../../../../usr/lib/libreoffice/share/template/common/layout/Inspiration.otp</Template>
  <TotalTime>1467</TotalTime>
  <Words>492</Words>
  <Application>Microsoft Office PowerPoint</Application>
  <PresentationFormat>Custom</PresentationFormat>
  <Paragraphs>158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Inspiration</vt:lpstr>
      <vt:lpstr>Concurrency and race conditions p.1</vt:lpstr>
      <vt:lpstr>Overview</vt:lpstr>
      <vt:lpstr>Overview</vt:lpstr>
      <vt:lpstr>Overview</vt:lpstr>
      <vt:lpstr>Semaphores and Mutexes</vt:lpstr>
      <vt:lpstr>Semaphores and Mutexes</vt:lpstr>
      <vt:lpstr>Semaphores and Mutexes</vt:lpstr>
      <vt:lpstr>Semaphores and Mutexes</vt:lpstr>
      <vt:lpstr>Semaphores and Mutexes</vt:lpstr>
      <vt:lpstr>Semaphores and Mutexes</vt:lpstr>
      <vt:lpstr>Add Mutex to Chardev.c</vt:lpstr>
      <vt:lpstr>Add Mutex to Chardev.c</vt:lpstr>
      <vt:lpstr>Add Mutex to Chardev.c</vt:lpstr>
      <vt:lpstr>Add Mutex to Chardev.c</vt:lpstr>
      <vt:lpstr>Add Mutex to Chardev.c</vt:lpstr>
      <vt:lpstr>Reader/Writer Semaphores</vt:lpstr>
      <vt:lpstr>Reader/Writer Semaphores</vt:lpstr>
      <vt:lpstr>Reader/Writer Semaphores</vt:lpstr>
      <vt:lpstr>Reader/Writer Semaphores</vt:lpstr>
      <vt:lpstr>Completions</vt:lpstr>
      <vt:lpstr>Completions</vt:lpstr>
      <vt:lpstr>Completions</vt:lpstr>
      <vt:lpstr>Homework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dc:creator>Oleksandr Shevchenko</dc:creator>
  <cp:lastModifiedBy>Oleksandr Shevchenko</cp:lastModifiedBy>
  <cp:revision>138</cp:revision>
  <dcterms:created xsi:type="dcterms:W3CDTF">2015-11-08T19:23:48Z</dcterms:created>
  <dcterms:modified xsi:type="dcterms:W3CDTF">2016-11-27T09:28:09Z</dcterms:modified>
</cp:coreProperties>
</file>