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85" r:id="rId3"/>
    <p:sldId id="334" r:id="rId4"/>
    <p:sldId id="335" r:id="rId5"/>
    <p:sldId id="336" r:id="rId6"/>
    <p:sldId id="333" r:id="rId7"/>
    <p:sldId id="289" r:id="rId8"/>
    <p:sldId id="344" r:id="rId9"/>
    <p:sldId id="345" r:id="rId10"/>
    <p:sldId id="288" r:id="rId11"/>
    <p:sldId id="303" r:id="rId12"/>
    <p:sldId id="304" r:id="rId13"/>
    <p:sldId id="319" r:id="rId14"/>
    <p:sldId id="320" r:id="rId15"/>
    <p:sldId id="322" r:id="rId16"/>
    <p:sldId id="321" r:id="rId17"/>
    <p:sldId id="324" r:id="rId18"/>
    <p:sldId id="323" r:id="rId19"/>
    <p:sldId id="316" r:id="rId20"/>
    <p:sldId id="317" r:id="rId21"/>
    <p:sldId id="287" r:id="rId22"/>
    <p:sldId id="306" r:id="rId23"/>
    <p:sldId id="307" r:id="rId24"/>
    <p:sldId id="309" r:id="rId25"/>
    <p:sldId id="310" r:id="rId26"/>
    <p:sldId id="314" r:id="rId27"/>
    <p:sldId id="311" r:id="rId28"/>
    <p:sldId id="313" r:id="rId29"/>
    <p:sldId id="343" r:id="rId30"/>
    <p:sldId id="282" r:id="rId31"/>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2" autoAdjust="0"/>
    <p:restoredTop sz="94660"/>
  </p:normalViewPr>
  <p:slideViewPr>
    <p:cSldViewPr>
      <p:cViewPr varScale="1">
        <p:scale>
          <a:sx n="78" d="100"/>
          <a:sy n="78" d="100"/>
        </p:scale>
        <p:origin x="-1506" y="-96"/>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fld id="{2917B1C3-B0A8-40D2-A197-B50819C4DECC}" type="slidenum">
              <a:rPr/>
              <a:pPr marL="0" marR="0" lvl="0" indent="0" algn="r" rtl="0" hangingPunct="0">
                <a:lnSpc>
                  <a:spcPct val="100000"/>
                </a:lnSpc>
                <a:spcBef>
                  <a:spcPts val="0"/>
                </a:spcBef>
                <a:spcAft>
                  <a:spcPts val="0"/>
                </a:spcAft>
                <a:buNone/>
                <a:tabLst/>
                <a:defRPr sz="1400"/>
              </a:pPr>
              <a:t>‹#›</a:t>
            </a:fld>
            <a:endParaRPr lang="en-US" sz="1400" b="0" i="0" u="none" strike="noStrike" kern="1200">
              <a:ln>
                <a:noFill/>
              </a:ln>
              <a:latin typeface="Arial" pitchFamily="18"/>
              <a:ea typeface="Droid Sans Fallback" pitchFamily="2"/>
              <a:cs typeface="Lohit Hindi"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0" y="812520"/>
            <a:ext cx="360" cy="36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n-US" sz="1400" kern="1200">
                <a:latin typeface="Times New Roman" pitchFamily="18"/>
                <a:ea typeface="DejaVu Sans" pitchFamily="2"/>
                <a:cs typeface="DejaVu Sans" pitchFamily="2"/>
              </a:defRPr>
            </a:lvl1pPr>
          </a:lstStyle>
          <a:p>
            <a:pPr lvl="0"/>
            <a:fld id="{07FC958E-9343-4085-92DD-7718DD3794EB}" type="slidenum">
              <a:rPr/>
              <a:pPr lvl="0"/>
              <a:t>‹#›</a:t>
            </a:fld>
            <a:endParaRPr lang="en-US"/>
          </a:p>
        </p:txBody>
      </p:sp>
    </p:spTree>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5DC226F-716A-49BF-B3F0-3F9DA8BD37FD}" type="slidenum">
              <a:rPr/>
              <a:pPr lvl="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2DEA7E9-6661-40BD-93F9-8CDB152419A2}" type="slidenum">
              <a:rPr/>
              <a:pPr lvl="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8988" y="647700"/>
            <a:ext cx="223520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1800" y="647700"/>
            <a:ext cx="6554788"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B137A8C-D596-48F8-B364-45AECBA2A609}" type="slidenum">
              <a:rPr/>
              <a:pPr lvl="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53958D9-14A1-4F63-B23D-9BC0202E5599}" type="slidenum">
              <a:rPr/>
              <a:pPr lvl="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E58273B-B039-447C-8C07-E1C2CA50F4AA}" type="slidenum">
              <a:rPr/>
              <a:pPr lvl="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2095500"/>
            <a:ext cx="43592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4913" y="2095500"/>
            <a:ext cx="43592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6A0541D-8B5E-4EB9-9756-DC93571A4254}" type="slidenum">
              <a:rPr/>
              <a:pPr lvl="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1352E5E1-A20A-4E9F-807F-374811652A3B}" type="slidenum">
              <a:rPr/>
              <a:pPr lvl="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6FCD41CD-ABFF-4A9C-8B4E-DAF1D25002B2}" type="slidenum">
              <a:rPr/>
              <a:pPr lvl="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5EC48100-E31B-4030-ADE1-D2CDEA7A264A}" type="slidenum">
              <a:rPr/>
              <a:pPr lvl="0"/>
              <a:t>‹#›</a:t>
            </a:fld>
            <a:endParaRPr lang="en-US"/>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AFE894B-4898-4290-A7B5-AF9C41D1830D}" type="slidenum">
              <a:rPr/>
              <a:pPr lvl="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840A4C2-3D83-488E-BBEE-EC6CD367D314}" type="slidenum">
              <a:rPr/>
              <a:pPr lvl="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3" cstate="print">
            <a:alphaModFix/>
            <a:lum/>
          </a:blip>
          <a:srcRect/>
          <a:stretch>
            <a:fillRect/>
          </a:stretch>
        </p:blipFill>
        <p:spPr>
          <a:xfrm>
            <a:off x="360" y="360"/>
            <a:ext cx="10079640" cy="7559640"/>
          </a:xfrm>
          <a:prstGeom prst="rect">
            <a:avLst/>
          </a:prstGeom>
          <a:noFill/>
          <a:ln>
            <a:noFill/>
          </a:ln>
        </p:spPr>
      </p:pic>
      <p:sp>
        <p:nvSpPr>
          <p:cNvPr id="3" name="Title Placeholder 2"/>
          <p:cNvSpPr txBox="1">
            <a:spLocks noGrp="1"/>
          </p:cNvSpPr>
          <p:nvPr>
            <p:ph type="title"/>
          </p:nvPr>
        </p:nvSpPr>
        <p:spPr>
          <a:xfrm>
            <a:off x="432000" y="648000"/>
            <a:ext cx="7056000" cy="64800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CLIQUE PARA EDITAR O FORMATO DO TEXTO DO TÍTULO</a:t>
            </a:r>
          </a:p>
        </p:txBody>
      </p:sp>
      <p:sp>
        <p:nvSpPr>
          <p:cNvPr id="4" name="Text Placeholder 3"/>
          <p:cNvSpPr txBox="1">
            <a:spLocks noGrp="1"/>
          </p:cNvSpPr>
          <p:nvPr>
            <p:ph type="body" idx="1"/>
          </p:nvPr>
        </p:nvSpPr>
        <p:spPr>
          <a:xfrm>
            <a:off x="503999" y="2095199"/>
            <a:ext cx="88700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2600" b="0" i="0" u="none" strike="noStrike" kern="1200">
                <a:ln>
                  <a:noFill/>
                </a:ln>
                <a:latin typeface="Liberation Sans" pitchFamily="34"/>
                <a:ea typeface="Droid Sans Fallback" pitchFamily="2"/>
                <a:cs typeface="Lohit Hindi" pitchFamily="2"/>
              </a:defRPr>
            </a:defPPr>
            <a:lvl1pPr marL="432000" lvl="0" indent="-324000">
              <a:spcBef>
                <a:spcPts val="0"/>
              </a:spcBef>
              <a:spcAft>
                <a:spcPts val="1417"/>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1pPr>
            <a:lvl2pPr marL="864000" lvl="1" indent="-324000">
              <a:spcBef>
                <a:spcPts val="0"/>
              </a:spcBef>
              <a:spcAft>
                <a:spcPts val="1134"/>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2pPr>
            <a:lvl3pPr marL="1295999" lvl="2" indent="-288000">
              <a:spcBef>
                <a:spcPts val="0"/>
              </a:spcBef>
              <a:spcAft>
                <a:spcPts val="850"/>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3pPr>
            <a:lvl4pPr marL="1728000" lvl="3" indent="-216000">
              <a:spcBef>
                <a:spcPts val="0"/>
              </a:spcBef>
              <a:spcAft>
                <a:spcPts val="567"/>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4pPr>
            <a:lvl5pPr marL="2160000" lvl="4"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5pPr>
            <a:lvl6pPr marL="2592000" lvl="5"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6pPr>
            <a:lvl7pPr marL="3024000" lvl="6"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9pPr>
          </a:lstStyle>
          <a:p>
            <a:pPr lvl="0"/>
            <a:r>
              <a:rPr lang="en-US"/>
              <a:t>Clique para editar o formato do texto da estrutura de tópicos</a:t>
            </a:r>
          </a:p>
          <a:p>
            <a:pPr lvl="1"/>
            <a:r>
              <a:rPr lang="en-US"/>
              <a:t>2.º Nível da estrutura de tópicos</a:t>
            </a:r>
          </a:p>
          <a:p>
            <a:pPr lvl="2"/>
            <a:r>
              <a:rPr lang="en-US"/>
              <a:t>3.º Nível da estrutura de tópicos</a:t>
            </a:r>
          </a:p>
          <a:p>
            <a:pPr lvl="3"/>
            <a:r>
              <a:rPr lang="en-US"/>
              <a:t>4.º Nível da estrutura de tópicos</a:t>
            </a:r>
          </a:p>
          <a:p>
            <a:pPr lvl="4"/>
            <a:r>
              <a:rPr lang="en-US"/>
              <a:t>5.º Nível da estrutura de tópicos</a:t>
            </a:r>
          </a:p>
          <a:p>
            <a:pPr lvl="5"/>
            <a:r>
              <a:rPr lang="en-US"/>
              <a:t>6.º Nível da estrutura de tópicos</a:t>
            </a:r>
          </a:p>
          <a:p>
            <a:pPr lvl="6"/>
            <a:r>
              <a:rPr lang="en-US"/>
              <a:t>7.º Nível da estrutura de tópicos</a:t>
            </a:r>
          </a:p>
        </p:txBody>
      </p:sp>
      <p:sp>
        <p:nvSpPr>
          <p:cNvPr id="5" name="Date Placeholder 4"/>
          <p:cNvSpPr txBox="1">
            <a:spLocks noGrp="1"/>
          </p:cNvSpPr>
          <p:nvPr>
            <p:ph type="dt" sz="half" idx="2"/>
          </p:nvPr>
        </p:nvSpPr>
        <p:spPr>
          <a:xfrm>
            <a:off x="503999" y="6552000"/>
            <a:ext cx="2348280" cy="521280"/>
          </a:xfrm>
          <a:prstGeom prst="rect">
            <a:avLst/>
          </a:prstGeom>
          <a:noFill/>
          <a:ln>
            <a:noFill/>
          </a:ln>
        </p:spPr>
        <p:txBody>
          <a:bodyPr lIns="0" tIns="0" rIns="0" bIns="0"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3"/>
          </p:nvPr>
        </p:nvSpPr>
        <p:spPr>
          <a:xfrm>
            <a:off x="3447360" y="6552000"/>
            <a:ext cx="3195000" cy="521280"/>
          </a:xfrm>
          <a:prstGeom prst="rect">
            <a:avLst/>
          </a:prstGeom>
          <a:noFill/>
          <a:ln>
            <a:noFill/>
          </a:ln>
        </p:spPr>
        <p:txBody>
          <a:bodyPr lIns="0" tIns="0" rIns="0" bIns="0" anchorCtr="0"/>
          <a:lstStyle>
            <a:lvl1pPr lvl="0" algn="ct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4"/>
          </p:nvPr>
        </p:nvSpPr>
        <p:spPr>
          <a:xfrm>
            <a:off x="7227360" y="6534720"/>
            <a:ext cx="2348280" cy="52128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DejaVu Sans" pitchFamily="2"/>
                <a:cs typeface="DejaVu Sans" pitchFamily="2"/>
              </a:defRPr>
            </a:lvl1pPr>
          </a:lstStyle>
          <a:p>
            <a:pPr lvl="0"/>
            <a:fld id="{559E1BDC-50A5-4355-948F-6A7DDD0FB524}" type="slidenum">
              <a:rPr/>
              <a:pPr lvl="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lvl="0" algn="l" rtl="0" hangingPunct="0">
        <a:buNone/>
        <a:tabLst/>
        <a:defRPr lang="en-US" sz="3600" b="0" i="0" u="none" strike="noStrike" kern="1200">
          <a:ln>
            <a:noFill/>
          </a:ln>
          <a:solidFill>
            <a:srgbClr val="333333"/>
          </a:solidFill>
          <a:latin typeface="Liberation Sans" pitchFamily="34"/>
          <a:ea typeface="Droid Sans Fallback" pitchFamily="2"/>
          <a:cs typeface="Lohit Hindi" pitchFamily="2"/>
        </a:defRPr>
      </a:lvl1pPr>
    </p:titleStyle>
    <p:bodyStyle>
      <a:lvl1pPr lvl="0" rtl="0" hangingPunct="0">
        <a:buSzPct val="45000"/>
        <a:buFont typeface="StarSymbol"/>
        <a:buChar char="●"/>
        <a:tabLst/>
        <a:defRPr lang="en-US"/>
      </a:lvl1pPr>
      <a:lvl2pPr lvl="1" rtl="0" hangingPunct="0">
        <a:buSzPct val="75000"/>
        <a:buFont typeface="StarSymbol"/>
        <a:buChar char="–"/>
        <a:tabLst/>
        <a:defRPr lang="en-US"/>
      </a:lvl2pPr>
      <a:lvl3pPr lvl="2" rtl="0" hangingPunct="0">
        <a:buSzPct val="45000"/>
        <a:buFont typeface="StarSymbol"/>
        <a:buChar char="●"/>
        <a:tabLst/>
        <a:defRPr lang="en-US"/>
      </a:lvl3pPr>
      <a:lvl4pPr lvl="3" rtl="0" hangingPunct="0">
        <a:buSzPct val="75000"/>
        <a:buFont typeface="StarSymbol"/>
        <a:buChar char="–"/>
        <a:tabLst/>
        <a:defRPr lang="en-US"/>
      </a:lvl4pPr>
      <a:lvl5pPr lvl="4" rtl="0" hangingPunct="0">
        <a:buSzPct val="45000"/>
        <a:buFont typeface="StarSymbol"/>
        <a:buChar char="●"/>
        <a:tabLst/>
        <a:defRPr lang="en-US"/>
      </a:lvl5pPr>
      <a:lvl6pPr lvl="5" rtl="0" hangingPunct="0">
        <a:buSzPct val="45000"/>
        <a:buFont typeface="StarSymbol"/>
        <a:buChar char="●"/>
        <a:tabLst/>
        <a:defRPr lang="en-US"/>
      </a:lvl6pPr>
      <a:lvl7pPr lvl="6" rtl="0" hangingPunct="0">
        <a:buSzPct val="45000"/>
        <a:buFont typeface="StarSymbol"/>
        <a:buChar char="●"/>
        <a:tabLst/>
        <a:defRPr lang="en-US"/>
      </a:lvl7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Memory allocation p.1</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TextBox 6"/>
          <p:cNvSpPr txBox="1"/>
          <p:nvPr/>
        </p:nvSpPr>
        <p:spPr>
          <a:xfrm>
            <a:off x="849312" y="1874837"/>
            <a:ext cx="8458200" cy="2595732"/>
          </a:xfrm>
          <a:prstGeom prst="rect">
            <a:avLst/>
          </a:prstGeom>
          <a:noFill/>
          <a:ln>
            <a:noFill/>
          </a:ln>
        </p:spPr>
        <p:txBody>
          <a:bodyPr vert="horz" wrap="squar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r>
              <a:rPr lang="en-US" sz="3200" b="1" dirty="0" err="1" smtClean="0"/>
              <a:t>MMU+Pagetables</a:t>
            </a:r>
            <a:endParaRPr lang="en-US" sz="3200" b="1" dirty="0" smtClean="0"/>
          </a:p>
          <a:p>
            <a:pPr fontAlgn="base"/>
            <a:r>
              <a:rPr lang="en-US" sz="3200" b="1" dirty="0" err="1" smtClean="0"/>
              <a:t>kmalloc</a:t>
            </a:r>
            <a:endParaRPr lang="en-US" sz="3200" b="1" dirty="0" smtClean="0"/>
          </a:p>
          <a:p>
            <a:pPr fontAlgn="base"/>
            <a:r>
              <a:rPr lang="en-US" sz="3200" b="1" dirty="0" err="1" smtClean="0"/>
              <a:t>vmalloc</a:t>
            </a:r>
            <a:endParaRPr lang="en-US" sz="3200" b="1" dirty="0" smtClean="0"/>
          </a:p>
          <a:p>
            <a:pPr fontAlgn="base"/>
            <a:r>
              <a:rPr lang="en-US" sz="3200" b="1" dirty="0" err="1" smtClean="0"/>
              <a:t>get_free_pages</a:t>
            </a:r>
            <a:r>
              <a:rPr lang="en-US" sz="3200" b="1" dirty="0" smtClean="0"/>
              <a:t> and friends.</a:t>
            </a:r>
          </a:p>
          <a:p>
            <a:pPr fontAlgn="base"/>
            <a:endParaRPr lang="en-US" sz="3200" b="1"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kmalloc</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5" name="Rectangle 4"/>
          <p:cNvSpPr/>
          <p:nvPr/>
        </p:nvSpPr>
        <p:spPr>
          <a:xfrm>
            <a:off x="925512" y="1646237"/>
            <a:ext cx="7391400" cy="5201424"/>
          </a:xfrm>
          <a:prstGeom prst="rect">
            <a:avLst/>
          </a:prstGeom>
        </p:spPr>
        <p:txBody>
          <a:bodyPr wrap="square">
            <a:spAutoFit/>
          </a:bodyPr>
          <a:lstStyle/>
          <a:p>
            <a:r>
              <a:rPr lang="en-US" sz="2800" dirty="0" smtClean="0"/>
              <a:t>#include &lt;</a:t>
            </a:r>
            <a:r>
              <a:rPr lang="en-US" sz="2800" dirty="0" err="1" smtClean="0"/>
              <a:t>linux</a:t>
            </a:r>
            <a:r>
              <a:rPr lang="en-US" sz="2800" dirty="0" smtClean="0"/>
              <a:t>/</a:t>
            </a:r>
            <a:r>
              <a:rPr lang="en-US" sz="2800" dirty="0" err="1" smtClean="0"/>
              <a:t>slab.h</a:t>
            </a:r>
            <a:r>
              <a:rPr lang="en-US" sz="2800" dirty="0" smtClean="0"/>
              <a:t>&gt;</a:t>
            </a:r>
          </a:p>
          <a:p>
            <a:r>
              <a:rPr lang="en-US" sz="2800" dirty="0" smtClean="0"/>
              <a:t>void *</a:t>
            </a:r>
            <a:r>
              <a:rPr lang="en-US" sz="2800" b="1" dirty="0" err="1" smtClean="0"/>
              <a:t>kmalloc</a:t>
            </a:r>
            <a:r>
              <a:rPr lang="en-US" sz="2800" dirty="0" smtClean="0"/>
              <a:t>(</a:t>
            </a:r>
            <a:r>
              <a:rPr lang="en-US" sz="2800" dirty="0" err="1" smtClean="0"/>
              <a:t>size_t</a:t>
            </a:r>
            <a:r>
              <a:rPr lang="en-US" sz="2800" dirty="0" smtClean="0"/>
              <a:t> size, </a:t>
            </a:r>
            <a:r>
              <a:rPr lang="en-US" sz="2800" dirty="0" err="1" smtClean="0"/>
              <a:t>int</a:t>
            </a:r>
            <a:r>
              <a:rPr lang="en-US" sz="2800" dirty="0" smtClean="0"/>
              <a:t> flags);</a:t>
            </a:r>
          </a:p>
          <a:p>
            <a:r>
              <a:rPr lang="en-US" sz="2800" dirty="0" smtClean="0"/>
              <a:t>void </a:t>
            </a:r>
            <a:r>
              <a:rPr lang="en-US" sz="2800" b="1" dirty="0" err="1" smtClean="0"/>
              <a:t>kfree</a:t>
            </a:r>
            <a:r>
              <a:rPr lang="en-US" sz="2800" dirty="0" smtClean="0"/>
              <a:t>(const void *</a:t>
            </a:r>
            <a:r>
              <a:rPr lang="en-US" sz="2800" dirty="0" err="1" smtClean="0"/>
              <a:t>ptr</a:t>
            </a:r>
            <a:r>
              <a:rPr lang="en-US" sz="2800" dirty="0" smtClean="0"/>
              <a:t>)</a:t>
            </a:r>
          </a:p>
          <a:p>
            <a:endParaRPr lang="en-US" sz="2800" dirty="0" smtClean="0"/>
          </a:p>
          <a:p>
            <a:r>
              <a:rPr lang="en-US" sz="2000" b="1" dirty="0" smtClean="0"/>
              <a:t>GFP_ATOMIC</a:t>
            </a:r>
          </a:p>
          <a:p>
            <a:r>
              <a:rPr lang="en-US" sz="2000" dirty="0" smtClean="0"/>
              <a:t>Used to allocate memory from interrupt handlers and other code outside of a</a:t>
            </a:r>
          </a:p>
          <a:p>
            <a:r>
              <a:rPr lang="en-US" sz="2000" dirty="0" smtClean="0"/>
              <a:t>process context. Never sleeps.</a:t>
            </a:r>
          </a:p>
          <a:p>
            <a:endParaRPr lang="en-US" sz="2000" b="1" dirty="0" smtClean="0"/>
          </a:p>
          <a:p>
            <a:r>
              <a:rPr lang="en-US" sz="2000" b="1" dirty="0" smtClean="0"/>
              <a:t>GFP_KERNEL</a:t>
            </a:r>
          </a:p>
          <a:p>
            <a:r>
              <a:rPr lang="en-US" sz="2000" dirty="0" smtClean="0"/>
              <a:t>Normal allocation of kernel memory. May sleep.</a:t>
            </a:r>
          </a:p>
          <a:p>
            <a:endParaRPr lang="en-US" sz="2000" b="1" dirty="0" smtClean="0"/>
          </a:p>
          <a:p>
            <a:r>
              <a:rPr lang="en-US" sz="2000" b="1" dirty="0" smtClean="0"/>
              <a:t>GFP_DMA </a:t>
            </a:r>
          </a:p>
          <a:p>
            <a:r>
              <a:rPr lang="en-US" sz="2000" dirty="0" smtClean="0"/>
              <a:t>This is an allocation from ZONE_DMA. Device drivers that need DMA-able memory use this flag</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kmalloc</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1026" name="Picture 2"/>
          <p:cNvPicPr>
            <a:picLocks noChangeAspect="1" noChangeArrowheads="1"/>
          </p:cNvPicPr>
          <p:nvPr/>
        </p:nvPicPr>
        <p:blipFill>
          <a:blip r:embed="rId3" cstate="print"/>
          <a:srcRect/>
          <a:stretch>
            <a:fillRect/>
          </a:stretch>
        </p:blipFill>
        <p:spPr bwMode="auto">
          <a:xfrm>
            <a:off x="468312" y="1798637"/>
            <a:ext cx="9220200" cy="4848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kmalloc</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5" name="Picture 2" descr="http://www.tutorialsdaddy.com/wp-content/uploads/2015/09/kmalloc.png"/>
          <p:cNvPicPr>
            <a:picLocks noChangeAspect="1" noChangeArrowheads="1"/>
          </p:cNvPicPr>
          <p:nvPr/>
        </p:nvPicPr>
        <p:blipFill>
          <a:blip r:embed="rId3" cstate="print"/>
          <a:srcRect/>
          <a:stretch>
            <a:fillRect/>
          </a:stretch>
        </p:blipFill>
        <p:spPr bwMode="auto">
          <a:xfrm>
            <a:off x="1154112" y="1570037"/>
            <a:ext cx="6629400" cy="4428405"/>
          </a:xfrm>
          <a:prstGeom prst="rect">
            <a:avLst/>
          </a:prstGeom>
          <a:noFill/>
        </p:spPr>
      </p:pic>
      <p:sp>
        <p:nvSpPr>
          <p:cNvPr id="6" name="Rectangle 5"/>
          <p:cNvSpPr/>
          <p:nvPr/>
        </p:nvSpPr>
        <p:spPr>
          <a:xfrm>
            <a:off x="1154112" y="6065837"/>
            <a:ext cx="6705600" cy="954107"/>
          </a:xfrm>
          <a:prstGeom prst="rect">
            <a:avLst/>
          </a:prstGeom>
        </p:spPr>
        <p:txBody>
          <a:bodyPr wrap="square">
            <a:spAutoFit/>
          </a:bodyPr>
          <a:lstStyle/>
          <a:p>
            <a:r>
              <a:rPr lang="en-US" sz="2800" dirty="0" err="1" smtClean="0"/>
              <a:t>kmalloc</a:t>
            </a:r>
            <a:r>
              <a:rPr lang="en-US" sz="2800" dirty="0" smtClean="0"/>
              <a:t> allocates contiguous memory in physical memory as well as virtual memory.</a:t>
            </a:r>
            <a:endParaRPr lang="en-US" sz="28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kmalloc</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Rectangle 6"/>
          <p:cNvSpPr/>
          <p:nvPr/>
        </p:nvSpPr>
        <p:spPr>
          <a:xfrm>
            <a:off x="914400" y="1514971"/>
            <a:ext cx="7391400" cy="954107"/>
          </a:xfrm>
          <a:prstGeom prst="rect">
            <a:avLst/>
          </a:prstGeom>
        </p:spPr>
        <p:txBody>
          <a:bodyPr wrap="square">
            <a:spAutoFit/>
          </a:bodyPr>
          <a:lstStyle/>
          <a:p>
            <a:r>
              <a:rPr lang="en-US" sz="2800" dirty="0" smtClean="0"/>
              <a:t>Q: Is memory allocated by </a:t>
            </a:r>
            <a:r>
              <a:rPr lang="en-US" sz="2800" b="1" dirty="0" err="1" smtClean="0"/>
              <a:t>kmalloc</a:t>
            </a:r>
            <a:r>
              <a:rPr lang="en-US" sz="2800" dirty="0" smtClean="0"/>
              <a:t> physically contiguous?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kmalloc</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Rectangle 6"/>
          <p:cNvSpPr/>
          <p:nvPr/>
        </p:nvSpPr>
        <p:spPr>
          <a:xfrm>
            <a:off x="914400" y="1514971"/>
            <a:ext cx="7391400" cy="1815882"/>
          </a:xfrm>
          <a:prstGeom prst="rect">
            <a:avLst/>
          </a:prstGeom>
        </p:spPr>
        <p:txBody>
          <a:bodyPr wrap="square">
            <a:spAutoFit/>
          </a:bodyPr>
          <a:lstStyle/>
          <a:p>
            <a:r>
              <a:rPr lang="en-US" sz="2800" dirty="0" smtClean="0"/>
              <a:t>Q: Is memory allocated by </a:t>
            </a:r>
            <a:r>
              <a:rPr lang="en-US" sz="2800" b="1" dirty="0" err="1" smtClean="0"/>
              <a:t>kmalloc</a:t>
            </a:r>
            <a:r>
              <a:rPr lang="en-US" sz="2800" dirty="0" smtClean="0"/>
              <a:t> physically contiguous?</a:t>
            </a:r>
          </a:p>
          <a:p>
            <a:r>
              <a:rPr lang="en-US" sz="2800" dirty="0" smtClean="0"/>
              <a:t>A: Yes.</a:t>
            </a:r>
          </a:p>
          <a:p>
            <a:endParaRPr lang="en-US" sz="2800"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kmalloc</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Rectangle 6"/>
          <p:cNvSpPr/>
          <p:nvPr/>
        </p:nvSpPr>
        <p:spPr>
          <a:xfrm>
            <a:off x="914400" y="1514971"/>
            <a:ext cx="7391400" cy="2677656"/>
          </a:xfrm>
          <a:prstGeom prst="rect">
            <a:avLst/>
          </a:prstGeom>
        </p:spPr>
        <p:txBody>
          <a:bodyPr wrap="square">
            <a:spAutoFit/>
          </a:bodyPr>
          <a:lstStyle/>
          <a:p>
            <a:r>
              <a:rPr lang="en-US" sz="2800" dirty="0" smtClean="0"/>
              <a:t>Q: Is memory allocated by </a:t>
            </a:r>
            <a:r>
              <a:rPr lang="en-US" sz="2800" b="1" dirty="0" err="1" smtClean="0"/>
              <a:t>kmalloc</a:t>
            </a:r>
            <a:r>
              <a:rPr lang="en-US" sz="2800" dirty="0" smtClean="0"/>
              <a:t> physically contiguous?</a:t>
            </a:r>
          </a:p>
          <a:p>
            <a:r>
              <a:rPr lang="en-US" sz="2800" dirty="0" smtClean="0"/>
              <a:t>A: Yes.</a:t>
            </a:r>
          </a:p>
          <a:p>
            <a:endParaRPr lang="en-US" sz="2800" dirty="0" smtClean="0"/>
          </a:p>
          <a:p>
            <a:r>
              <a:rPr lang="en-US" sz="2800" dirty="0" smtClean="0"/>
              <a:t>Q: Is memory allocated by </a:t>
            </a:r>
            <a:r>
              <a:rPr lang="en-US" sz="2800" b="1" dirty="0" err="1" smtClean="0"/>
              <a:t>kmalloc</a:t>
            </a:r>
            <a:r>
              <a:rPr lang="en-US" sz="2800" dirty="0" smtClean="0"/>
              <a:t> page aligned?</a:t>
            </a:r>
          </a:p>
          <a:p>
            <a:endParaRPr lang="en-US" sz="28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kmalloc</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Rectangle 6"/>
          <p:cNvSpPr/>
          <p:nvPr/>
        </p:nvSpPr>
        <p:spPr>
          <a:xfrm>
            <a:off x="914400" y="1514971"/>
            <a:ext cx="7391400" cy="3970318"/>
          </a:xfrm>
          <a:prstGeom prst="rect">
            <a:avLst/>
          </a:prstGeom>
        </p:spPr>
        <p:txBody>
          <a:bodyPr wrap="square">
            <a:spAutoFit/>
          </a:bodyPr>
          <a:lstStyle/>
          <a:p>
            <a:r>
              <a:rPr lang="en-US" sz="2800" dirty="0" smtClean="0"/>
              <a:t>Q: Is memory allocated by </a:t>
            </a:r>
            <a:r>
              <a:rPr lang="en-US" sz="2800" b="1" dirty="0" err="1" smtClean="0"/>
              <a:t>kmalloc</a:t>
            </a:r>
            <a:r>
              <a:rPr lang="en-US" sz="2800" dirty="0" smtClean="0"/>
              <a:t> physically contiguous?</a:t>
            </a:r>
          </a:p>
          <a:p>
            <a:r>
              <a:rPr lang="en-US" sz="2800" dirty="0" smtClean="0"/>
              <a:t>A: Yes.</a:t>
            </a:r>
          </a:p>
          <a:p>
            <a:endParaRPr lang="en-US" sz="2800" dirty="0" smtClean="0"/>
          </a:p>
          <a:p>
            <a:r>
              <a:rPr lang="en-US" sz="2800" dirty="0" smtClean="0"/>
              <a:t>Q: Is memory allocated by </a:t>
            </a:r>
            <a:r>
              <a:rPr lang="en-US" sz="2800" b="1" dirty="0" err="1" smtClean="0"/>
              <a:t>kmalloc</a:t>
            </a:r>
            <a:r>
              <a:rPr lang="en-US" sz="2800" dirty="0" smtClean="0"/>
              <a:t> page aligned?</a:t>
            </a:r>
          </a:p>
          <a:p>
            <a:r>
              <a:rPr lang="en-US" sz="2800" dirty="0" smtClean="0"/>
              <a:t>A: Yes, if you allocate a page or more. (At least</a:t>
            </a:r>
            <a:br>
              <a:rPr lang="en-US" sz="2800" dirty="0" smtClean="0"/>
            </a:br>
            <a:r>
              <a:rPr lang="en-US" sz="2800" dirty="0" smtClean="0"/>
              <a:t>in the current implementation.)</a:t>
            </a:r>
          </a:p>
          <a:p>
            <a:endParaRPr lang="en-US" sz="2800" dirty="0" smtClean="0"/>
          </a:p>
          <a:p>
            <a:endParaRPr lang="en-US" sz="28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kmalloc</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Rectangle 6"/>
          <p:cNvSpPr/>
          <p:nvPr/>
        </p:nvSpPr>
        <p:spPr>
          <a:xfrm>
            <a:off x="914400" y="1514971"/>
            <a:ext cx="7391400" cy="4401205"/>
          </a:xfrm>
          <a:prstGeom prst="rect">
            <a:avLst/>
          </a:prstGeom>
        </p:spPr>
        <p:txBody>
          <a:bodyPr wrap="square">
            <a:spAutoFit/>
          </a:bodyPr>
          <a:lstStyle/>
          <a:p>
            <a:r>
              <a:rPr lang="en-US" sz="2800" dirty="0" smtClean="0"/>
              <a:t>Q: Is memory allocated by </a:t>
            </a:r>
            <a:r>
              <a:rPr lang="en-US" sz="2800" b="1" dirty="0" err="1" smtClean="0"/>
              <a:t>kmalloc</a:t>
            </a:r>
            <a:r>
              <a:rPr lang="en-US" sz="2800" dirty="0" smtClean="0"/>
              <a:t> physically contiguous?</a:t>
            </a:r>
          </a:p>
          <a:p>
            <a:r>
              <a:rPr lang="en-US" sz="2800" dirty="0" smtClean="0"/>
              <a:t>A: Yes.</a:t>
            </a:r>
          </a:p>
          <a:p>
            <a:endParaRPr lang="en-US" sz="2800" dirty="0" smtClean="0"/>
          </a:p>
          <a:p>
            <a:r>
              <a:rPr lang="en-US" sz="2800" dirty="0" smtClean="0"/>
              <a:t>Q: Is memory allocated by </a:t>
            </a:r>
            <a:r>
              <a:rPr lang="en-US" sz="2800" b="1" dirty="0" err="1" smtClean="0"/>
              <a:t>kmalloc</a:t>
            </a:r>
            <a:r>
              <a:rPr lang="en-US" sz="2800" dirty="0" smtClean="0"/>
              <a:t> page aligned?</a:t>
            </a:r>
          </a:p>
          <a:p>
            <a:r>
              <a:rPr lang="en-US" sz="2800" dirty="0" smtClean="0"/>
              <a:t>A: Yes, if you allocate a page or more. (At least</a:t>
            </a:r>
            <a:br>
              <a:rPr lang="en-US" sz="2800" dirty="0" smtClean="0"/>
            </a:br>
            <a:r>
              <a:rPr lang="en-US" sz="2800" dirty="0" smtClean="0"/>
              <a:t>in the current implementation.)</a:t>
            </a:r>
          </a:p>
          <a:p>
            <a:endParaRPr lang="en-US" sz="2800" dirty="0" smtClean="0"/>
          </a:p>
          <a:p>
            <a:r>
              <a:rPr lang="en-US" sz="2800" dirty="0" smtClean="0"/>
              <a:t>Q: How big could be the memory area allocated by </a:t>
            </a:r>
            <a:r>
              <a:rPr lang="en-US" sz="2800" b="1" dirty="0" err="1" smtClean="0"/>
              <a:t>kmalloc</a:t>
            </a:r>
            <a:r>
              <a:rPr lang="en-US" sz="2800" dirty="0" smtClean="0"/>
              <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kmalloc</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7" name="Rectangle 6"/>
          <p:cNvSpPr/>
          <p:nvPr/>
        </p:nvSpPr>
        <p:spPr>
          <a:xfrm>
            <a:off x="914400" y="1514971"/>
            <a:ext cx="7391400" cy="5693866"/>
          </a:xfrm>
          <a:prstGeom prst="rect">
            <a:avLst/>
          </a:prstGeom>
        </p:spPr>
        <p:txBody>
          <a:bodyPr wrap="square">
            <a:spAutoFit/>
          </a:bodyPr>
          <a:lstStyle/>
          <a:p>
            <a:r>
              <a:rPr lang="en-US" sz="2800" dirty="0" smtClean="0"/>
              <a:t>Q: Is memory allocated by </a:t>
            </a:r>
            <a:r>
              <a:rPr lang="en-US" sz="2800" b="1" dirty="0" err="1" smtClean="0"/>
              <a:t>kmalloc</a:t>
            </a:r>
            <a:r>
              <a:rPr lang="en-US" sz="2800" dirty="0" smtClean="0"/>
              <a:t> physically contiguous?</a:t>
            </a:r>
          </a:p>
          <a:p>
            <a:r>
              <a:rPr lang="en-US" sz="2800" dirty="0" smtClean="0"/>
              <a:t>A: Yes.</a:t>
            </a:r>
          </a:p>
          <a:p>
            <a:endParaRPr lang="en-US" sz="2800" dirty="0" smtClean="0"/>
          </a:p>
          <a:p>
            <a:r>
              <a:rPr lang="en-US" sz="2800" dirty="0" smtClean="0"/>
              <a:t>Q: Is memory allocated by </a:t>
            </a:r>
            <a:r>
              <a:rPr lang="en-US" sz="2800" b="1" dirty="0" err="1" smtClean="0"/>
              <a:t>kmalloc</a:t>
            </a:r>
            <a:r>
              <a:rPr lang="en-US" sz="2800" dirty="0" smtClean="0"/>
              <a:t> page aligned?</a:t>
            </a:r>
          </a:p>
          <a:p>
            <a:r>
              <a:rPr lang="en-US" sz="2800" dirty="0" smtClean="0"/>
              <a:t>A: Yes, if you allocate a page or more. (At least</a:t>
            </a:r>
            <a:br>
              <a:rPr lang="en-US" sz="2800" dirty="0" smtClean="0"/>
            </a:br>
            <a:r>
              <a:rPr lang="en-US" sz="2800" dirty="0" smtClean="0"/>
              <a:t>in the current implementation.)</a:t>
            </a:r>
          </a:p>
          <a:p>
            <a:endParaRPr lang="en-US" sz="2800" dirty="0" smtClean="0"/>
          </a:p>
          <a:p>
            <a:r>
              <a:rPr lang="en-US" sz="2800" dirty="0" smtClean="0"/>
              <a:t>Q: How big could be the memory area allocated by </a:t>
            </a:r>
            <a:r>
              <a:rPr lang="en-US" sz="2800" b="1" dirty="0" err="1" smtClean="0"/>
              <a:t>kmalloc</a:t>
            </a:r>
            <a:r>
              <a:rPr lang="en-US" sz="2800" dirty="0" smtClean="0"/>
              <a:t>?</a:t>
            </a:r>
          </a:p>
          <a:p>
            <a:r>
              <a:rPr lang="en-US" sz="2800" dirty="0" smtClean="0"/>
              <a:t>A: Do not use </a:t>
            </a:r>
            <a:r>
              <a:rPr lang="en-US" sz="2800" b="1" dirty="0" err="1" smtClean="0"/>
              <a:t>kmalloc</a:t>
            </a:r>
            <a:r>
              <a:rPr lang="en-US" sz="2800" dirty="0" smtClean="0"/>
              <a:t> for sizes larger than few Kbytes. Use </a:t>
            </a:r>
            <a:r>
              <a:rPr lang="en-US" sz="2800" b="1" dirty="0" err="1" smtClean="0"/>
              <a:t>get_free_page</a:t>
            </a:r>
            <a:r>
              <a:rPr lang="en-US" sz="2800" dirty="0" smtClean="0"/>
              <a:t> and friends instead.</a:t>
            </a:r>
          </a:p>
          <a:p>
            <a:endParaRPr lang="en-US" sz="28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kmalloc</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5" name="Rectangle 4"/>
          <p:cNvSpPr/>
          <p:nvPr/>
        </p:nvSpPr>
        <p:spPr>
          <a:xfrm>
            <a:off x="849312" y="1646237"/>
            <a:ext cx="7696200" cy="1815882"/>
          </a:xfrm>
          <a:prstGeom prst="rect">
            <a:avLst/>
          </a:prstGeom>
        </p:spPr>
        <p:txBody>
          <a:bodyPr wrap="square">
            <a:spAutoFit/>
          </a:bodyPr>
          <a:lstStyle/>
          <a:p>
            <a:r>
              <a:rPr lang="en-US" sz="2800" dirty="0" smtClean="0"/>
              <a:t>Q: Are memory addresses returned by </a:t>
            </a:r>
            <a:r>
              <a:rPr lang="en-US" sz="2800" b="1" dirty="0" err="1" smtClean="0"/>
              <a:t>kmalloc</a:t>
            </a:r>
            <a:r>
              <a:rPr lang="en-US" sz="2800" dirty="0" smtClean="0"/>
              <a:t> physical addresses?</a:t>
            </a:r>
          </a:p>
          <a:p>
            <a:endParaRPr lang="en-US" sz="2800" dirty="0" smtClean="0"/>
          </a:p>
          <a:p>
            <a:endParaRPr lang="en-US" sz="28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MMU+Pagetables</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5" name="Picture 2" descr="https://upload.wikimedia.org/wikipedia/commons/d/dc/MMU_principle_updated.png"/>
          <p:cNvPicPr>
            <a:picLocks noChangeAspect="1" noChangeArrowheads="1"/>
          </p:cNvPicPr>
          <p:nvPr/>
        </p:nvPicPr>
        <p:blipFill>
          <a:blip r:embed="rId3" cstate="print"/>
          <a:srcRect/>
          <a:stretch>
            <a:fillRect/>
          </a:stretch>
        </p:blipFill>
        <p:spPr bwMode="auto">
          <a:xfrm>
            <a:off x="990600" y="1798637"/>
            <a:ext cx="7426511" cy="4648200"/>
          </a:xfrm>
          <a:prstGeom prst="rect">
            <a:avLst/>
          </a:prstGeom>
          <a:noFill/>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kmalloc</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5" name="Rectangle 4"/>
          <p:cNvSpPr/>
          <p:nvPr/>
        </p:nvSpPr>
        <p:spPr>
          <a:xfrm>
            <a:off x="849312" y="1646237"/>
            <a:ext cx="7696200" cy="4401205"/>
          </a:xfrm>
          <a:prstGeom prst="rect">
            <a:avLst/>
          </a:prstGeom>
        </p:spPr>
        <p:txBody>
          <a:bodyPr wrap="square">
            <a:spAutoFit/>
          </a:bodyPr>
          <a:lstStyle/>
          <a:p>
            <a:r>
              <a:rPr lang="en-US" sz="2800" dirty="0" smtClean="0"/>
              <a:t>Q: Are memory addresses returned by </a:t>
            </a:r>
            <a:r>
              <a:rPr lang="en-US" sz="2800" b="1" dirty="0" err="1" smtClean="0"/>
              <a:t>kmalloc</a:t>
            </a:r>
            <a:r>
              <a:rPr lang="en-US" sz="2800" dirty="0" smtClean="0"/>
              <a:t> physical addresses?</a:t>
            </a:r>
          </a:p>
          <a:p>
            <a:r>
              <a:rPr lang="en-US" sz="2800" dirty="0" smtClean="0"/>
              <a:t>A: No, But the (virtual) address range used by </a:t>
            </a:r>
            <a:r>
              <a:rPr lang="en-US" sz="2800" b="1" dirty="0" err="1" smtClean="0"/>
              <a:t>kmalloc</a:t>
            </a:r>
            <a:r>
              <a:rPr lang="en-US" sz="2800" dirty="0" smtClean="0"/>
              <a:t> features a </a:t>
            </a:r>
            <a:r>
              <a:rPr lang="en-US" sz="2800" dirty="0" smtClean="0">
                <a:solidFill>
                  <a:srgbClr val="FF0000"/>
                </a:solidFill>
              </a:rPr>
              <a:t>one-to-one mapping</a:t>
            </a:r>
            <a:r>
              <a:rPr lang="en-US" sz="2800" dirty="0" smtClean="0"/>
              <a:t> to physical memory, possibly shifted by a constant </a:t>
            </a:r>
            <a:r>
              <a:rPr lang="en-US" sz="2800" b="1" dirty="0" smtClean="0"/>
              <a:t>PAGE_OFFSET</a:t>
            </a:r>
            <a:r>
              <a:rPr lang="en-US" sz="2800" dirty="0" smtClean="0"/>
              <a:t> value; the functions don’t need to modify the page tables for that address range. Check </a:t>
            </a:r>
            <a:r>
              <a:rPr lang="en-US" sz="2800" b="1" dirty="0" err="1" smtClean="0"/>
              <a:t>virt_to_phys</a:t>
            </a:r>
            <a:r>
              <a:rPr lang="en-US" sz="2800" b="1" dirty="0" smtClean="0"/>
              <a:t> </a:t>
            </a:r>
            <a:r>
              <a:rPr lang="en-US" sz="2800" dirty="0" smtClean="0"/>
              <a:t>and</a:t>
            </a:r>
            <a:r>
              <a:rPr lang="en-US" sz="2800" b="1" dirty="0" smtClean="0"/>
              <a:t> </a:t>
            </a:r>
            <a:r>
              <a:rPr lang="en-US" sz="2800" b="1" dirty="0" err="1" smtClean="0"/>
              <a:t>phys_to_virt</a:t>
            </a:r>
            <a:r>
              <a:rPr lang="en-US" sz="2800" dirty="0" smtClean="0"/>
              <a:t> macro for implementation details on your target platform.</a:t>
            </a:r>
          </a:p>
          <a:p>
            <a:endParaRPr lang="en-US" sz="28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vmalloc</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9" name="Rectangle 8"/>
          <p:cNvSpPr/>
          <p:nvPr/>
        </p:nvSpPr>
        <p:spPr>
          <a:xfrm>
            <a:off x="696912" y="1951037"/>
            <a:ext cx="8077200" cy="3046988"/>
          </a:xfrm>
          <a:prstGeom prst="rect">
            <a:avLst/>
          </a:prstGeom>
        </p:spPr>
        <p:txBody>
          <a:bodyPr wrap="square">
            <a:spAutoFit/>
          </a:bodyPr>
          <a:lstStyle/>
          <a:p>
            <a:r>
              <a:rPr lang="en-US" sz="3200" dirty="0" smtClean="0"/>
              <a:t>#include &lt;</a:t>
            </a:r>
            <a:r>
              <a:rPr lang="en-US" sz="3200" dirty="0" err="1" smtClean="0"/>
              <a:t>linux</a:t>
            </a:r>
            <a:r>
              <a:rPr lang="en-US" sz="3200" dirty="0" smtClean="0"/>
              <a:t>/</a:t>
            </a:r>
            <a:r>
              <a:rPr lang="en-US" sz="3200" dirty="0" err="1" smtClean="0"/>
              <a:t>vmalloc.h</a:t>
            </a:r>
            <a:r>
              <a:rPr lang="en-US" sz="3200" dirty="0" smtClean="0"/>
              <a:t>&gt;</a:t>
            </a:r>
          </a:p>
          <a:p>
            <a:r>
              <a:rPr lang="en-US" sz="3200" dirty="0" smtClean="0"/>
              <a:t>void *</a:t>
            </a:r>
            <a:r>
              <a:rPr lang="en-US" sz="3200" b="1" dirty="0" err="1" smtClean="0"/>
              <a:t>vmalloc</a:t>
            </a:r>
            <a:r>
              <a:rPr lang="en-US" sz="3200" dirty="0" smtClean="0"/>
              <a:t>(unsigned long size);</a:t>
            </a:r>
          </a:p>
          <a:p>
            <a:r>
              <a:rPr lang="en-US" sz="3200" dirty="0" smtClean="0"/>
              <a:t>void </a:t>
            </a:r>
            <a:r>
              <a:rPr lang="en-US" sz="3200" b="1" dirty="0" err="1" smtClean="0"/>
              <a:t>vfree</a:t>
            </a:r>
            <a:r>
              <a:rPr lang="en-US" sz="3200" dirty="0" smtClean="0"/>
              <a:t>(void * </a:t>
            </a:r>
            <a:r>
              <a:rPr lang="en-US" sz="3200" dirty="0" err="1" smtClean="0"/>
              <a:t>addr</a:t>
            </a:r>
            <a:r>
              <a:rPr lang="en-US" sz="3200" dirty="0" smtClean="0"/>
              <a:t>);</a:t>
            </a:r>
          </a:p>
          <a:p>
            <a:endParaRPr lang="en-US" sz="2400" dirty="0" smtClean="0"/>
          </a:p>
          <a:p>
            <a:r>
              <a:rPr lang="en-US" sz="2400" dirty="0" err="1" smtClean="0"/>
              <a:t>vmalloc</a:t>
            </a:r>
            <a:r>
              <a:rPr lang="en-US" sz="2400" dirty="0" smtClean="0"/>
              <a:t>() is used only when absolutely necessary. Typically, to obtain very large regions of memory</a:t>
            </a:r>
          </a:p>
          <a:p>
            <a:endParaRPr lang="en-US" sz="2400"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vmalloc</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5" name="Picture 2" descr="http://www.tutorialsdaddy.com/wp-content/uploads/2015/09/vmalloc.png"/>
          <p:cNvPicPr>
            <a:picLocks noChangeAspect="1" noChangeArrowheads="1"/>
          </p:cNvPicPr>
          <p:nvPr/>
        </p:nvPicPr>
        <p:blipFill>
          <a:blip r:embed="rId3" cstate="print"/>
          <a:srcRect/>
          <a:stretch>
            <a:fillRect/>
          </a:stretch>
        </p:blipFill>
        <p:spPr bwMode="auto">
          <a:xfrm>
            <a:off x="1001712" y="1417637"/>
            <a:ext cx="7372350" cy="4695825"/>
          </a:xfrm>
          <a:prstGeom prst="rect">
            <a:avLst/>
          </a:prstGeom>
          <a:noFill/>
        </p:spPr>
      </p:pic>
      <p:sp>
        <p:nvSpPr>
          <p:cNvPr id="6" name="Rectangle 5"/>
          <p:cNvSpPr/>
          <p:nvPr/>
        </p:nvSpPr>
        <p:spPr>
          <a:xfrm>
            <a:off x="620712" y="6065837"/>
            <a:ext cx="8763000" cy="1200329"/>
          </a:xfrm>
          <a:prstGeom prst="rect">
            <a:avLst/>
          </a:prstGeom>
        </p:spPr>
        <p:txBody>
          <a:bodyPr wrap="square">
            <a:spAutoFit/>
          </a:bodyPr>
          <a:lstStyle/>
          <a:p>
            <a:r>
              <a:rPr lang="en-US" sz="2400" b="1" dirty="0" err="1" smtClean="0"/>
              <a:t>vmalloc</a:t>
            </a:r>
            <a:r>
              <a:rPr lang="en-US" sz="2400" dirty="0" smtClean="0"/>
              <a:t>() function must specifically set up the page table entries to make non-physically contiguous pages contiguous in the virtual address space. </a:t>
            </a:r>
            <a:endParaRPr lang="en-US" sz="24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kmalloc</a:t>
            </a:r>
            <a:r>
              <a:rPr lang="en-US" b="1" dirty="0" smtClean="0"/>
              <a:t> vs. </a:t>
            </a:r>
            <a:r>
              <a:rPr lang="en-US" b="1" dirty="0" err="1" smtClean="0"/>
              <a:t>vmalloc</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7" name="Picture 2" descr="http://www.tutorialsdaddy.com/wp-content/uploads/2015/09/kmalloc_vs_vmalloc.jpg"/>
          <p:cNvPicPr>
            <a:picLocks noChangeAspect="1" noChangeArrowheads="1"/>
          </p:cNvPicPr>
          <p:nvPr/>
        </p:nvPicPr>
        <p:blipFill>
          <a:blip r:embed="rId3" cstate="print"/>
          <a:srcRect/>
          <a:stretch>
            <a:fillRect/>
          </a:stretch>
        </p:blipFill>
        <p:spPr bwMode="auto">
          <a:xfrm>
            <a:off x="315912" y="1951037"/>
            <a:ext cx="9444034" cy="4572000"/>
          </a:xfrm>
          <a:prstGeom prst="rect">
            <a:avLst/>
          </a:prstGeom>
          <a:noFill/>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get_free_page</a:t>
            </a:r>
            <a:r>
              <a:rPr lang="en-US" dirty="0" smtClean="0"/>
              <a:t> and friends</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5" name="Rectangle 4"/>
          <p:cNvSpPr/>
          <p:nvPr/>
        </p:nvSpPr>
        <p:spPr>
          <a:xfrm>
            <a:off x="696912" y="1722437"/>
            <a:ext cx="8458200" cy="4893647"/>
          </a:xfrm>
          <a:prstGeom prst="rect">
            <a:avLst/>
          </a:prstGeom>
        </p:spPr>
        <p:txBody>
          <a:bodyPr wrap="square">
            <a:spAutoFit/>
          </a:bodyPr>
          <a:lstStyle/>
          <a:p>
            <a:r>
              <a:rPr lang="en-US" sz="2400" b="1" dirty="0" err="1" smtClean="0"/>
              <a:t>get_zeroed_page</a:t>
            </a:r>
            <a:r>
              <a:rPr lang="en-US" sz="2400" dirty="0" smtClean="0"/>
              <a:t>(unsigned </a:t>
            </a:r>
            <a:r>
              <a:rPr lang="en-US" sz="2400" dirty="0" err="1" smtClean="0"/>
              <a:t>int</a:t>
            </a:r>
            <a:r>
              <a:rPr lang="en-US" sz="2400" dirty="0" smtClean="0"/>
              <a:t> flags);</a:t>
            </a:r>
          </a:p>
          <a:p>
            <a:r>
              <a:rPr lang="en-US" sz="2400" dirty="0" smtClean="0"/>
              <a:t>Returns a pointer to a new page and fills the page with zeros.</a:t>
            </a:r>
          </a:p>
          <a:p>
            <a:endParaRPr lang="en-US" sz="2400" b="1" dirty="0" smtClean="0"/>
          </a:p>
          <a:p>
            <a:r>
              <a:rPr lang="en-US" sz="2400" b="1" dirty="0" smtClean="0"/>
              <a:t>__</a:t>
            </a:r>
            <a:r>
              <a:rPr lang="en-US" sz="2400" b="1" dirty="0" err="1" smtClean="0"/>
              <a:t>get_free_page</a:t>
            </a:r>
            <a:r>
              <a:rPr lang="en-US" sz="2400" dirty="0" smtClean="0"/>
              <a:t>(unsigned </a:t>
            </a:r>
            <a:r>
              <a:rPr lang="en-US" sz="2400" dirty="0" err="1" smtClean="0"/>
              <a:t>int</a:t>
            </a:r>
            <a:r>
              <a:rPr lang="en-US" sz="2400" dirty="0" smtClean="0"/>
              <a:t> flags);</a:t>
            </a:r>
          </a:p>
          <a:p>
            <a:r>
              <a:rPr lang="en-US" sz="2400" dirty="0" smtClean="0"/>
              <a:t>Similar to </a:t>
            </a:r>
            <a:r>
              <a:rPr lang="en-US" sz="2400" dirty="0" err="1" smtClean="0"/>
              <a:t>get_zeroed_page</a:t>
            </a:r>
            <a:r>
              <a:rPr lang="en-US" sz="2400" dirty="0" smtClean="0"/>
              <a:t>, but doesn’t clear the page.</a:t>
            </a:r>
          </a:p>
          <a:p>
            <a:endParaRPr lang="en-US" sz="2400" b="1" dirty="0" smtClean="0"/>
          </a:p>
          <a:p>
            <a:r>
              <a:rPr lang="en-US" sz="2400" b="1" dirty="0" smtClean="0"/>
              <a:t>__</a:t>
            </a:r>
            <a:r>
              <a:rPr lang="en-US" sz="2400" b="1" dirty="0" err="1" smtClean="0"/>
              <a:t>get_free_pages</a:t>
            </a:r>
            <a:r>
              <a:rPr lang="en-US" sz="2400" dirty="0" smtClean="0"/>
              <a:t>(unsigned </a:t>
            </a:r>
            <a:r>
              <a:rPr lang="en-US" sz="2400" dirty="0" err="1" smtClean="0"/>
              <a:t>int</a:t>
            </a:r>
            <a:r>
              <a:rPr lang="en-US" sz="2400" dirty="0" smtClean="0"/>
              <a:t> flags, unsigned </a:t>
            </a:r>
            <a:r>
              <a:rPr lang="en-US" sz="2400" dirty="0" err="1" smtClean="0"/>
              <a:t>int</a:t>
            </a:r>
            <a:r>
              <a:rPr lang="en-US" sz="2400" dirty="0" smtClean="0"/>
              <a:t> order);</a:t>
            </a:r>
          </a:p>
          <a:p>
            <a:r>
              <a:rPr lang="en-US" sz="2400" dirty="0" smtClean="0"/>
              <a:t>Allocates </a:t>
            </a:r>
            <a:r>
              <a:rPr lang="en-US" sz="2400" b="1" dirty="0" smtClean="0"/>
              <a:t>2^</a:t>
            </a:r>
            <a:r>
              <a:rPr lang="en-US" sz="2400" b="1" i="1" dirty="0" smtClean="0"/>
              <a:t>order</a:t>
            </a:r>
            <a:r>
              <a:rPr lang="en-US" sz="2400" dirty="0" smtClean="0"/>
              <a:t> physically contiguous pages long</a:t>
            </a:r>
          </a:p>
          <a:p>
            <a:r>
              <a:rPr lang="en-US" sz="2400" dirty="0" smtClean="0"/>
              <a:t>E.g. order=0 – one page, order=3 – 8 pages.</a:t>
            </a:r>
          </a:p>
          <a:p>
            <a:r>
              <a:rPr lang="en-US" sz="2400" dirty="0" smtClean="0"/>
              <a:t>The maximum allowed value for order is 10 or 11.</a:t>
            </a:r>
          </a:p>
          <a:p>
            <a:endParaRPr lang="en-US" sz="2400" dirty="0" smtClean="0"/>
          </a:p>
          <a:p>
            <a:r>
              <a:rPr lang="en-US" sz="2400" dirty="0" smtClean="0"/>
              <a:t>void </a:t>
            </a:r>
            <a:r>
              <a:rPr lang="en-US" sz="2400" b="1" dirty="0" err="1" smtClean="0"/>
              <a:t>free_page</a:t>
            </a:r>
            <a:r>
              <a:rPr lang="en-US" sz="2400" dirty="0" smtClean="0"/>
              <a:t>(unsigned long </a:t>
            </a:r>
            <a:r>
              <a:rPr lang="en-US" sz="2400" dirty="0" err="1" smtClean="0"/>
              <a:t>addr</a:t>
            </a:r>
            <a:r>
              <a:rPr lang="en-US" sz="2400" dirty="0" smtClean="0"/>
              <a:t>);</a:t>
            </a:r>
          </a:p>
          <a:p>
            <a:r>
              <a:rPr lang="en-US" sz="2400" dirty="0" smtClean="0"/>
              <a:t>void </a:t>
            </a:r>
            <a:r>
              <a:rPr lang="en-US" sz="2400" b="1" dirty="0" err="1" smtClean="0"/>
              <a:t>free_pages</a:t>
            </a:r>
            <a:r>
              <a:rPr lang="en-US" sz="2400" dirty="0" smtClean="0"/>
              <a:t>(unsigned long </a:t>
            </a:r>
            <a:r>
              <a:rPr lang="en-US" sz="2400" dirty="0" err="1" smtClean="0"/>
              <a:t>addr</a:t>
            </a:r>
            <a:r>
              <a:rPr lang="en-US" sz="2400" dirty="0" smtClean="0"/>
              <a:t>, unsigned long order);</a:t>
            </a:r>
            <a:endParaRPr lang="en-US" sz="24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get_free_page</a:t>
            </a:r>
            <a:r>
              <a:rPr lang="en-US" dirty="0" smtClean="0"/>
              <a:t> and friends</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468312" y="1493837"/>
            <a:ext cx="7696200" cy="523220"/>
          </a:xfrm>
          <a:prstGeom prst="rect">
            <a:avLst/>
          </a:prstGeom>
        </p:spPr>
        <p:txBody>
          <a:bodyPr wrap="square">
            <a:spAutoFit/>
          </a:bodyPr>
          <a:lstStyle/>
          <a:p>
            <a:r>
              <a:rPr lang="en-US" sz="2800" dirty="0" smtClean="0"/>
              <a:t>Q: What are the advantages compared to </a:t>
            </a:r>
            <a:r>
              <a:rPr lang="en-US" sz="2800" b="1" dirty="0" err="1" smtClean="0"/>
              <a:t>kmalloc</a:t>
            </a:r>
            <a:r>
              <a:rPr lang="en-US" sz="2800" dirty="0" smtClean="0"/>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get_free_page</a:t>
            </a:r>
            <a:r>
              <a:rPr lang="en-US" dirty="0" smtClean="0"/>
              <a:t> and friends</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468312" y="1493837"/>
            <a:ext cx="7696200" cy="2246769"/>
          </a:xfrm>
          <a:prstGeom prst="rect">
            <a:avLst/>
          </a:prstGeom>
        </p:spPr>
        <p:txBody>
          <a:bodyPr wrap="square">
            <a:spAutoFit/>
          </a:bodyPr>
          <a:lstStyle/>
          <a:p>
            <a:r>
              <a:rPr lang="en-US" sz="2800" dirty="0" smtClean="0"/>
              <a:t>Q: What are the advantages compared to </a:t>
            </a:r>
            <a:r>
              <a:rPr lang="en-US" sz="2800" b="1" dirty="0" err="1" smtClean="0"/>
              <a:t>kmalloc</a:t>
            </a:r>
            <a:r>
              <a:rPr lang="en-US" sz="2800" dirty="0" smtClean="0"/>
              <a:t>?</a:t>
            </a:r>
          </a:p>
          <a:p>
            <a:r>
              <a:rPr lang="en-US" sz="2800" dirty="0" smtClean="0"/>
              <a:t>A: The performance improvement is not dramatic.</a:t>
            </a:r>
          </a:p>
          <a:p>
            <a:r>
              <a:rPr lang="en-US" sz="2800" dirty="0" smtClean="0"/>
              <a:t>The main advantage of page-level allocation isn’t actually speed, but rather </a:t>
            </a:r>
            <a:r>
              <a:rPr lang="en-US" sz="2800" dirty="0" smtClean="0">
                <a:solidFill>
                  <a:srgbClr val="FF0000"/>
                </a:solidFill>
              </a:rPr>
              <a:t>more efficient memory usage.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get_free_page</a:t>
            </a:r>
            <a:r>
              <a:rPr lang="en-US" dirty="0" smtClean="0"/>
              <a:t> and friends</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468312" y="1493837"/>
            <a:ext cx="7696200" cy="3108543"/>
          </a:xfrm>
          <a:prstGeom prst="rect">
            <a:avLst/>
          </a:prstGeom>
        </p:spPr>
        <p:txBody>
          <a:bodyPr wrap="square">
            <a:spAutoFit/>
          </a:bodyPr>
          <a:lstStyle/>
          <a:p>
            <a:r>
              <a:rPr lang="en-US" sz="2800" dirty="0" smtClean="0"/>
              <a:t>Q: What are the advantages compared to </a:t>
            </a:r>
            <a:r>
              <a:rPr lang="en-US" sz="2800" b="1" dirty="0" err="1" smtClean="0"/>
              <a:t>kmalloc</a:t>
            </a:r>
            <a:r>
              <a:rPr lang="en-US" sz="2800" dirty="0" smtClean="0"/>
              <a:t>?</a:t>
            </a:r>
          </a:p>
          <a:p>
            <a:r>
              <a:rPr lang="en-US" sz="2800" dirty="0" smtClean="0"/>
              <a:t>A: The performance improvement is not dramatic.</a:t>
            </a:r>
          </a:p>
          <a:p>
            <a:r>
              <a:rPr lang="en-US" sz="2800" dirty="0" smtClean="0"/>
              <a:t>The main advantage of page-level allocation isn’t actually speed, but rather </a:t>
            </a:r>
            <a:r>
              <a:rPr lang="en-US" sz="2800" dirty="0" smtClean="0">
                <a:solidFill>
                  <a:srgbClr val="FF0000"/>
                </a:solidFill>
              </a:rPr>
              <a:t>more efficient memory usage.</a:t>
            </a:r>
          </a:p>
          <a:p>
            <a:endParaRPr lang="en-US" sz="2800" dirty="0" smtClean="0"/>
          </a:p>
          <a:p>
            <a:r>
              <a:rPr lang="en-US" sz="2800" dirty="0" smtClean="0"/>
              <a:t>Q: Could </a:t>
            </a:r>
            <a:r>
              <a:rPr lang="en-US" sz="2800" b="1" dirty="0" err="1" smtClean="0"/>
              <a:t>kmalloc</a:t>
            </a:r>
            <a:r>
              <a:rPr lang="en-US" sz="2800" dirty="0" smtClean="0"/>
              <a:t> or __</a:t>
            </a:r>
            <a:r>
              <a:rPr lang="en-US" sz="2800" b="1" dirty="0" err="1" smtClean="0"/>
              <a:t>get_free_pages</a:t>
            </a:r>
            <a:r>
              <a:rPr lang="en-US" sz="2800" dirty="0" smtClean="0"/>
              <a:t> fail?</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get_free_page</a:t>
            </a:r>
            <a:r>
              <a:rPr lang="en-US" dirty="0" smtClean="0"/>
              <a:t> and friends</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468312" y="1493837"/>
            <a:ext cx="7696200" cy="5693866"/>
          </a:xfrm>
          <a:prstGeom prst="rect">
            <a:avLst/>
          </a:prstGeom>
        </p:spPr>
        <p:txBody>
          <a:bodyPr wrap="square">
            <a:spAutoFit/>
          </a:bodyPr>
          <a:lstStyle/>
          <a:p>
            <a:r>
              <a:rPr lang="en-US" sz="2800" dirty="0" smtClean="0"/>
              <a:t>Q: What are the advantages compared to </a:t>
            </a:r>
            <a:r>
              <a:rPr lang="en-US" sz="2800" b="1" dirty="0" err="1" smtClean="0"/>
              <a:t>kmalloc</a:t>
            </a:r>
            <a:r>
              <a:rPr lang="en-US" sz="2800" dirty="0" smtClean="0"/>
              <a:t>?</a:t>
            </a:r>
          </a:p>
          <a:p>
            <a:r>
              <a:rPr lang="en-US" sz="2800" dirty="0" smtClean="0"/>
              <a:t>A: The performance improvement is not dramatic.</a:t>
            </a:r>
          </a:p>
          <a:p>
            <a:r>
              <a:rPr lang="en-US" sz="2800" dirty="0" smtClean="0"/>
              <a:t>The main advantage of page-level allocation isn’t actually speed, but rather </a:t>
            </a:r>
            <a:r>
              <a:rPr lang="en-US" sz="2800" dirty="0" smtClean="0">
                <a:solidFill>
                  <a:srgbClr val="FF0000"/>
                </a:solidFill>
              </a:rPr>
              <a:t>more efficient memory usage.</a:t>
            </a:r>
          </a:p>
          <a:p>
            <a:endParaRPr lang="en-US" sz="2800" dirty="0" smtClean="0"/>
          </a:p>
          <a:p>
            <a:r>
              <a:rPr lang="en-US" sz="2800" dirty="0" smtClean="0"/>
              <a:t>Q: Could </a:t>
            </a:r>
            <a:r>
              <a:rPr lang="en-US" sz="2800" b="1" dirty="0" err="1" smtClean="0"/>
              <a:t>kmalloc</a:t>
            </a:r>
            <a:r>
              <a:rPr lang="en-US" sz="2800" dirty="0" smtClean="0"/>
              <a:t> or __</a:t>
            </a:r>
            <a:r>
              <a:rPr lang="en-US" sz="2800" b="1" dirty="0" err="1" smtClean="0"/>
              <a:t>get_free_pages</a:t>
            </a:r>
            <a:r>
              <a:rPr lang="en-US" sz="2800" dirty="0" smtClean="0"/>
              <a:t> fail?</a:t>
            </a:r>
          </a:p>
          <a:p>
            <a:r>
              <a:rPr lang="en-US" sz="2800" dirty="0" smtClean="0"/>
              <a:t>A: The functions can fail to allocate memory in certain circumstances. Although they  sometimes fail when there is no available memory, the kernel does its best to fulfill allocation requests. Therefore, it’s easy to degrade system responsiveness by allocating too much memory</a:t>
            </a:r>
            <a:endParaRPr lang="en-US" sz="28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err="1" smtClean="0"/>
              <a:t>get_free_page</a:t>
            </a:r>
            <a:r>
              <a:rPr lang="en-US" dirty="0" smtClean="0"/>
              <a:t> and friends</a:t>
            </a:r>
            <a:endParaRPr lang="en-US" b="1" dirty="0" smtClean="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92162" name="Picture 2"/>
          <p:cNvPicPr>
            <a:picLocks noChangeAspect="1" noChangeArrowheads="1"/>
          </p:cNvPicPr>
          <p:nvPr/>
        </p:nvPicPr>
        <p:blipFill>
          <a:blip r:embed="rId3" cstate="print"/>
          <a:srcRect/>
          <a:stretch>
            <a:fillRect/>
          </a:stretch>
        </p:blipFill>
        <p:spPr bwMode="auto">
          <a:xfrm>
            <a:off x="468313" y="1492250"/>
            <a:ext cx="7010400" cy="597807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Virtual to physical address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86018" name="Picture 2" descr="http://www.iakovlev.org/images/jp/os_essentials-6.gif"/>
          <p:cNvPicPr>
            <a:picLocks noChangeAspect="1" noChangeArrowheads="1"/>
          </p:cNvPicPr>
          <p:nvPr/>
        </p:nvPicPr>
        <p:blipFill>
          <a:blip r:embed="rId3" cstate="print"/>
          <a:srcRect/>
          <a:stretch>
            <a:fillRect/>
          </a:stretch>
        </p:blipFill>
        <p:spPr bwMode="auto">
          <a:xfrm>
            <a:off x="1077912" y="1646237"/>
            <a:ext cx="7620000" cy="4172574"/>
          </a:xfrm>
          <a:prstGeom prst="rect">
            <a:avLst/>
          </a:prstGeom>
          <a:noFill/>
        </p:spPr>
      </p:pic>
      <p:sp>
        <p:nvSpPr>
          <p:cNvPr id="6" name="Rectangle 5"/>
          <p:cNvSpPr/>
          <p:nvPr/>
        </p:nvSpPr>
        <p:spPr>
          <a:xfrm>
            <a:off x="696912" y="5989637"/>
            <a:ext cx="8763000" cy="1323439"/>
          </a:xfrm>
          <a:prstGeom prst="rect">
            <a:avLst/>
          </a:prstGeom>
        </p:spPr>
        <p:txBody>
          <a:bodyPr wrap="square">
            <a:spAutoFit/>
          </a:bodyPr>
          <a:lstStyle/>
          <a:p>
            <a:r>
              <a:rPr lang="en-US" sz="2000" dirty="0" smtClean="0"/>
              <a:t>Virtual and physical address space is divided into pages.</a:t>
            </a:r>
          </a:p>
          <a:p>
            <a:r>
              <a:rPr lang="en-US" sz="2000" dirty="0" smtClean="0"/>
              <a:t>Page size is 512 – 64K bytes (4K)</a:t>
            </a:r>
          </a:p>
          <a:p>
            <a:r>
              <a:rPr lang="en-US" sz="2000" dirty="0" smtClean="0"/>
              <a:t>Fragmentation problem is solved.</a:t>
            </a:r>
          </a:p>
          <a:p>
            <a:endParaRPr lang="en-US" sz="20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Box 2"/>
          <p:cNvSpPr txBox="1"/>
          <p:nvPr/>
        </p:nvSpPr>
        <p:spPr>
          <a:xfrm>
            <a:off x="822960" y="1958040"/>
            <a:ext cx="7223760" cy="4717080"/>
          </a:xfrm>
          <a:prstGeom prst="rect">
            <a:avLst/>
          </a:prstGeom>
          <a:noFill/>
          <a:ln>
            <a:noFill/>
          </a:ln>
        </p:spPr>
        <p:txBody>
          <a:bodyPr vert="horz" wrap="non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9600"/>
            </a:pPr>
            <a:r>
              <a:rPr lang="en-US" sz="9600" b="0" i="0" u="none" strike="noStrike" kern="1200">
                <a:ln>
                  <a:noFill/>
                </a:ln>
                <a:latin typeface="Arial" pitchFamily="18"/>
                <a:ea typeface="Droid Sans Fallback" pitchFamily="2"/>
                <a:cs typeface="Lohit Hindi" pitchFamily="2"/>
              </a:rPr>
              <a:t>Thank you!</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Page tables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6" name="Rectangle 5"/>
          <p:cNvSpPr/>
          <p:nvPr/>
        </p:nvSpPr>
        <p:spPr>
          <a:xfrm>
            <a:off x="696912" y="6370637"/>
            <a:ext cx="8763000" cy="400110"/>
          </a:xfrm>
          <a:prstGeom prst="rect">
            <a:avLst/>
          </a:prstGeom>
        </p:spPr>
        <p:txBody>
          <a:bodyPr wrap="square">
            <a:spAutoFit/>
          </a:bodyPr>
          <a:lstStyle/>
          <a:p>
            <a:pPr lvl="1"/>
            <a:r>
              <a:rPr lang="en-US" sz="2000" dirty="0" smtClean="0"/>
              <a:t>Page table is stored in main memory.</a:t>
            </a:r>
            <a:endParaRPr lang="en-US" sz="2000" dirty="0"/>
          </a:p>
        </p:txBody>
      </p:sp>
      <p:pic>
        <p:nvPicPr>
          <p:cNvPr id="88066" name="Picture 2" descr="http://www.iakovlev.org/images/jp/os_essentials-7.gif"/>
          <p:cNvPicPr>
            <a:picLocks noChangeAspect="1" noChangeArrowheads="1"/>
          </p:cNvPicPr>
          <p:nvPr/>
        </p:nvPicPr>
        <p:blipFill>
          <a:blip r:embed="rId3" cstate="print"/>
          <a:srcRect/>
          <a:stretch>
            <a:fillRect/>
          </a:stretch>
        </p:blipFill>
        <p:spPr bwMode="auto">
          <a:xfrm>
            <a:off x="1001712" y="1570037"/>
            <a:ext cx="6826417" cy="4419600"/>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Multi-level page tables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90114" name="Picture 2" descr="http://www.iakovlev.org/images/jp/os_essentials-8.gif"/>
          <p:cNvPicPr>
            <a:picLocks noChangeAspect="1" noChangeArrowheads="1"/>
          </p:cNvPicPr>
          <p:nvPr/>
        </p:nvPicPr>
        <p:blipFill>
          <a:blip r:embed="rId3" cstate="print"/>
          <a:srcRect/>
          <a:stretch>
            <a:fillRect/>
          </a:stretch>
        </p:blipFill>
        <p:spPr bwMode="auto">
          <a:xfrm>
            <a:off x="544512" y="1493837"/>
            <a:ext cx="7625657" cy="4953000"/>
          </a:xfrm>
          <a:prstGeom prst="rect">
            <a:avLst/>
          </a:prstGeom>
          <a:noFill/>
        </p:spPr>
      </p:pic>
      <p:sp>
        <p:nvSpPr>
          <p:cNvPr id="8" name="Rectangle 7"/>
          <p:cNvSpPr/>
          <p:nvPr/>
        </p:nvSpPr>
        <p:spPr>
          <a:xfrm>
            <a:off x="544512" y="6446837"/>
            <a:ext cx="8763000" cy="400110"/>
          </a:xfrm>
          <a:prstGeom prst="rect">
            <a:avLst/>
          </a:prstGeom>
        </p:spPr>
        <p:txBody>
          <a:bodyPr wrap="square">
            <a:spAutoFit/>
          </a:bodyPr>
          <a:lstStyle/>
          <a:p>
            <a:r>
              <a:rPr lang="en-US" sz="2000" dirty="0" smtClean="0"/>
              <a:t>Linux has 3 level page tables.</a:t>
            </a:r>
            <a:endParaRPr lang="en-US" sz="20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b="1" i="1" dirty="0" smtClean="0"/>
              <a:t>Translation </a:t>
            </a:r>
            <a:r>
              <a:rPr lang="en-US" b="1" i="1" dirty="0" err="1" smtClean="0"/>
              <a:t>Lookaside</a:t>
            </a:r>
            <a:r>
              <a:rPr lang="en-US" b="1" i="1" dirty="0" smtClean="0"/>
              <a:t> Buffers (TLBs)</a:t>
            </a:r>
            <a:endParaRPr lang="en-US" b="1" i="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3074" name="Picture 2" descr="http://www.iakovlev.org/images/jp/os_essentials-10.gif"/>
          <p:cNvPicPr>
            <a:picLocks noChangeAspect="1" noChangeArrowheads="1"/>
          </p:cNvPicPr>
          <p:nvPr/>
        </p:nvPicPr>
        <p:blipFill>
          <a:blip r:embed="rId3" cstate="print"/>
          <a:srcRect/>
          <a:stretch>
            <a:fillRect/>
          </a:stretch>
        </p:blipFill>
        <p:spPr bwMode="auto">
          <a:xfrm>
            <a:off x="696912" y="1798637"/>
            <a:ext cx="7451386" cy="3806688"/>
          </a:xfrm>
          <a:prstGeom prst="rect">
            <a:avLst/>
          </a:prstGeom>
          <a:noFill/>
        </p:spPr>
      </p:pic>
      <p:sp>
        <p:nvSpPr>
          <p:cNvPr id="6" name="Rectangle 5"/>
          <p:cNvSpPr/>
          <p:nvPr/>
        </p:nvSpPr>
        <p:spPr>
          <a:xfrm>
            <a:off x="620712" y="5608637"/>
            <a:ext cx="8763000" cy="1631216"/>
          </a:xfrm>
          <a:prstGeom prst="rect">
            <a:avLst/>
          </a:prstGeom>
        </p:spPr>
        <p:txBody>
          <a:bodyPr wrap="square">
            <a:spAutoFit/>
          </a:bodyPr>
          <a:lstStyle/>
          <a:p>
            <a:r>
              <a:rPr lang="en-US" sz="2000" dirty="0" smtClean="0"/>
              <a:t>With two-level paging, one memory reference could require three memory accesses!</a:t>
            </a:r>
          </a:p>
          <a:p>
            <a:r>
              <a:rPr lang="en-US" sz="2000" dirty="0" smtClean="0"/>
              <a:t> </a:t>
            </a:r>
          </a:p>
          <a:p>
            <a:r>
              <a:rPr lang="en-US" sz="2000" dirty="0" smtClean="0"/>
              <a:t>In order to reduce the number of times this occurs, a fast lookup table called a </a:t>
            </a:r>
            <a:r>
              <a:rPr lang="en-US" sz="2000" b="1" dirty="0" smtClean="0"/>
              <a:t>TLB</a:t>
            </a:r>
            <a:r>
              <a:rPr lang="en-US" sz="2000" dirty="0" smtClean="0"/>
              <a:t> is added as a hardware cache in the microprocessor.</a:t>
            </a:r>
            <a:endParaRPr lang="en-US" sz="20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Memory map</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9" name="Rectangle 8"/>
          <p:cNvSpPr/>
          <p:nvPr/>
        </p:nvSpPr>
        <p:spPr>
          <a:xfrm>
            <a:off x="849312" y="6675437"/>
            <a:ext cx="8077200" cy="461665"/>
          </a:xfrm>
          <a:prstGeom prst="rect">
            <a:avLst/>
          </a:prstGeom>
        </p:spPr>
        <p:txBody>
          <a:bodyPr wrap="square">
            <a:spAutoFit/>
          </a:bodyPr>
          <a:lstStyle/>
          <a:p>
            <a:pPr algn="ctr"/>
            <a:r>
              <a:rPr lang="en-US" sz="2400" dirty="0" smtClean="0"/>
              <a:t>Process memory map on typical Linux system</a:t>
            </a:r>
            <a:endParaRPr lang="en-US" sz="2400" dirty="0"/>
          </a:p>
        </p:txBody>
      </p:sp>
      <p:pic>
        <p:nvPicPr>
          <p:cNvPr id="5" name="Picture 4"/>
          <p:cNvPicPr>
            <a:picLocks noChangeAspect="1" noChangeArrowheads="1"/>
          </p:cNvPicPr>
          <p:nvPr/>
        </p:nvPicPr>
        <p:blipFill>
          <a:blip r:embed="rId3" cstate="print"/>
          <a:srcRect/>
          <a:stretch>
            <a:fillRect/>
          </a:stretch>
        </p:blipFill>
        <p:spPr bwMode="auto">
          <a:xfrm>
            <a:off x="925512" y="1798637"/>
            <a:ext cx="8001000" cy="480334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Memory map</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9" name="Rectangle 8"/>
          <p:cNvSpPr/>
          <p:nvPr/>
        </p:nvSpPr>
        <p:spPr>
          <a:xfrm>
            <a:off x="849312" y="6675437"/>
            <a:ext cx="8077200" cy="461665"/>
          </a:xfrm>
          <a:prstGeom prst="rect">
            <a:avLst/>
          </a:prstGeom>
        </p:spPr>
        <p:txBody>
          <a:bodyPr wrap="square">
            <a:spAutoFit/>
          </a:bodyPr>
          <a:lstStyle/>
          <a:p>
            <a:pPr algn="ctr"/>
            <a:r>
              <a:rPr lang="en-US" sz="2400" dirty="0" smtClean="0"/>
              <a:t>Linux virtual address space options </a:t>
            </a:r>
            <a:endParaRPr lang="en-US" sz="2400" dirty="0"/>
          </a:p>
        </p:txBody>
      </p:sp>
      <p:pic>
        <p:nvPicPr>
          <p:cNvPr id="95234" name="Picture 2" descr="http://1.bp.blogspot.com/-6l3o55sxVDQ/Uv8nW6TqGMI/AAAAAAAAK7c/iy1EeB0tb90/s1600/source.png"/>
          <p:cNvPicPr>
            <a:picLocks noChangeAspect="1" noChangeArrowheads="1"/>
          </p:cNvPicPr>
          <p:nvPr/>
        </p:nvPicPr>
        <p:blipFill>
          <a:blip r:embed="rId3" cstate="print"/>
          <a:srcRect/>
          <a:stretch>
            <a:fillRect/>
          </a:stretch>
        </p:blipFill>
        <p:spPr bwMode="auto">
          <a:xfrm>
            <a:off x="544512" y="1874837"/>
            <a:ext cx="8834949" cy="4800600"/>
          </a:xfrm>
          <a:prstGeom prst="rect">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Memory map</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9" name="Rectangle 8"/>
          <p:cNvSpPr/>
          <p:nvPr/>
        </p:nvSpPr>
        <p:spPr>
          <a:xfrm>
            <a:off x="849312" y="6675437"/>
            <a:ext cx="8077200" cy="461665"/>
          </a:xfrm>
          <a:prstGeom prst="rect">
            <a:avLst/>
          </a:prstGeom>
        </p:spPr>
        <p:txBody>
          <a:bodyPr wrap="square">
            <a:spAutoFit/>
          </a:bodyPr>
          <a:lstStyle/>
          <a:p>
            <a:pPr algn="ctr"/>
            <a:r>
              <a:rPr lang="en-US" sz="2400" dirty="0" smtClean="0"/>
              <a:t>Linux virtual address space options </a:t>
            </a:r>
            <a:endParaRPr lang="en-US" sz="2400" dirty="0"/>
          </a:p>
        </p:txBody>
      </p:sp>
      <p:pic>
        <p:nvPicPr>
          <p:cNvPr id="109570" name="Picture 2"/>
          <p:cNvPicPr>
            <a:picLocks noChangeAspect="1" noChangeArrowheads="1"/>
          </p:cNvPicPr>
          <p:nvPr/>
        </p:nvPicPr>
        <p:blipFill>
          <a:blip r:embed="rId3" cstate="print"/>
          <a:srcRect/>
          <a:stretch>
            <a:fillRect/>
          </a:stretch>
        </p:blipFill>
        <p:spPr bwMode="auto">
          <a:xfrm>
            <a:off x="6488112" y="1798637"/>
            <a:ext cx="2933700" cy="4181475"/>
          </a:xfrm>
          <a:prstGeom prst="rect">
            <a:avLst/>
          </a:prstGeom>
          <a:noFill/>
          <a:ln w="9525">
            <a:noFill/>
            <a:miter lim="800000"/>
            <a:headEnd/>
            <a:tailEnd/>
          </a:ln>
        </p:spPr>
      </p:pic>
      <p:sp>
        <p:nvSpPr>
          <p:cNvPr id="7" name="Rectangle 6"/>
          <p:cNvSpPr/>
          <p:nvPr/>
        </p:nvSpPr>
        <p:spPr>
          <a:xfrm>
            <a:off x="1763712" y="3170237"/>
            <a:ext cx="2286000" cy="2743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9712" y="5608637"/>
            <a:ext cx="1524000" cy="400110"/>
          </a:xfrm>
          <a:prstGeom prst="rect">
            <a:avLst/>
          </a:prstGeom>
        </p:spPr>
        <p:txBody>
          <a:bodyPr wrap="square">
            <a:spAutoFit/>
          </a:bodyPr>
          <a:lstStyle/>
          <a:p>
            <a:pPr algn="r"/>
            <a:r>
              <a:rPr lang="en-US" sz="2000" dirty="0" smtClean="0"/>
              <a:t>0x00000000</a:t>
            </a:r>
            <a:endParaRPr lang="en-US" sz="2000" dirty="0"/>
          </a:p>
        </p:txBody>
      </p:sp>
      <p:sp>
        <p:nvSpPr>
          <p:cNvPr id="10" name="Rectangle 9"/>
          <p:cNvSpPr/>
          <p:nvPr/>
        </p:nvSpPr>
        <p:spPr>
          <a:xfrm>
            <a:off x="1154112" y="6065837"/>
            <a:ext cx="3657600" cy="461665"/>
          </a:xfrm>
          <a:prstGeom prst="rect">
            <a:avLst/>
          </a:prstGeom>
        </p:spPr>
        <p:txBody>
          <a:bodyPr wrap="square">
            <a:spAutoFit/>
          </a:bodyPr>
          <a:lstStyle/>
          <a:p>
            <a:pPr algn="ctr"/>
            <a:r>
              <a:rPr lang="en-US" sz="2400" dirty="0" smtClean="0"/>
              <a:t>Physical Memory (512 Mb)</a:t>
            </a:r>
            <a:endParaRPr lang="en-US" sz="2400" dirty="0"/>
          </a:p>
        </p:txBody>
      </p:sp>
      <p:sp>
        <p:nvSpPr>
          <p:cNvPr id="11" name="Rectangle 10"/>
          <p:cNvSpPr/>
          <p:nvPr/>
        </p:nvSpPr>
        <p:spPr>
          <a:xfrm>
            <a:off x="6335712" y="6065837"/>
            <a:ext cx="3048000" cy="461665"/>
          </a:xfrm>
          <a:prstGeom prst="rect">
            <a:avLst/>
          </a:prstGeom>
        </p:spPr>
        <p:txBody>
          <a:bodyPr wrap="square">
            <a:spAutoFit/>
          </a:bodyPr>
          <a:lstStyle/>
          <a:p>
            <a:pPr algn="ctr"/>
            <a:r>
              <a:rPr lang="en-US" sz="2400" dirty="0" smtClean="0"/>
              <a:t>Virtual Memory</a:t>
            </a:r>
            <a:endParaRPr lang="en-US" sz="2400" dirty="0"/>
          </a:p>
        </p:txBody>
      </p:sp>
      <p:cxnSp>
        <p:nvCxnSpPr>
          <p:cNvPr id="13" name="Straight Connector 12"/>
          <p:cNvCxnSpPr/>
          <p:nvPr/>
        </p:nvCxnSpPr>
        <p:spPr>
          <a:xfrm flipH="1">
            <a:off x="4049712" y="3246437"/>
            <a:ext cx="2514600" cy="2590800"/>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164512" y="2103437"/>
            <a:ext cx="1143000" cy="984885"/>
          </a:xfrm>
          <a:prstGeom prst="rect">
            <a:avLst/>
          </a:prstGeom>
        </p:spPr>
        <p:txBody>
          <a:bodyPr wrap="square">
            <a:spAutoFit/>
          </a:bodyPr>
          <a:lstStyle/>
          <a:p>
            <a:pPr algn="ctr"/>
            <a:r>
              <a:rPr lang="en-US" sz="2000" b="1" dirty="0" smtClean="0">
                <a:solidFill>
                  <a:srgbClr val="FF0000"/>
                </a:solidFill>
              </a:rPr>
              <a:t>1GB</a:t>
            </a:r>
          </a:p>
          <a:p>
            <a:pPr algn="ctr"/>
            <a:r>
              <a:rPr lang="en-US" dirty="0" smtClean="0"/>
              <a:t>256 PD</a:t>
            </a:r>
            <a:r>
              <a:rPr lang="en-US" sz="1200" dirty="0" smtClean="0"/>
              <a:t> </a:t>
            </a:r>
            <a:r>
              <a:rPr lang="en-US" dirty="0" smtClean="0"/>
              <a:t>entries </a:t>
            </a:r>
            <a:endParaRPr lang="en-US" b="1" dirty="0">
              <a:solidFill>
                <a:srgbClr val="FF0000"/>
              </a:solidFill>
            </a:endParaRPr>
          </a:p>
        </p:txBody>
      </p:sp>
      <p:sp>
        <p:nvSpPr>
          <p:cNvPr id="17" name="Rectangle 16"/>
          <p:cNvSpPr/>
          <p:nvPr/>
        </p:nvSpPr>
        <p:spPr>
          <a:xfrm>
            <a:off x="8088312" y="3475037"/>
            <a:ext cx="1143000" cy="1785104"/>
          </a:xfrm>
          <a:prstGeom prst="rect">
            <a:avLst/>
          </a:prstGeom>
        </p:spPr>
        <p:txBody>
          <a:bodyPr wrap="square">
            <a:spAutoFit/>
          </a:bodyPr>
          <a:lstStyle/>
          <a:p>
            <a:pPr algn="ctr"/>
            <a:r>
              <a:rPr lang="en-US" sz="3200" b="1" dirty="0" smtClean="0">
                <a:solidFill>
                  <a:srgbClr val="FF0000"/>
                </a:solidFill>
              </a:rPr>
              <a:t>3GB</a:t>
            </a:r>
          </a:p>
          <a:p>
            <a:pPr algn="ctr"/>
            <a:r>
              <a:rPr lang="en-US" sz="2400" dirty="0" smtClean="0"/>
              <a:t>768 </a:t>
            </a:r>
            <a:r>
              <a:rPr lang="en-US" dirty="0" smtClean="0"/>
              <a:t>page directory entries</a:t>
            </a:r>
            <a:endParaRPr lang="en-US" b="1" dirty="0">
              <a:solidFill>
                <a:srgbClr val="FF0000"/>
              </a:solidFill>
            </a:endParaRPr>
          </a:p>
        </p:txBody>
      </p:sp>
      <p:cxnSp>
        <p:nvCxnSpPr>
          <p:cNvPr id="18" name="Straight Connector 17"/>
          <p:cNvCxnSpPr/>
          <p:nvPr/>
        </p:nvCxnSpPr>
        <p:spPr>
          <a:xfrm flipH="1">
            <a:off x="4049712" y="2713037"/>
            <a:ext cx="2514600" cy="243840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763712" y="5151437"/>
            <a:ext cx="2286000" cy="0"/>
          </a:xfrm>
          <a:prstGeom prst="line">
            <a:avLst/>
          </a:prstGeom>
          <a:ln w="53975">
            <a:prstDash val="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839912" y="5303837"/>
            <a:ext cx="2057400" cy="369332"/>
          </a:xfrm>
          <a:prstGeom prst="rect">
            <a:avLst/>
          </a:prstGeom>
        </p:spPr>
        <p:txBody>
          <a:bodyPr wrap="square">
            <a:spAutoFit/>
          </a:bodyPr>
          <a:lstStyle/>
          <a:p>
            <a:pPr algn="ctr"/>
            <a:r>
              <a:rPr lang="en-US" b="1" dirty="0" smtClean="0"/>
              <a:t>Real Kernel Space</a:t>
            </a:r>
            <a:endParaRPr lang="en-US" b="1" dirty="0"/>
          </a:p>
        </p:txBody>
      </p:sp>
      <p:cxnSp>
        <p:nvCxnSpPr>
          <p:cNvPr id="25" name="Straight Connector 24"/>
          <p:cNvCxnSpPr/>
          <p:nvPr/>
        </p:nvCxnSpPr>
        <p:spPr>
          <a:xfrm flipH="1">
            <a:off x="3897312" y="2560637"/>
            <a:ext cx="2590800" cy="1632466"/>
          </a:xfrm>
          <a:prstGeom prst="line">
            <a:avLst/>
          </a:prstGeom>
          <a:ln w="53975">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3897312" y="2408237"/>
            <a:ext cx="2590800" cy="914400"/>
          </a:xfrm>
          <a:prstGeom prst="line">
            <a:avLst/>
          </a:prstGeom>
          <a:ln w="53975">
            <a:prstDash val="dash"/>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687512" y="3322637"/>
            <a:ext cx="2362200" cy="369332"/>
          </a:xfrm>
          <a:prstGeom prst="rect">
            <a:avLst/>
          </a:prstGeom>
        </p:spPr>
        <p:txBody>
          <a:bodyPr wrap="square">
            <a:spAutoFit/>
          </a:bodyPr>
          <a:lstStyle/>
          <a:p>
            <a:pPr algn="ctr"/>
            <a:r>
              <a:rPr lang="en-US" b="1" dirty="0" smtClean="0">
                <a:solidFill>
                  <a:schemeClr val="tx2"/>
                </a:solidFill>
              </a:rPr>
              <a:t>Real Other Kernel Data</a:t>
            </a:r>
            <a:endParaRPr lang="en-US" b="1" dirty="0">
              <a:solidFill>
                <a:schemeClr val="tx2"/>
              </a:solidFill>
            </a:endParaRPr>
          </a:p>
        </p:txBody>
      </p:sp>
      <p:cxnSp>
        <p:nvCxnSpPr>
          <p:cNvPr id="32" name="Straight Connector 31"/>
          <p:cNvCxnSpPr/>
          <p:nvPr/>
        </p:nvCxnSpPr>
        <p:spPr>
          <a:xfrm flipH="1">
            <a:off x="6564312" y="2713037"/>
            <a:ext cx="1371600" cy="0"/>
          </a:xfrm>
          <a:prstGeom prst="line">
            <a:avLst/>
          </a:prstGeom>
          <a:ln w="539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183312" y="3779837"/>
            <a:ext cx="2057400" cy="369332"/>
          </a:xfrm>
          <a:prstGeom prst="rect">
            <a:avLst/>
          </a:prstGeom>
        </p:spPr>
        <p:txBody>
          <a:bodyPr wrap="square">
            <a:spAutoFit/>
          </a:bodyPr>
          <a:lstStyle/>
          <a:p>
            <a:pPr algn="ctr"/>
            <a:r>
              <a:rPr lang="en-US" b="1" dirty="0" smtClean="0"/>
              <a:t>Tasks </a:t>
            </a:r>
            <a:endParaRPr lang="en-US" b="1" dirty="0"/>
          </a:p>
        </p:txBody>
      </p:sp>
      <p:cxnSp>
        <p:nvCxnSpPr>
          <p:cNvPr id="37" name="Straight Connector 36"/>
          <p:cNvCxnSpPr>
            <a:endCxn id="47" idx="3"/>
          </p:cNvCxnSpPr>
          <p:nvPr/>
        </p:nvCxnSpPr>
        <p:spPr>
          <a:xfrm flipH="1" flipV="1">
            <a:off x="3897312" y="3812103"/>
            <a:ext cx="2667000" cy="196334"/>
          </a:xfrm>
          <a:prstGeom prst="line">
            <a:avLst/>
          </a:prstGeom>
          <a:ln w="53975">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611312" y="4008437"/>
            <a:ext cx="2590800" cy="369332"/>
          </a:xfrm>
          <a:prstGeom prst="rect">
            <a:avLst/>
          </a:prstGeom>
        </p:spPr>
        <p:txBody>
          <a:bodyPr wrap="square">
            <a:spAutoFit/>
          </a:bodyPr>
          <a:lstStyle/>
          <a:p>
            <a:pPr algn="ctr"/>
            <a:r>
              <a:rPr lang="en-US" b="1" dirty="0" smtClean="0">
                <a:solidFill>
                  <a:schemeClr val="tx2"/>
                </a:solidFill>
              </a:rPr>
              <a:t>Real Other Kernel Data</a:t>
            </a:r>
            <a:endParaRPr lang="en-US" b="1" dirty="0">
              <a:solidFill>
                <a:schemeClr val="tx2"/>
              </a:solidFill>
            </a:endParaRPr>
          </a:p>
        </p:txBody>
      </p:sp>
      <p:sp>
        <p:nvSpPr>
          <p:cNvPr id="45" name="Rectangle 44"/>
          <p:cNvSpPr/>
          <p:nvPr/>
        </p:nvSpPr>
        <p:spPr>
          <a:xfrm>
            <a:off x="1839912" y="4465637"/>
            <a:ext cx="2057400" cy="369332"/>
          </a:xfrm>
          <a:prstGeom prst="rect">
            <a:avLst/>
          </a:prstGeom>
        </p:spPr>
        <p:txBody>
          <a:bodyPr wrap="square">
            <a:spAutoFit/>
          </a:bodyPr>
          <a:lstStyle/>
          <a:p>
            <a:pPr algn="ctr"/>
            <a:r>
              <a:rPr lang="en-US" b="1" dirty="0" smtClean="0">
                <a:solidFill>
                  <a:srgbClr val="FFFF00"/>
                </a:solidFill>
              </a:rPr>
              <a:t>Real Tasks Space</a:t>
            </a:r>
            <a:endParaRPr lang="en-US" b="1" dirty="0">
              <a:solidFill>
                <a:srgbClr val="FFFF00"/>
              </a:solidFill>
            </a:endParaRPr>
          </a:p>
        </p:txBody>
      </p:sp>
      <p:sp>
        <p:nvSpPr>
          <p:cNvPr id="47" name="Rectangle 46"/>
          <p:cNvSpPr/>
          <p:nvPr/>
        </p:nvSpPr>
        <p:spPr>
          <a:xfrm>
            <a:off x="1839912" y="3627437"/>
            <a:ext cx="2057400" cy="369332"/>
          </a:xfrm>
          <a:prstGeom prst="rect">
            <a:avLst/>
          </a:prstGeom>
        </p:spPr>
        <p:txBody>
          <a:bodyPr wrap="square">
            <a:spAutoFit/>
          </a:bodyPr>
          <a:lstStyle/>
          <a:p>
            <a:pPr algn="ctr"/>
            <a:r>
              <a:rPr lang="en-US" b="1" dirty="0" smtClean="0">
                <a:solidFill>
                  <a:srgbClr val="FFFF00"/>
                </a:solidFill>
              </a:rPr>
              <a:t>Real Tasks Space</a:t>
            </a:r>
            <a:endParaRPr lang="en-US" b="1" dirty="0">
              <a:solidFill>
                <a:srgbClr val="FFFF00"/>
              </a:solidFill>
            </a:endParaRPr>
          </a:p>
        </p:txBody>
      </p:sp>
      <p:cxnSp>
        <p:nvCxnSpPr>
          <p:cNvPr id="51" name="Straight Connector 50"/>
          <p:cNvCxnSpPr>
            <a:endCxn id="45" idx="3"/>
          </p:cNvCxnSpPr>
          <p:nvPr/>
        </p:nvCxnSpPr>
        <p:spPr>
          <a:xfrm flipH="1">
            <a:off x="3897312" y="4160837"/>
            <a:ext cx="2667000" cy="489466"/>
          </a:xfrm>
          <a:prstGeom prst="line">
            <a:avLst/>
          </a:prstGeom>
          <a:ln w="53975">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63512" y="2941637"/>
            <a:ext cx="1524000" cy="400110"/>
          </a:xfrm>
          <a:prstGeom prst="rect">
            <a:avLst/>
          </a:prstGeom>
        </p:spPr>
        <p:txBody>
          <a:bodyPr wrap="square">
            <a:spAutoFit/>
          </a:bodyPr>
          <a:lstStyle/>
          <a:p>
            <a:pPr algn="r"/>
            <a:r>
              <a:rPr lang="en-US" sz="2000" dirty="0" smtClean="0"/>
              <a:t>0x1FFFFFFF</a:t>
            </a:r>
            <a:endParaRPr lang="en-US" sz="2000" dirty="0"/>
          </a:p>
        </p:txBody>
      </p:sp>
      <p:sp>
        <p:nvSpPr>
          <p:cNvPr id="59" name="Rectangle 58"/>
          <p:cNvSpPr/>
          <p:nvPr/>
        </p:nvSpPr>
        <p:spPr>
          <a:xfrm>
            <a:off x="3592512" y="1417637"/>
            <a:ext cx="3962400" cy="369332"/>
          </a:xfrm>
          <a:prstGeom prst="rect">
            <a:avLst/>
          </a:prstGeom>
        </p:spPr>
        <p:txBody>
          <a:bodyPr wrap="square">
            <a:spAutoFit/>
          </a:bodyPr>
          <a:lstStyle/>
          <a:p>
            <a:pPr algn="ctr"/>
            <a:r>
              <a:rPr lang="en-US" b="1" dirty="0" smtClean="0">
                <a:solidFill>
                  <a:srgbClr val="FF0000"/>
                </a:solidFill>
              </a:rPr>
              <a:t>256 PD</a:t>
            </a:r>
            <a:r>
              <a:rPr lang="en-US" sz="1200" b="1" dirty="0" smtClean="0">
                <a:solidFill>
                  <a:srgbClr val="FF0000"/>
                </a:solidFill>
              </a:rPr>
              <a:t> </a:t>
            </a:r>
            <a:r>
              <a:rPr lang="en-US" b="1" dirty="0" smtClean="0">
                <a:solidFill>
                  <a:srgbClr val="FF0000"/>
                </a:solidFill>
              </a:rPr>
              <a:t>entries Common for ALL Tasks</a:t>
            </a:r>
            <a:endParaRPr lang="en-US" b="1" dirty="0">
              <a:solidFill>
                <a:srgbClr val="FF0000"/>
              </a:solidFill>
            </a:endParaRPr>
          </a:p>
        </p:txBody>
      </p:sp>
      <p:cxnSp>
        <p:nvCxnSpPr>
          <p:cNvPr id="61" name="Straight Arrow Connector 60"/>
          <p:cNvCxnSpPr/>
          <p:nvPr/>
        </p:nvCxnSpPr>
        <p:spPr>
          <a:xfrm>
            <a:off x="7402512" y="1646237"/>
            <a:ext cx="838200" cy="685800"/>
          </a:xfrm>
          <a:prstGeom prst="straightConnector1">
            <a:avLst/>
          </a:prstGeom>
          <a:ln w="34925">
            <a:tailEnd type="arrow"/>
          </a:ln>
        </p:spPr>
        <p:style>
          <a:lnRef idx="1">
            <a:schemeClr val="accent2"/>
          </a:lnRef>
          <a:fillRef idx="0">
            <a:schemeClr val="accent2"/>
          </a:fillRef>
          <a:effectRef idx="0">
            <a:schemeClr val="accent2"/>
          </a:effectRef>
          <a:fontRef idx="minor">
            <a:schemeClr val="tx1"/>
          </a:fontRef>
        </p:style>
      </p:cxnSp>
      <p:sp>
        <p:nvSpPr>
          <p:cNvPr id="62" name="Rectangle 61"/>
          <p:cNvSpPr/>
          <p:nvPr/>
        </p:nvSpPr>
        <p:spPr>
          <a:xfrm>
            <a:off x="6259512" y="2865437"/>
            <a:ext cx="2057400" cy="369332"/>
          </a:xfrm>
          <a:prstGeom prst="rect">
            <a:avLst/>
          </a:prstGeom>
        </p:spPr>
        <p:txBody>
          <a:bodyPr wrap="square">
            <a:spAutoFit/>
          </a:bodyPr>
          <a:lstStyle/>
          <a:p>
            <a:pPr algn="ctr"/>
            <a:r>
              <a:rPr lang="en-US" b="1" dirty="0" smtClean="0">
                <a:solidFill>
                  <a:schemeClr val="bg1"/>
                </a:solidFill>
              </a:rPr>
              <a:t>Kernel Space</a:t>
            </a:r>
            <a:endParaRPr lang="en-US" b="1" dirty="0">
              <a:solidFill>
                <a:schemeClr val="bg1"/>
              </a:solidFill>
            </a:endParaRPr>
          </a:p>
        </p:txBody>
      </p:sp>
      <p:sp>
        <p:nvSpPr>
          <p:cNvPr id="63" name="Rectangle 62"/>
          <p:cNvSpPr/>
          <p:nvPr/>
        </p:nvSpPr>
        <p:spPr>
          <a:xfrm>
            <a:off x="6183312" y="1874837"/>
            <a:ext cx="2057400" cy="646331"/>
          </a:xfrm>
          <a:prstGeom prst="rect">
            <a:avLst/>
          </a:prstGeom>
        </p:spPr>
        <p:txBody>
          <a:bodyPr wrap="square">
            <a:spAutoFit/>
          </a:bodyPr>
          <a:lstStyle/>
          <a:p>
            <a:pPr algn="ctr"/>
            <a:r>
              <a:rPr lang="en-US" b="1" dirty="0" smtClean="0">
                <a:solidFill>
                  <a:schemeClr val="bg1"/>
                </a:solidFill>
              </a:rPr>
              <a:t>Other</a:t>
            </a:r>
          </a:p>
          <a:p>
            <a:pPr algn="ctr"/>
            <a:r>
              <a:rPr lang="en-US" b="1" dirty="0" smtClean="0">
                <a:solidFill>
                  <a:schemeClr val="bg1"/>
                </a:solidFill>
              </a:rPr>
              <a:t>Kernel Data </a:t>
            </a:r>
            <a:endParaRPr lang="en-US" b="1" dirty="0">
              <a:solidFill>
                <a:schemeClr val="bg1"/>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spir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../../../../../usr/lib/libreoffice/share/template/common/layout/Inspiration.otp</Template>
  <TotalTime>5081</TotalTime>
  <Words>805</Words>
  <Application>Microsoft Office PowerPoint</Application>
  <PresentationFormat>Custom</PresentationFormat>
  <Paragraphs>141</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Inspiration</vt:lpstr>
      <vt:lpstr>Memory allocation p.1</vt:lpstr>
      <vt:lpstr>MMU+Pagetables</vt:lpstr>
      <vt:lpstr>Virtual to physical address</vt:lpstr>
      <vt:lpstr>Page tables</vt:lpstr>
      <vt:lpstr>Multi-level page tables</vt:lpstr>
      <vt:lpstr>Translation Lookaside Buffers (TLBs)</vt:lpstr>
      <vt:lpstr>Memory map</vt:lpstr>
      <vt:lpstr>Memory map</vt:lpstr>
      <vt:lpstr>Memory map</vt:lpstr>
      <vt:lpstr>kmalloc</vt:lpstr>
      <vt:lpstr>kmalloc</vt:lpstr>
      <vt:lpstr>kmalloc</vt:lpstr>
      <vt:lpstr>kmalloc</vt:lpstr>
      <vt:lpstr>kmalloc</vt:lpstr>
      <vt:lpstr>kmalloc</vt:lpstr>
      <vt:lpstr>kmalloc</vt:lpstr>
      <vt:lpstr>kmalloc</vt:lpstr>
      <vt:lpstr>kmalloc</vt:lpstr>
      <vt:lpstr>kmalloc</vt:lpstr>
      <vt:lpstr>kmalloc</vt:lpstr>
      <vt:lpstr>vmalloc</vt:lpstr>
      <vt:lpstr>vmalloc</vt:lpstr>
      <vt:lpstr>kmalloc vs. vmalloc</vt:lpstr>
      <vt:lpstr>get_free_page and friends</vt:lpstr>
      <vt:lpstr>get_free_page and friends</vt:lpstr>
      <vt:lpstr>get_free_page and friends</vt:lpstr>
      <vt:lpstr>get_free_page and friends</vt:lpstr>
      <vt:lpstr>get_free_page and friends</vt:lpstr>
      <vt:lpstr>get_free_page and friends</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dc:title>
  <dc:creator>Oleksandr Shevchenko</dc:creator>
  <cp:lastModifiedBy>Oleksandr Shevchenko</cp:lastModifiedBy>
  <cp:revision>327</cp:revision>
  <dcterms:created xsi:type="dcterms:W3CDTF">2015-11-08T19:23:48Z</dcterms:created>
  <dcterms:modified xsi:type="dcterms:W3CDTF">2017-03-09T16:46:38Z</dcterms:modified>
</cp:coreProperties>
</file>