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85" r:id="rId4"/>
    <p:sldId id="286" r:id="rId5"/>
    <p:sldId id="288" r:id="rId6"/>
    <p:sldId id="284" r:id="rId7"/>
    <p:sldId id="287" r:id="rId8"/>
    <p:sldId id="289" r:id="rId9"/>
    <p:sldId id="290" r:id="rId10"/>
    <p:sldId id="292" r:id="rId11"/>
    <p:sldId id="293" r:id="rId12"/>
    <p:sldId id="291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307" r:id="rId25"/>
    <p:sldId id="308" r:id="rId26"/>
    <p:sldId id="294" r:id="rId27"/>
    <p:sldId id="282" r:id="rId2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00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Device Driver Basics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597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dirty="0" smtClean="0"/>
              <a:t>Kernel Module Concepts</a:t>
            </a:r>
          </a:p>
          <a:p>
            <a:pPr fontAlgn="base"/>
            <a:r>
              <a:rPr lang="en-US" sz="3200" dirty="0" smtClean="0"/>
              <a:t>Minimal Module examples</a:t>
            </a:r>
          </a:p>
          <a:p>
            <a:pPr fontAlgn="base"/>
            <a:r>
              <a:rPr lang="en-US" sz="3200" dirty="0" smtClean="0"/>
              <a:t>Modules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smtClean="0"/>
              <a:t>Programs</a:t>
            </a:r>
          </a:p>
          <a:p>
            <a:pPr fontAlgn="base"/>
            <a:r>
              <a:rPr lang="en-US" sz="3200" dirty="0" smtClean="0"/>
              <a:t>Device Drivers</a:t>
            </a:r>
          </a:p>
          <a:p>
            <a:pPr fontAlgn="base"/>
            <a:r>
              <a:rPr lang="en-US" sz="3200" dirty="0" smtClean="0"/>
              <a:t>Major </a:t>
            </a:r>
            <a:r>
              <a:rPr lang="en-US" sz="3200" dirty="0" smtClean="0"/>
              <a:t>and Minor </a:t>
            </a:r>
            <a:r>
              <a:rPr lang="en-US" sz="3200" dirty="0" smtClean="0"/>
              <a:t>numbers</a:t>
            </a:r>
            <a:endParaRPr lang="en-US" sz="3200" dirty="0" smtClean="0"/>
          </a:p>
          <a:p>
            <a:pPr fontAlgn="base"/>
            <a:r>
              <a:rPr lang="en-US" sz="3200" dirty="0" smtClean="0"/>
              <a:t>Character Device Drivers</a:t>
            </a:r>
          </a:p>
          <a:p>
            <a:pPr fontAlgn="base"/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Module Command Line </a:t>
            </a:r>
            <a:r>
              <a:rPr lang="en-US" b="1" dirty="0" err="1" smtClean="0"/>
              <a:t>Args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12" y="1341437"/>
            <a:ext cx="6891614" cy="564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39712" y="6980237"/>
            <a:ext cx="9459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insmod</a:t>
            </a:r>
            <a:r>
              <a:rPr lang="en-US" sz="2000" b="1" dirty="0" smtClean="0"/>
              <a:t> </a:t>
            </a:r>
            <a:r>
              <a:rPr lang="en-US" sz="2000" b="1" dirty="0" smtClean="0"/>
              <a:t>hello-3.ko </a:t>
            </a:r>
            <a:r>
              <a:rPr lang="en-US" sz="2000" b="1" dirty="0" err="1" smtClean="0"/>
              <a:t>mystring</a:t>
            </a:r>
            <a:r>
              <a:rPr lang="en-US" sz="2000" b="1" dirty="0" smtClean="0"/>
              <a:t>=“</a:t>
            </a:r>
            <a:r>
              <a:rPr lang="en-US" sz="2000" b="1" dirty="0" err="1" smtClean="0"/>
              <a:t>teststring</a:t>
            </a:r>
            <a:r>
              <a:rPr lang="en-US" sz="2000" b="1" dirty="0" smtClean="0"/>
              <a:t>”  </a:t>
            </a:r>
            <a:r>
              <a:rPr lang="en-US" sz="2000" b="1" dirty="0" err="1" smtClean="0"/>
              <a:t>myshort</a:t>
            </a:r>
            <a:r>
              <a:rPr lang="en-US" sz="2000" b="1" dirty="0" smtClean="0"/>
              <a:t>=256 </a:t>
            </a:r>
            <a:r>
              <a:rPr lang="en-US" sz="2000" b="1" dirty="0" err="1" smtClean="0"/>
              <a:t>myint</a:t>
            </a:r>
            <a:r>
              <a:rPr lang="en-US" sz="2000" b="1" dirty="0" smtClean="0"/>
              <a:t>=1024 </a:t>
            </a:r>
            <a:r>
              <a:rPr lang="en-US" sz="2000" b="1" dirty="0" err="1" smtClean="0"/>
              <a:t>myintArray</a:t>
            </a:r>
            <a:r>
              <a:rPr lang="en-US" sz="2000" b="1" dirty="0" smtClean="0"/>
              <a:t>=1,2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Module Multiple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3" y="1417637"/>
            <a:ext cx="7239000" cy="20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112" y="3551237"/>
            <a:ext cx="6562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2" y="5989637"/>
            <a:ext cx="7953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8312" y="5608637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Makefile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Modules </a:t>
            </a:r>
            <a:r>
              <a:rPr lang="en-US" b="1" dirty="0" err="1" smtClean="0"/>
              <a:t>vs</a:t>
            </a:r>
            <a:r>
              <a:rPr lang="en-US" b="1" dirty="0" smtClean="0"/>
              <a:t>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0712" y="1722437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Modules are</a:t>
            </a:r>
            <a:r>
              <a:rPr lang="en-US" dirty="0" smtClean="0"/>
              <a:t> </a:t>
            </a:r>
            <a:r>
              <a:rPr lang="en-US" b="1" dirty="0" smtClean="0"/>
              <a:t>Event-driven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Kernel </a:t>
            </a:r>
            <a:r>
              <a:rPr lang="en-US" b="1" dirty="0" smtClean="0"/>
              <a:t>code executing a system call is working in the context of a </a:t>
            </a:r>
            <a:r>
              <a:rPr lang="en-US" b="1" dirty="0" smtClean="0"/>
              <a:t>process. </a:t>
            </a:r>
            <a:r>
              <a:rPr lang="en-US" b="1" dirty="0" smtClean="0"/>
              <a:t>Kernel code can refer to the current process by accessing the global item </a:t>
            </a:r>
            <a:r>
              <a:rPr lang="en-US" b="1" dirty="0" smtClean="0">
                <a:solidFill>
                  <a:srgbClr val="FF0000"/>
                </a:solidFill>
              </a:rPr>
              <a:t>current</a:t>
            </a:r>
            <a:r>
              <a:rPr lang="en-US" b="1" dirty="0" smtClean="0"/>
              <a:t>, </a:t>
            </a:r>
            <a:r>
              <a:rPr lang="en-US" b="1" dirty="0" smtClean="0"/>
              <a:t>which </a:t>
            </a:r>
            <a:r>
              <a:rPr lang="en-US" b="1" dirty="0" smtClean="0"/>
              <a:t>yields a pointer to 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task_struct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Keep </a:t>
            </a:r>
            <a:r>
              <a:rPr lang="en-US" b="1" dirty="0" smtClean="0"/>
              <a:t>concurrency in mind, code should be </a:t>
            </a:r>
            <a:r>
              <a:rPr lang="en-US" b="1" dirty="0" smtClean="0"/>
              <a:t>reentrant.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Kernel </a:t>
            </a:r>
            <a:r>
              <a:rPr lang="en-US" b="1" dirty="0" smtClean="0"/>
              <a:t>has a very small stack; it can be as small as a single, 4096-byte page. Kernel driver functions share that stack with the entire kernel-space call </a:t>
            </a:r>
            <a:r>
              <a:rPr lang="en-US" b="1" dirty="0" smtClean="0"/>
              <a:t>chain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 </a:t>
            </a:r>
            <a:r>
              <a:rPr lang="en-US" b="1" dirty="0" smtClean="0"/>
              <a:t>floating point </a:t>
            </a:r>
            <a:r>
              <a:rPr lang="en-US" b="1" dirty="0" smtClean="0"/>
              <a:t>arithmetic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 standard </a:t>
            </a:r>
            <a:r>
              <a:rPr lang="en-US" b="1" dirty="0" smtClean="0"/>
              <a:t>I/O library. </a:t>
            </a:r>
            <a:r>
              <a:rPr lang="en-US" b="1" dirty="0" smtClean="0"/>
              <a:t>Modules </a:t>
            </a:r>
            <a:r>
              <a:rPr lang="en-US" b="1" dirty="0" smtClean="0"/>
              <a:t>are object files whose symbols get resolved upon </a:t>
            </a:r>
            <a:r>
              <a:rPr lang="en-US" b="1" dirty="0" err="1" smtClean="0"/>
              <a:t>insmod'ing</a:t>
            </a:r>
            <a:r>
              <a:rPr lang="en-US" b="1" dirty="0" smtClean="0"/>
              <a:t>. T</a:t>
            </a:r>
            <a:r>
              <a:rPr lang="en-US" b="1" dirty="0" smtClean="0"/>
              <a:t>he </a:t>
            </a:r>
            <a:r>
              <a:rPr lang="en-US" b="1" dirty="0" smtClean="0"/>
              <a:t>only external functions you can use are the ones provided by the </a:t>
            </a:r>
            <a:r>
              <a:rPr lang="en-US" b="1" dirty="0" smtClean="0"/>
              <a:t>kernel. </a:t>
            </a:r>
            <a:r>
              <a:rPr lang="en-US" b="1" dirty="0" smtClean="0"/>
              <a:t>Check 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proc/</a:t>
            </a:r>
            <a:r>
              <a:rPr lang="en-US" b="1" dirty="0" err="1" smtClean="0">
                <a:solidFill>
                  <a:srgbClr val="FF0000"/>
                </a:solidFill>
              </a:rPr>
              <a:t>kallsyms</a:t>
            </a:r>
            <a:r>
              <a:rPr lang="en-US" b="1" dirty="0" smtClean="0"/>
              <a:t> for functions exported by your kernel.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Name space. Declare </a:t>
            </a:r>
            <a:r>
              <a:rPr lang="en-US" b="1" dirty="0" smtClean="0"/>
              <a:t>all your variables as static and to use a well−defined prefix for your symbols. By convention, all kernel prefixes are lowercase. If you don't want to declare everything as static, another option is to declare a </a:t>
            </a:r>
            <a:r>
              <a:rPr lang="en-US" b="1" dirty="0" smtClean="0">
                <a:solidFill>
                  <a:srgbClr val="FF0000"/>
                </a:solidFill>
              </a:rPr>
              <a:t>symbol table </a:t>
            </a:r>
            <a:r>
              <a:rPr lang="en-US" b="1" dirty="0" smtClean="0"/>
              <a:t>and register it with a kernel.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Device Drivers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3512" y="1341437"/>
            <a:ext cx="8305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	Class </a:t>
            </a:r>
            <a:r>
              <a:rPr lang="en-US" sz="2800" b="1" dirty="0" smtClean="0"/>
              <a:t>of module </a:t>
            </a:r>
            <a:r>
              <a:rPr lang="en-US" sz="2800" b="1" dirty="0" smtClean="0"/>
              <a:t>which </a:t>
            </a:r>
            <a:r>
              <a:rPr lang="en-US" sz="2800" b="1" dirty="0" smtClean="0"/>
              <a:t>provides functionality </a:t>
            </a:r>
            <a:r>
              <a:rPr lang="en-US" sz="2800" b="1" dirty="0" smtClean="0"/>
              <a:t>for hardware, </a:t>
            </a:r>
            <a:r>
              <a:rPr lang="en-US" sz="2800" b="1" dirty="0" smtClean="0"/>
              <a:t>each piece of hardware is represented by a file located in /</a:t>
            </a:r>
            <a:r>
              <a:rPr lang="en-US" sz="2800" b="1" dirty="0" smtClean="0"/>
              <a:t>dev</a:t>
            </a: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312" y="3703637"/>
            <a:ext cx="5934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Device Drivers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3512" y="1341437"/>
            <a:ext cx="8305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	Class </a:t>
            </a:r>
            <a:r>
              <a:rPr lang="en-US" sz="2800" b="1" dirty="0" smtClean="0"/>
              <a:t>of module </a:t>
            </a:r>
            <a:r>
              <a:rPr lang="en-US" sz="2800" b="1" dirty="0" smtClean="0"/>
              <a:t>which </a:t>
            </a:r>
            <a:r>
              <a:rPr lang="en-US" sz="2800" b="1" dirty="0" smtClean="0"/>
              <a:t>provides functionality </a:t>
            </a:r>
            <a:r>
              <a:rPr lang="en-US" sz="2800" b="1" dirty="0" smtClean="0"/>
              <a:t>for hardware, </a:t>
            </a:r>
            <a:r>
              <a:rPr lang="en-US" sz="2800" b="1" dirty="0" smtClean="0"/>
              <a:t>each piece of hardware is represented by a file located in /</a:t>
            </a:r>
            <a:r>
              <a:rPr lang="en-US" sz="2800" b="1" dirty="0" smtClean="0"/>
              <a:t>dev</a:t>
            </a: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87512" y="2636837"/>
            <a:ext cx="5943600" cy="4114799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49312" y="6759456"/>
            <a:ext cx="8305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Make it transparent for User space application!</a:t>
            </a: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Major and Minor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312" y="1570037"/>
            <a:ext cx="8247423" cy="518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Major and Minor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5512" y="2027237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ls</a:t>
            </a:r>
            <a:r>
              <a:rPr lang="en-US" sz="2400" b="1" dirty="0" smtClean="0"/>
              <a:t> -</a:t>
            </a:r>
            <a:r>
              <a:rPr lang="en-US" sz="2400" b="1" dirty="0" err="1" smtClean="0"/>
              <a:t>lA</a:t>
            </a:r>
            <a:r>
              <a:rPr lang="en-US" sz="2400" b="1" dirty="0" smtClean="0"/>
              <a:t> /dev/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*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  <a:p>
            <a:r>
              <a:rPr lang="en-US" sz="2400" b="1" dirty="0" err="1" smtClean="0"/>
              <a:t>crw</a:t>
            </a:r>
            <a:r>
              <a:rPr lang="en-US" sz="2400" b="1" dirty="0" smtClean="0"/>
              <a:t>------- 1 root </a:t>
            </a:r>
            <a:r>
              <a:rPr lang="en-US" sz="2400" b="1" dirty="0" err="1" smtClean="0"/>
              <a:t>root</a:t>
            </a:r>
            <a:r>
              <a:rPr lang="en-US" sz="2400" b="1" dirty="0" smtClean="0"/>
              <a:t>    </a:t>
            </a:r>
            <a:r>
              <a:rPr lang="en-US" sz="2400" b="1" dirty="0" smtClean="0"/>
              <a:t>    4</a:t>
            </a:r>
            <a:r>
              <a:rPr lang="en-US" sz="2400" b="1" dirty="0" smtClean="0"/>
              <a:t>,  0 Nov 19 16:28 /dev/tty0</a:t>
            </a:r>
          </a:p>
          <a:p>
            <a:r>
              <a:rPr lang="en-US" sz="2400" b="1" dirty="0" err="1" smtClean="0"/>
              <a:t>crw-rw</a:t>
            </a:r>
            <a:r>
              <a:rPr lang="en-US" sz="2400" b="1" dirty="0" smtClean="0"/>
              <a:t>---- 1 root 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     </a:t>
            </a:r>
            <a:r>
              <a:rPr lang="en-US" sz="2400" b="1" dirty="0" smtClean="0"/>
              <a:t>   4</a:t>
            </a:r>
            <a:r>
              <a:rPr lang="en-US" sz="2400" b="1" dirty="0" smtClean="0"/>
              <a:t>,  1 Nov 19 16:28 /dev/tty1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Major and Minor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5512" y="2027237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ls</a:t>
            </a:r>
            <a:r>
              <a:rPr lang="en-US" sz="2400" b="1" dirty="0" smtClean="0"/>
              <a:t> -</a:t>
            </a:r>
            <a:r>
              <a:rPr lang="en-US" sz="2400" b="1" dirty="0" err="1" smtClean="0"/>
              <a:t>lA</a:t>
            </a:r>
            <a:r>
              <a:rPr lang="en-US" sz="2400" b="1" dirty="0" smtClean="0"/>
              <a:t> /dev/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*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  <a:p>
            <a:r>
              <a:rPr lang="en-US" sz="2400" b="1" dirty="0" err="1" smtClean="0"/>
              <a:t>crw</a:t>
            </a:r>
            <a:r>
              <a:rPr lang="en-US" sz="2400" b="1" dirty="0" smtClean="0"/>
              <a:t>------- 1 root </a:t>
            </a:r>
            <a:r>
              <a:rPr lang="en-US" sz="2400" b="1" dirty="0" err="1" smtClean="0"/>
              <a:t>root</a:t>
            </a:r>
            <a:r>
              <a:rPr lang="en-US" sz="2400" b="1" dirty="0" smtClean="0"/>
              <a:t>    </a:t>
            </a:r>
            <a:r>
              <a:rPr lang="en-US" sz="2400" b="1" dirty="0" smtClean="0"/>
              <a:t>    4</a:t>
            </a:r>
            <a:r>
              <a:rPr lang="en-US" sz="2400" b="1" dirty="0" smtClean="0"/>
              <a:t>,  0 Nov 19 16:28 /dev/tty0</a:t>
            </a:r>
          </a:p>
          <a:p>
            <a:r>
              <a:rPr lang="en-US" sz="2400" b="1" dirty="0" err="1" smtClean="0"/>
              <a:t>crw-rw</a:t>
            </a:r>
            <a:r>
              <a:rPr lang="en-US" sz="2400" b="1" dirty="0" smtClean="0"/>
              <a:t>---- 1 root 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     </a:t>
            </a:r>
            <a:r>
              <a:rPr lang="en-US" sz="2400" b="1" dirty="0" smtClean="0"/>
              <a:t>   4</a:t>
            </a:r>
            <a:r>
              <a:rPr lang="en-US" sz="2400" b="1" dirty="0" smtClean="0"/>
              <a:t>,  1 Nov 19 16:28 /dev/tty1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112" y="408463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Device </a:t>
            </a:r>
            <a:r>
              <a:rPr lang="en-US" sz="2400" b="1" dirty="0" smtClean="0">
                <a:solidFill>
                  <a:schemeClr val="tx2"/>
                </a:solidFill>
              </a:rPr>
              <a:t>node  “c” is for “char”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9312" y="2789237"/>
            <a:ext cx="381000" cy="381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6912" y="3246437"/>
            <a:ext cx="152400" cy="838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Major and Minor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5512" y="2027237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ls</a:t>
            </a:r>
            <a:r>
              <a:rPr lang="en-US" sz="2400" b="1" dirty="0" smtClean="0"/>
              <a:t> -</a:t>
            </a:r>
            <a:r>
              <a:rPr lang="en-US" sz="2400" b="1" dirty="0" err="1" smtClean="0"/>
              <a:t>lA</a:t>
            </a:r>
            <a:r>
              <a:rPr lang="en-US" sz="2400" b="1" dirty="0" smtClean="0"/>
              <a:t> /dev/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*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  <a:p>
            <a:r>
              <a:rPr lang="en-US" sz="2400" b="1" dirty="0" err="1" smtClean="0"/>
              <a:t>crw</a:t>
            </a:r>
            <a:r>
              <a:rPr lang="en-US" sz="2400" b="1" dirty="0" smtClean="0"/>
              <a:t>------- 1 root </a:t>
            </a:r>
            <a:r>
              <a:rPr lang="en-US" sz="2400" b="1" dirty="0" err="1" smtClean="0"/>
              <a:t>root</a:t>
            </a:r>
            <a:r>
              <a:rPr lang="en-US" sz="2400" b="1" dirty="0" smtClean="0"/>
              <a:t>    </a:t>
            </a:r>
            <a:r>
              <a:rPr lang="en-US" sz="2400" b="1" dirty="0" smtClean="0"/>
              <a:t>    4</a:t>
            </a:r>
            <a:r>
              <a:rPr lang="en-US" sz="2400" b="1" dirty="0" smtClean="0"/>
              <a:t>,  0 Nov 19 16:28 /dev/tty0</a:t>
            </a:r>
          </a:p>
          <a:p>
            <a:r>
              <a:rPr lang="en-US" sz="2400" b="1" dirty="0" err="1" smtClean="0"/>
              <a:t>crw-rw</a:t>
            </a:r>
            <a:r>
              <a:rPr lang="en-US" sz="2400" b="1" dirty="0" smtClean="0"/>
              <a:t>---- 1 root 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     </a:t>
            </a:r>
            <a:r>
              <a:rPr lang="en-US" sz="2400" b="1" dirty="0" smtClean="0"/>
              <a:t>   4</a:t>
            </a:r>
            <a:r>
              <a:rPr lang="en-US" sz="2400" b="1" dirty="0" smtClean="0"/>
              <a:t>,  1 Nov 19 16:28 /dev/tty1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112" y="408463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Device </a:t>
            </a:r>
            <a:r>
              <a:rPr lang="en-US" sz="2400" b="1" dirty="0" smtClean="0">
                <a:solidFill>
                  <a:schemeClr val="tx2"/>
                </a:solidFill>
              </a:rPr>
              <a:t>node  “c” is for “char”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9312" y="2789237"/>
            <a:ext cx="381000" cy="381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6912" y="3246437"/>
            <a:ext cx="152400" cy="838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6312" y="179863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Major – 4 – </a:t>
            </a:r>
            <a:r>
              <a:rPr lang="en-US" sz="2400" b="1" dirty="0" err="1" smtClean="0">
                <a:solidFill>
                  <a:schemeClr val="tx2"/>
                </a:solidFill>
              </a:rPr>
              <a:t>tty</a:t>
            </a:r>
            <a:r>
              <a:rPr lang="en-US" sz="2400" b="1" dirty="0" smtClean="0">
                <a:solidFill>
                  <a:schemeClr val="tx2"/>
                </a:solidFill>
              </a:rPr>
              <a:t> device driver.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73512" y="2789237"/>
            <a:ext cx="3810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49712" y="2255837"/>
            <a:ext cx="76200" cy="457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Major and Minor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5512" y="2027237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ls</a:t>
            </a:r>
            <a:r>
              <a:rPr lang="en-US" sz="2400" b="1" dirty="0" smtClean="0"/>
              <a:t> -</a:t>
            </a:r>
            <a:r>
              <a:rPr lang="en-US" sz="2400" b="1" dirty="0" err="1" smtClean="0"/>
              <a:t>lA</a:t>
            </a:r>
            <a:r>
              <a:rPr lang="en-US" sz="2400" b="1" dirty="0" smtClean="0"/>
              <a:t> /dev/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*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  <a:p>
            <a:r>
              <a:rPr lang="en-US" sz="2400" b="1" dirty="0" err="1" smtClean="0"/>
              <a:t>crw</a:t>
            </a:r>
            <a:r>
              <a:rPr lang="en-US" sz="2400" b="1" dirty="0" smtClean="0"/>
              <a:t>------- 1 root </a:t>
            </a:r>
            <a:r>
              <a:rPr lang="en-US" sz="2400" b="1" dirty="0" err="1" smtClean="0"/>
              <a:t>root</a:t>
            </a:r>
            <a:r>
              <a:rPr lang="en-US" sz="2400" b="1" dirty="0" smtClean="0"/>
              <a:t>    </a:t>
            </a:r>
            <a:r>
              <a:rPr lang="en-US" sz="2400" b="1" dirty="0" smtClean="0"/>
              <a:t>    4</a:t>
            </a:r>
            <a:r>
              <a:rPr lang="en-US" sz="2400" b="1" dirty="0" smtClean="0"/>
              <a:t>,  0 Nov 19 16:28 /dev/tty0</a:t>
            </a:r>
          </a:p>
          <a:p>
            <a:r>
              <a:rPr lang="en-US" sz="2400" b="1" dirty="0" err="1" smtClean="0"/>
              <a:t>crw-rw</a:t>
            </a:r>
            <a:r>
              <a:rPr lang="en-US" sz="2400" b="1" dirty="0" smtClean="0"/>
              <a:t>---- 1 root </a:t>
            </a:r>
            <a:r>
              <a:rPr lang="en-US" sz="2400" b="1" dirty="0" err="1" smtClean="0"/>
              <a:t>tty</a:t>
            </a:r>
            <a:r>
              <a:rPr lang="en-US" sz="2400" b="1" dirty="0" smtClean="0"/>
              <a:t>     </a:t>
            </a:r>
            <a:r>
              <a:rPr lang="en-US" sz="2400" b="1" dirty="0" smtClean="0"/>
              <a:t>   4</a:t>
            </a:r>
            <a:r>
              <a:rPr lang="en-US" sz="2400" b="1" dirty="0" smtClean="0"/>
              <a:t>,  1 Nov 19 16:28 /dev/tty1</a:t>
            </a:r>
          </a:p>
          <a:p>
            <a:r>
              <a:rPr lang="en-US" sz="2400" b="1" dirty="0" smtClean="0"/>
              <a:t>…</a:t>
            </a:r>
            <a:endParaRPr 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112" y="408463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Device </a:t>
            </a:r>
            <a:r>
              <a:rPr lang="en-US" sz="2400" b="1" dirty="0" smtClean="0">
                <a:solidFill>
                  <a:schemeClr val="tx2"/>
                </a:solidFill>
              </a:rPr>
              <a:t>node  “c” is for “char”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9312" y="2789237"/>
            <a:ext cx="381000" cy="381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6912" y="3246437"/>
            <a:ext cx="152400" cy="838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6312" y="179863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Major – 4 – </a:t>
            </a:r>
            <a:r>
              <a:rPr lang="en-US" sz="2400" b="1" dirty="0" err="1" smtClean="0">
                <a:solidFill>
                  <a:schemeClr val="tx2"/>
                </a:solidFill>
              </a:rPr>
              <a:t>tty</a:t>
            </a:r>
            <a:r>
              <a:rPr lang="en-US" sz="2400" b="1" dirty="0" smtClean="0">
                <a:solidFill>
                  <a:schemeClr val="tx2"/>
                </a:solidFill>
              </a:rPr>
              <a:t> device driver.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73512" y="2789237"/>
            <a:ext cx="3810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49712" y="2255837"/>
            <a:ext cx="76200" cy="457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78312" y="4008437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Minor 0, 1 – the number of physical device. Used only by “</a:t>
            </a:r>
            <a:r>
              <a:rPr lang="en-US" sz="2400" b="1" dirty="0" err="1" smtClean="0">
                <a:solidFill>
                  <a:schemeClr val="tx2"/>
                </a:solidFill>
              </a:rPr>
              <a:t>tty</a:t>
            </a:r>
            <a:r>
              <a:rPr lang="en-US" sz="2400" b="1" dirty="0" smtClean="0">
                <a:solidFill>
                  <a:schemeClr val="tx2"/>
                </a:solidFill>
              </a:rPr>
              <a:t>” driver, to distinguish between the different devices of the same type. No other parts of Kernel use Minor numbers.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54512" y="2789237"/>
            <a:ext cx="381000" cy="838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83112" y="3703637"/>
            <a:ext cx="228600" cy="3810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Kernel Modules </a:t>
            </a:r>
            <a:r>
              <a:rPr lang="en-US" b="1" dirty="0" smtClean="0"/>
              <a:t>Concepts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2951" y="1417637"/>
            <a:ext cx="583816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5912" y="6638706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Modules are pieces of code that can be loaded and unloaded into the kernel upon demand. </a:t>
            </a:r>
            <a:endParaRPr lang="en-US" b="1" dirty="0" smtClean="0"/>
          </a:p>
          <a:p>
            <a:pPr algn="ctr"/>
            <a:r>
              <a:rPr lang="en-US" b="1" dirty="0" smtClean="0"/>
              <a:t>They </a:t>
            </a:r>
            <a:r>
              <a:rPr lang="en-US" b="1" dirty="0" smtClean="0"/>
              <a:t>extend the functionality of the kernel without the need to reboot the system.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Major and Minor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0712" y="187483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All device </a:t>
            </a:r>
            <a:r>
              <a:rPr lang="en-US" sz="4000" dirty="0" smtClean="0"/>
              <a:t>files </a:t>
            </a:r>
            <a:r>
              <a:rPr lang="en-US" sz="4000" dirty="0" smtClean="0"/>
              <a:t>are created </a:t>
            </a:r>
            <a:r>
              <a:rPr lang="en-US" sz="4000" dirty="0" smtClean="0"/>
              <a:t>by the </a:t>
            </a:r>
            <a:r>
              <a:rPr lang="en-US" sz="4000" b="1" dirty="0" err="1" smtClean="0"/>
              <a:t>mknod</a:t>
            </a:r>
            <a:r>
              <a:rPr lang="en-US" sz="4000" dirty="0" smtClean="0"/>
              <a:t> command</a:t>
            </a:r>
            <a:r>
              <a:rPr lang="en-US" sz="4000" dirty="0" smtClean="0"/>
              <a:t>.</a:t>
            </a:r>
          </a:p>
          <a:p>
            <a:endParaRPr lang="en-US" sz="4000" b="1" dirty="0" smtClean="0"/>
          </a:p>
          <a:p>
            <a:r>
              <a:rPr lang="en-US" sz="4000" b="1" dirty="0" err="1" smtClean="0"/>
              <a:t>mknod</a:t>
            </a:r>
            <a:r>
              <a:rPr lang="en-US" sz="4000" b="1" dirty="0" smtClean="0"/>
              <a:t>  </a:t>
            </a:r>
            <a:r>
              <a:rPr lang="en-US" sz="4000" b="1" dirty="0" smtClean="0"/>
              <a:t>/dev/coffee </a:t>
            </a:r>
            <a:r>
              <a:rPr lang="en-US" sz="4000" b="1" dirty="0" smtClean="0"/>
              <a:t> c   12   2</a:t>
            </a:r>
            <a:endParaRPr lang="en-US" sz="4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Major and Minor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0712" y="187483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All device </a:t>
            </a:r>
            <a:r>
              <a:rPr lang="en-US" sz="4000" dirty="0" smtClean="0"/>
              <a:t>files </a:t>
            </a:r>
            <a:r>
              <a:rPr lang="en-US" sz="4000" dirty="0" smtClean="0"/>
              <a:t>are created </a:t>
            </a:r>
            <a:r>
              <a:rPr lang="en-US" sz="4000" dirty="0" smtClean="0"/>
              <a:t>by the </a:t>
            </a:r>
            <a:r>
              <a:rPr lang="en-US" sz="4000" b="1" dirty="0" err="1" smtClean="0"/>
              <a:t>mknod</a:t>
            </a:r>
            <a:r>
              <a:rPr lang="en-US" sz="4000" dirty="0" smtClean="0"/>
              <a:t> command</a:t>
            </a:r>
            <a:r>
              <a:rPr lang="en-US" sz="4000" dirty="0" smtClean="0"/>
              <a:t>.</a:t>
            </a:r>
          </a:p>
          <a:p>
            <a:endParaRPr lang="en-US" sz="4000" b="1" dirty="0" smtClean="0"/>
          </a:p>
          <a:p>
            <a:r>
              <a:rPr lang="en-US" sz="4000" b="1" dirty="0" err="1" smtClean="0"/>
              <a:t>mknod</a:t>
            </a:r>
            <a:r>
              <a:rPr lang="en-US" sz="4000" b="1" dirty="0" smtClean="0"/>
              <a:t>  </a:t>
            </a:r>
            <a:r>
              <a:rPr lang="en-US" sz="4000" b="1" dirty="0" smtClean="0"/>
              <a:t>/dev/coffee </a:t>
            </a:r>
            <a:r>
              <a:rPr lang="en-US" sz="4000" b="1" dirty="0" smtClean="0"/>
              <a:t> c   12   2</a:t>
            </a:r>
            <a:endParaRPr lang="en-US" sz="4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0712" y="4922837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Device </a:t>
            </a:r>
            <a:r>
              <a:rPr lang="en-US" sz="2400" b="1" dirty="0" smtClean="0">
                <a:solidFill>
                  <a:schemeClr val="tx2"/>
                </a:solidFill>
              </a:rPr>
              <a:t>node  “c” is for “char”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20912" y="3703637"/>
            <a:ext cx="3276600" cy="76199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97112" y="4389437"/>
            <a:ext cx="304800" cy="457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649912" y="3627437"/>
            <a:ext cx="609600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11912" y="3627437"/>
            <a:ext cx="609600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5512" y="499903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Major “12”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497512" y="4618037"/>
            <a:ext cx="304800" cy="457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92912" y="522763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Minor “2”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869112" y="4618037"/>
            <a:ext cx="457200" cy="6096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Character Device Driver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0712" y="1874837"/>
            <a:ext cx="861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Fill the </a:t>
            </a:r>
            <a:r>
              <a:rPr lang="en-US" sz="4000" b="1" dirty="0" err="1" smtClean="0"/>
              <a:t>file_operation</a:t>
            </a:r>
            <a:r>
              <a:rPr lang="en-US" sz="4000" dirty="0" smtClean="0"/>
              <a:t> structure.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err="1" smtClean="0"/>
              <a:t>file_operations</a:t>
            </a:r>
            <a:r>
              <a:rPr lang="en-US" sz="2400" dirty="0" smtClean="0"/>
              <a:t> structure is defined in </a:t>
            </a:r>
            <a:r>
              <a:rPr lang="en-US" sz="2400" b="1" dirty="0" err="1" smtClean="0"/>
              <a:t>linux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fs.h</a:t>
            </a:r>
            <a:r>
              <a:rPr lang="en-US" sz="2400" dirty="0" smtClean="0"/>
              <a:t>, and holds pointers to functions defined by the driver that perform various operations on the device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dirty="0" smtClean="0"/>
          </a:p>
          <a:p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file_operations</a:t>
            </a:r>
            <a:r>
              <a:rPr lang="en-US" sz="2400" b="1" dirty="0" smtClean="0"/>
              <a:t> fops = {</a:t>
            </a:r>
          </a:p>
          <a:p>
            <a:r>
              <a:rPr lang="en-US" sz="2400" b="1" dirty="0" smtClean="0"/>
              <a:t> .read = </a:t>
            </a:r>
            <a:r>
              <a:rPr lang="en-US" sz="2400" b="1" dirty="0" err="1" smtClean="0"/>
              <a:t>device_read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 .write = </a:t>
            </a:r>
            <a:r>
              <a:rPr lang="en-US" sz="2400" b="1" dirty="0" err="1" smtClean="0"/>
              <a:t>device_write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 .open = </a:t>
            </a:r>
            <a:r>
              <a:rPr lang="en-US" sz="2400" b="1" dirty="0" err="1" smtClean="0"/>
              <a:t>device_open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 .release = </a:t>
            </a:r>
            <a:r>
              <a:rPr lang="en-US" sz="2400" b="1" dirty="0" err="1" smtClean="0"/>
              <a:t>device_release</a:t>
            </a:r>
            <a:endParaRPr lang="en-US" sz="2400" b="1" dirty="0" smtClean="0"/>
          </a:p>
          <a:p>
            <a:r>
              <a:rPr lang="en-US" sz="2400" b="1" dirty="0" smtClean="0"/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Character Device Driver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0712" y="1874838"/>
            <a:ext cx="8610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Register a Device in Kernel</a:t>
            </a:r>
            <a:endParaRPr lang="en-US" sz="4000" dirty="0" smtClean="0"/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register_chrdev</a:t>
            </a:r>
            <a:r>
              <a:rPr lang="en-US" sz="2400" b="1" dirty="0" smtClean="0"/>
              <a:t>(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unsigned </a:t>
            </a:r>
            <a:r>
              <a:rPr 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major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const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char </a:t>
            </a:r>
            <a:r>
              <a:rPr lang="en-US" sz="2400" b="1" dirty="0" smtClean="0"/>
              <a:t>*name, 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en-US" sz="2400" b="1" dirty="0" err="1" smtClean="0">
                <a:solidFill>
                  <a:schemeClr val="tx2"/>
                </a:solidFill>
              </a:rPr>
              <a:t>struct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file_operations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*</a:t>
            </a:r>
            <a:r>
              <a:rPr lang="en-US" sz="2400" b="1" dirty="0" smtClean="0"/>
              <a:t>fops</a:t>
            </a:r>
          </a:p>
          <a:p>
            <a:r>
              <a:rPr lang="en-US" sz="2400" b="1" dirty="0" smtClean="0"/>
              <a:t>); 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Character Device Driver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0712" y="1874838"/>
            <a:ext cx="861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Register a Device in Kernel</a:t>
            </a:r>
            <a:endParaRPr lang="en-US" sz="4000" dirty="0" smtClean="0"/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register_chrdev</a:t>
            </a:r>
            <a:r>
              <a:rPr lang="en-US" sz="2400" b="1" dirty="0" smtClean="0"/>
              <a:t>(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unsigned </a:t>
            </a:r>
            <a:r>
              <a:rPr 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major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const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char </a:t>
            </a:r>
            <a:r>
              <a:rPr lang="en-US" sz="2400" b="1" dirty="0" smtClean="0"/>
              <a:t>*name, 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en-US" sz="2400" b="1" dirty="0" err="1" smtClean="0">
                <a:solidFill>
                  <a:schemeClr val="tx2"/>
                </a:solidFill>
              </a:rPr>
              <a:t>struct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file_operations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*</a:t>
            </a:r>
            <a:r>
              <a:rPr lang="en-US" sz="2400" b="1" dirty="0" smtClean="0"/>
              <a:t>fops</a:t>
            </a:r>
          </a:p>
          <a:p>
            <a:r>
              <a:rPr lang="en-US" sz="2400" b="1" dirty="0" smtClean="0"/>
              <a:t>); 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unsigned </a:t>
            </a:r>
            <a:r>
              <a:rPr 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major </a:t>
            </a:r>
            <a:r>
              <a:rPr lang="en-US" sz="2400" dirty="0" smtClean="0"/>
              <a:t>is </a:t>
            </a:r>
            <a:r>
              <a:rPr lang="en-US" sz="2400" dirty="0" smtClean="0"/>
              <a:t>the major number you want to request,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const</a:t>
            </a:r>
            <a:r>
              <a:rPr lang="en-US" sz="2400" b="1" dirty="0" smtClean="0">
                <a:solidFill>
                  <a:schemeClr val="tx2"/>
                </a:solidFill>
              </a:rPr>
              <a:t> char </a:t>
            </a:r>
            <a:r>
              <a:rPr lang="en-US" sz="2400" b="1" dirty="0" smtClean="0"/>
              <a:t>*name </a:t>
            </a:r>
            <a:r>
              <a:rPr lang="en-US" sz="2400" dirty="0" smtClean="0"/>
              <a:t>is </a:t>
            </a:r>
            <a:r>
              <a:rPr lang="en-US" sz="2400" dirty="0" smtClean="0"/>
              <a:t>the name of the device as it'll appear in </a:t>
            </a:r>
            <a:r>
              <a:rPr lang="en-US" sz="2400" b="1" dirty="0" smtClean="0"/>
              <a:t>/proc/devices</a:t>
            </a:r>
          </a:p>
          <a:p>
            <a:r>
              <a:rPr lang="en-US" sz="2400" b="1" dirty="0" err="1" smtClean="0">
                <a:solidFill>
                  <a:schemeClr val="tx2"/>
                </a:solidFill>
              </a:rPr>
              <a:t>struct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file_operations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*fops </a:t>
            </a:r>
            <a:r>
              <a:rPr lang="en-US" sz="2400" dirty="0" smtClean="0"/>
              <a:t>is </a:t>
            </a:r>
            <a:r>
              <a:rPr lang="en-US" sz="2400" dirty="0" smtClean="0"/>
              <a:t>a pointer to the </a:t>
            </a:r>
            <a:r>
              <a:rPr lang="en-US" sz="2400" dirty="0" err="1" smtClean="0"/>
              <a:t>file_operations</a:t>
            </a:r>
            <a:r>
              <a:rPr lang="en-US" sz="2400" dirty="0" smtClean="0"/>
              <a:t> table for your driver. 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Character Device Driver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312" y="36274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2112" y="6751637"/>
            <a:ext cx="1135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Check the </a:t>
            </a:r>
            <a:r>
              <a:rPr lang="en-US" sz="3200" dirty="0" err="1" smtClean="0"/>
              <a:t>chardev.c</a:t>
            </a:r>
            <a:r>
              <a:rPr lang="en-US" sz="3200" dirty="0" smtClean="0"/>
              <a:t> source code.</a:t>
            </a:r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1417637"/>
            <a:ext cx="7924800" cy="549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Homework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0712" y="1722437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Read about and add to Hello module information:</a:t>
            </a:r>
          </a:p>
          <a:p>
            <a:pPr marL="342900" indent="-342900"/>
            <a:r>
              <a:rPr lang="en-US" b="1" dirty="0" smtClean="0"/>
              <a:t>MODULE_LICENSE("GPL"); </a:t>
            </a:r>
            <a:endParaRPr lang="en-US" b="1" dirty="0" smtClean="0"/>
          </a:p>
          <a:p>
            <a:pPr marL="342900" indent="-342900"/>
            <a:r>
              <a:rPr lang="en-US" b="1" dirty="0" smtClean="0"/>
              <a:t>MODULE_AUTHOR(DRIVER_AUTHOR);</a:t>
            </a:r>
          </a:p>
          <a:p>
            <a:pPr marL="342900" indent="-342900"/>
            <a:r>
              <a:rPr lang="en-US" b="1" dirty="0" smtClean="0"/>
              <a:t>MODULE_DESCRIPTION(DRIVER_DESC);</a:t>
            </a:r>
          </a:p>
          <a:p>
            <a:pPr marL="342900" indent="-342900"/>
            <a:r>
              <a:rPr lang="en-US" b="1" dirty="0" smtClean="0"/>
              <a:t>MODULE_PARM_DESC(xxx, “</a:t>
            </a:r>
            <a:r>
              <a:rPr lang="en-US" b="1" dirty="0" err="1" smtClean="0"/>
              <a:t>yyy</a:t>
            </a:r>
            <a:r>
              <a:rPr lang="en-US" b="1" dirty="0" smtClean="0"/>
              <a:t>"); </a:t>
            </a:r>
          </a:p>
          <a:p>
            <a:pPr marL="342900" indent="-342900"/>
            <a:r>
              <a:rPr lang="en-US" b="1" dirty="0" smtClean="0"/>
              <a:t>MODULE_SUPPORTED_DEVICE</a:t>
            </a:r>
            <a:r>
              <a:rPr lang="en-US" b="1" dirty="0" smtClean="0"/>
              <a:t>(“xxx");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2. Learn about </a:t>
            </a:r>
            <a:r>
              <a:rPr lang="en-US" dirty="0" smtClean="0"/>
              <a:t>Unregistering A Device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Kernel Modules </a:t>
            </a:r>
            <a:r>
              <a:rPr lang="en-US" b="1" dirty="0" smtClean="0"/>
              <a:t>Concepts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712" y="2179637"/>
            <a:ext cx="9448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Check the modules already present in the system:</a:t>
            </a:r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lsmod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it gets </a:t>
            </a:r>
            <a:r>
              <a:rPr lang="en-US" sz="2800" dirty="0" smtClean="0"/>
              <a:t>its information by reading the file /proc/modules.</a:t>
            </a:r>
            <a:endParaRPr lang="en-US" sz="2800" b="1" dirty="0" smtClean="0"/>
          </a:p>
          <a:p>
            <a:r>
              <a:rPr lang="en-US" sz="3200" b="1" dirty="0" smtClean="0"/>
              <a:t>$ </a:t>
            </a:r>
            <a:r>
              <a:rPr lang="en-US" sz="3200" b="1" dirty="0" err="1" smtClean="0"/>
              <a:t>lsmod</a:t>
            </a:r>
            <a:endParaRPr lang="en-US" sz="3200" b="1" dirty="0" smtClean="0"/>
          </a:p>
          <a:p>
            <a:r>
              <a:rPr lang="en-US" sz="3200" b="1" dirty="0" smtClean="0"/>
              <a:t>Module                  Size  Used by</a:t>
            </a:r>
          </a:p>
          <a:p>
            <a:r>
              <a:rPr lang="en-US" sz="3200" b="1" dirty="0" err="1" smtClean="0"/>
              <a:t>hmac</a:t>
            </a:r>
            <a:r>
              <a:rPr lang="en-US" sz="3200" b="1" dirty="0" smtClean="0"/>
              <a:t>                   12715  0 </a:t>
            </a:r>
          </a:p>
          <a:p>
            <a:r>
              <a:rPr lang="en-US" sz="3200" b="1" dirty="0" smtClean="0"/>
              <a:t>nls_utf8               12416  0 </a:t>
            </a:r>
          </a:p>
          <a:p>
            <a:r>
              <a:rPr lang="en-US" sz="3200" b="1" dirty="0" err="1" smtClean="0"/>
              <a:t>cifs</a:t>
            </a:r>
            <a:r>
              <a:rPr lang="en-US" sz="3200" b="1" dirty="0" smtClean="0"/>
              <a:t>                  219143  0 </a:t>
            </a:r>
          </a:p>
          <a:p>
            <a:r>
              <a:rPr lang="en-US" sz="3200" b="1" dirty="0" err="1" smtClean="0"/>
              <a:t>bnep</a:t>
            </a:r>
            <a:r>
              <a:rPr lang="en-US" sz="3200" b="1" dirty="0" smtClean="0"/>
              <a:t>                   17288  2 </a:t>
            </a:r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Kernel Modules </a:t>
            </a:r>
            <a:r>
              <a:rPr lang="en-US" b="1" dirty="0" smtClean="0"/>
              <a:t>Concepts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712" y="1951037"/>
            <a:ext cx="9448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Insert module</a:t>
            </a:r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insmod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or</a:t>
            </a:r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modprobe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sz="3200" b="1" dirty="0" smtClean="0"/>
          </a:p>
          <a:p>
            <a:r>
              <a:rPr lang="en-US" sz="3200" b="1" dirty="0" err="1" smtClean="0"/>
              <a:t>modprobe</a:t>
            </a:r>
            <a:r>
              <a:rPr lang="en-US" sz="3200" dirty="0" smtClean="0"/>
              <a:t> looks through the file /lib/modules/version/modules.dep, to see if other modules must be loaded before the requested module may be loaded.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Minimal Module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US" dirty="0" smtClean="0"/>
              <a:t>	To build kernel modules on </a:t>
            </a:r>
            <a:r>
              <a:rPr lang="en-US" dirty="0" err="1" smtClean="0"/>
              <a:t>Ubuntu</a:t>
            </a:r>
            <a:r>
              <a:rPr lang="en-US" dirty="0" smtClean="0"/>
              <a:t> (</a:t>
            </a:r>
            <a:r>
              <a:rPr lang="en-US" dirty="0" err="1" smtClean="0"/>
              <a:t>Debian</a:t>
            </a:r>
            <a:r>
              <a:rPr lang="en-US" dirty="0" smtClean="0"/>
              <a:t>) virtual machine we need to install respective kernel headers first.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linux</a:t>
            </a:r>
            <a:r>
              <a:rPr lang="en-US" b="1" dirty="0" smtClean="0"/>
              <a:t>-headers-$(</a:t>
            </a:r>
            <a:r>
              <a:rPr lang="en-US" b="1" dirty="0" err="1" smtClean="0"/>
              <a:t>uname</a:t>
            </a:r>
            <a:r>
              <a:rPr lang="en-US" b="1" dirty="0" smtClean="0"/>
              <a:t> -r)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Minimal Module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874837"/>
            <a:ext cx="898136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Minimal Module </a:t>
            </a:r>
            <a:r>
              <a:rPr lang="en-US" b="1" dirty="0" err="1" smtClean="0"/>
              <a:t>Makefile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712" y="2027237"/>
            <a:ext cx="94583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Minimal Module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1" y="1536700"/>
            <a:ext cx="8972054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4512" y="6065837"/>
            <a:ext cx="922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built−in </a:t>
            </a:r>
            <a:r>
              <a:rPr lang="en-US" dirty="0" smtClean="0"/>
              <a:t>drivers the </a:t>
            </a:r>
            <a:r>
              <a:rPr lang="en-US" b="1" dirty="0" smtClean="0"/>
              <a:t>__init</a:t>
            </a:r>
            <a:r>
              <a:rPr lang="en-US" dirty="0" smtClean="0"/>
              <a:t> macro causes the init function to be discarded and its memory freed once the init function finishes </a:t>
            </a:r>
            <a:r>
              <a:rPr lang="en-US" dirty="0" smtClean="0"/>
              <a:t>the </a:t>
            </a:r>
            <a:r>
              <a:rPr lang="en-US" b="1" dirty="0" smtClean="0"/>
              <a:t>__</a:t>
            </a:r>
            <a:r>
              <a:rPr lang="en-US" b="1" dirty="0" smtClean="0"/>
              <a:t>exit</a:t>
            </a:r>
            <a:r>
              <a:rPr lang="en-US" dirty="0" smtClean="0"/>
              <a:t> macro causes the omission of the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No effect on loadable modules.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Minimal Module 2 </a:t>
            </a:r>
            <a:r>
              <a:rPr lang="en-US" b="1" dirty="0" err="1" smtClean="0"/>
              <a:t>Makefile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310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endParaRPr lang="en-US" sz="1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570037"/>
            <a:ext cx="7620000" cy="535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960</TotalTime>
  <Words>829</Words>
  <Application>Microsoft Office PowerPoint</Application>
  <PresentationFormat>Custom</PresentationFormat>
  <Paragraphs>147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Inspiration</vt:lpstr>
      <vt:lpstr>Device Driver Basics</vt:lpstr>
      <vt:lpstr>Kernel Modules Concepts</vt:lpstr>
      <vt:lpstr>Kernel Modules Concepts</vt:lpstr>
      <vt:lpstr>Kernel Modules Concepts</vt:lpstr>
      <vt:lpstr>Minimal Module</vt:lpstr>
      <vt:lpstr>Minimal Module</vt:lpstr>
      <vt:lpstr>Minimal Module Makefile</vt:lpstr>
      <vt:lpstr>Minimal Module 2</vt:lpstr>
      <vt:lpstr>Minimal Module 2 Makefile</vt:lpstr>
      <vt:lpstr>Module Command Line Args</vt:lpstr>
      <vt:lpstr>Module Multiple files</vt:lpstr>
      <vt:lpstr>Modules vs Programs</vt:lpstr>
      <vt:lpstr>Device Drivers</vt:lpstr>
      <vt:lpstr>Device Drivers</vt:lpstr>
      <vt:lpstr>Major and Minor numbers</vt:lpstr>
      <vt:lpstr>Major and Minor numbers</vt:lpstr>
      <vt:lpstr>Major and Minor numbers</vt:lpstr>
      <vt:lpstr>Major and Minor numbers</vt:lpstr>
      <vt:lpstr>Major and Minor numbers</vt:lpstr>
      <vt:lpstr>Major and Minor numbers</vt:lpstr>
      <vt:lpstr>Major and Minor numbers</vt:lpstr>
      <vt:lpstr>Character Device Driver</vt:lpstr>
      <vt:lpstr>Character Device Driver</vt:lpstr>
      <vt:lpstr>Character Device Driver</vt:lpstr>
      <vt:lpstr>Character Device Driver</vt:lpstr>
      <vt:lpstr>Homework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74</cp:revision>
  <dcterms:created xsi:type="dcterms:W3CDTF">2015-11-08T19:23:48Z</dcterms:created>
  <dcterms:modified xsi:type="dcterms:W3CDTF">2016-11-19T18:44:13Z</dcterms:modified>
</cp:coreProperties>
</file>