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8.jpeg" ContentType="image/jpeg"/>
  <Override PartName="/ppt/media/image7.jpeg" ContentType="image/jpeg"/>
  <Override PartName="/ppt/media/image2.jpeg" ContentType="image/jpeg"/>
  <Override PartName="/ppt/media/image1.jpeg" ContentType="image/jpeg"/>
  <Override PartName="/ppt/media/image6.png" ContentType="image/png"/>
  <Override PartName="/ppt/media/image3.jpeg" ContentType="image/jpeg"/>
  <Override PartName="/ppt/media/image4.jpeg" ContentType="image/jpeg"/>
  <Override PartName="/ppt/media/image5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737360" y="2021040"/>
            <a:ext cx="8616960" cy="11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Taxi service</a:t>
            </a:r>
            <a:endParaRPr b="0" lang="en-US" sz="6000" spc="-1" strike="noStrike">
              <a:latin typeface="Arial"/>
            </a:endParaRPr>
          </a:p>
        </p:txBody>
      </p:sp>
      <p:graphicFrame>
        <p:nvGraphicFramePr>
          <p:cNvPr id="115" name="Table 2"/>
          <p:cNvGraphicFramePr/>
          <p:nvPr/>
        </p:nvGraphicFramePr>
        <p:xfrm>
          <a:off x="3275640" y="3796200"/>
          <a:ext cx="6768360" cy="1443600"/>
        </p:xfrm>
        <a:graphic>
          <a:graphicData uri="http://schemas.openxmlformats.org/drawingml/2006/table">
            <a:tbl>
              <a:tblPr/>
              <a:tblGrid>
                <a:gridCol w="1888200"/>
                <a:gridCol w="4880520"/>
              </a:tblGrid>
              <a:tr h="71964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latin typeface="Calibri"/>
                        </a:rPr>
                        <a:t>Виконав: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latin typeface="Calibri"/>
                        </a:rPr>
                        <a:t>Юрій Косаківський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43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latin typeface="Calibri"/>
                        </a:rPr>
                        <a:t>Тренер: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latin typeface="Calibri"/>
                        </a:rPr>
                        <a:t>Максим Ляшенко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16" name="" descr=""/>
          <p:cNvPicPr/>
          <p:nvPr/>
        </p:nvPicPr>
        <p:blipFill>
          <a:blip r:embed="rId1"/>
          <a:srcRect l="0" t="0" r="76152" b="0"/>
          <a:stretch/>
        </p:blipFill>
        <p:spPr>
          <a:xfrm rot="475200">
            <a:off x="-761040" y="-297360"/>
            <a:ext cx="2824560" cy="7410600"/>
          </a:xfrm>
          <a:prstGeom prst="rect">
            <a:avLst/>
          </a:prstGeom>
          <a:ln>
            <a:noFill/>
          </a:ln>
        </p:spPr>
      </p:pic>
      <p:sp>
        <p:nvSpPr>
          <p:cNvPr id="117" name="Line 3"/>
          <p:cNvSpPr/>
          <p:nvPr/>
        </p:nvSpPr>
        <p:spPr>
          <a:xfrm>
            <a:off x="4480560" y="3566160"/>
            <a:ext cx="3108960" cy="3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560680" y="1371600"/>
            <a:ext cx="8960040" cy="49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just">
              <a:lnSpc>
                <a:spcPct val="12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Система Служба Таксі. Клієнт реєструється в системі і може створювати замовлення на таксі, вказуючи адресу і тип авто. Програма розраховує вартість поїздки в залежності від дистанції, клієнтської знижки і / або акції. Система підтримує програму лояльності - розраховується знижка в залежності від суми витраченої суми. Також можуть діяти акційна пропозиція. Після підтвердження Замовлення клієнта, Система шукає вільне таксі, за відповідним типом авто. Після чого Клієнта сповіщає, чи знайдені Таксі і який час очікування.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Клієнт: може запросити таксі вибравши пункт відправлення та пункт призначення а також подивитися історію своїх поїздок. (Зробити - додати перегляд типів таксі і опис акцій)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Адмін: може переглядати доступні машини а також додавати нові або видаляти поточні ,  додавати / перегляду акції.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2634480" y="520200"/>
            <a:ext cx="906912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15 варіант. Служба таксі.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rcRect l="0" t="0" r="76152" b="0"/>
          <a:stretch/>
        </p:blipFill>
        <p:spPr>
          <a:xfrm rot="475200">
            <a:off x="-760680" y="-297000"/>
            <a:ext cx="2824560" cy="741060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9418320" y="6309360"/>
            <a:ext cx="2586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746160" y="-182880"/>
            <a:ext cx="777456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Вимоги по проекту: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rcRect l="0" t="0" r="76152" b="0"/>
          <a:stretch/>
        </p:blipFill>
        <p:spPr>
          <a:xfrm rot="475200">
            <a:off x="-760680" y="-297000"/>
            <a:ext cx="2824560" cy="741060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9418320" y="6309360"/>
            <a:ext cx="2586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2560680" y="914400"/>
            <a:ext cx="9051480" cy="59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Загальні: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Дані потрібні для проекту мають зберігатись у базі даних, для доступу до якої використовується API JDBC з пулом з’єднань. В якості СУБД рекомендовано MySQL. Додаток повинен підтримувати роботу з кириликею та бути багатомовним, у тому числі і БД. Код має бути документованим.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Додаток має бути покритим Юніт-тестами.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При розробці бізнес логіки використовувати сесії та фільтри. А події в системі логувати за допомогою Log4j. В залежності від проекту варто використовувати Pagination, Transaction. Функціональності додатку мають бути реалізовані за допомогою JSP, Servlets. на сторінках JSP застосовувати бібліотеку JSTL.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Додатом має коректно реагувати на помилки та виключення (користувач ніколи не має побачити stack-trace на стороні front-end.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Має бути реалізована система Авторизації та Автентифікації.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Оформлення: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Java Code Convention. Коректні дані в базі.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Проект має бути залитий на github/bitbucket/gitlab.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Мати Readme файл з описом завдання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і інструкцією по встановленню/запуску додатку.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06920" y="109728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Архитектура проекту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(M V C), Webapp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912400" y="2560320"/>
            <a:ext cx="87912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Model – Entities з сервісами і дао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View – jsp,html сторінки.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Controller – Cервлет с “Command” класами i фільтрами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rcRect l="0" t="0" r="76152" b="0"/>
          <a:stretch/>
        </p:blipFill>
        <p:spPr>
          <a:xfrm rot="475200">
            <a:off x="-760680" y="-297000"/>
            <a:ext cx="2824560" cy="741060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9418320" y="6309360"/>
            <a:ext cx="2586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846320" y="1097640"/>
            <a:ext cx="2833560" cy="31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227520"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Технології:</a:t>
            </a:r>
            <a:endParaRPr b="0" lang="en-US" sz="3200" spc="-1" strike="noStrike">
              <a:latin typeface="Arial"/>
            </a:endParaRPr>
          </a:p>
          <a:p>
            <a:pPr marL="457200" indent="-227520"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457200" indent="-2275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JSP + JSTL;</a:t>
            </a:r>
            <a:endParaRPr b="0" lang="en-US" sz="2400" spc="-1" strike="noStrike">
              <a:latin typeface="Arial"/>
            </a:endParaRPr>
          </a:p>
          <a:p>
            <a:pPr marL="457200" indent="-2275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Servlets;</a:t>
            </a:r>
            <a:endParaRPr b="0" lang="en-US" sz="2400" spc="-1" strike="noStrike">
              <a:latin typeface="Arial"/>
            </a:endParaRPr>
          </a:p>
          <a:p>
            <a:pPr marL="457200" indent="-2275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JDBC;</a:t>
            </a:r>
            <a:endParaRPr b="0" lang="en-US" sz="2400" spc="-1" strike="noStrike">
              <a:latin typeface="Arial"/>
            </a:endParaRPr>
          </a:p>
          <a:p>
            <a:pPr marL="457200" indent="-2275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Log4J;</a:t>
            </a:r>
            <a:endParaRPr b="0" lang="en-US" sz="2400" spc="-1" strike="noStrike">
              <a:latin typeface="Arial"/>
            </a:endParaRPr>
          </a:p>
          <a:p>
            <a:pPr marL="457200" indent="-2275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Mockito</a:t>
            </a:r>
            <a:endParaRPr b="0" lang="en-US" sz="2400" spc="-1" strike="noStrike">
              <a:latin typeface="Arial"/>
            </a:endParaRPr>
          </a:p>
          <a:p>
            <a:pPr marL="457200" indent="-2275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Junit 4</a:t>
            </a:r>
            <a:endParaRPr b="0" lang="en-US" sz="2400" spc="-1" strike="noStrike">
              <a:latin typeface="Arial"/>
            </a:endParaRPr>
          </a:p>
          <a:p>
            <a:pPr marL="457200" indent="-2275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Maven</a:t>
            </a:r>
            <a:endParaRPr b="0" lang="en-US" sz="2400" spc="-1" strike="noStrike">
              <a:latin typeface="Arial"/>
            </a:endParaRPr>
          </a:p>
          <a:p>
            <a:pPr marL="457200" indent="-2275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Bootstrap</a:t>
            </a:r>
            <a:endParaRPr b="0" lang="en-US" sz="2400" spc="-1" strike="noStrike">
              <a:latin typeface="Arial"/>
            </a:endParaRPr>
          </a:p>
          <a:p>
            <a:pPr marL="457200" indent="-2275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MySql</a:t>
            </a:r>
            <a:endParaRPr b="0" lang="en-US" sz="2400" spc="-1" strike="noStrike">
              <a:latin typeface="Arial"/>
            </a:endParaRPr>
          </a:p>
          <a:p>
            <a:pPr marL="457200" indent="-2275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Tomcat</a:t>
            </a:r>
            <a:endParaRPr b="0" lang="en-US" sz="2400" spc="-1" strike="noStrike">
              <a:latin typeface="Arial"/>
            </a:endParaRPr>
          </a:p>
          <a:p>
            <a:pPr marL="457200" indent="-227520"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rcRect l="0" t="0" r="76152" b="0"/>
          <a:stretch/>
        </p:blipFill>
        <p:spPr>
          <a:xfrm rot="475200">
            <a:off x="-760680" y="-297000"/>
            <a:ext cx="2824560" cy="741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rcRect l="15996" t="14310" r="39001" b="8000"/>
          <a:stretch/>
        </p:blipFill>
        <p:spPr>
          <a:xfrm>
            <a:off x="2103120" y="457200"/>
            <a:ext cx="9962280" cy="630936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rcRect l="0" t="0" r="76152" b="0"/>
          <a:stretch/>
        </p:blipFill>
        <p:spPr>
          <a:xfrm rot="475200">
            <a:off x="-760680" y="-297000"/>
            <a:ext cx="2824560" cy="741060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9418320" y="6309360"/>
            <a:ext cx="2586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rcRect l="0" t="0" r="76152" b="0"/>
          <a:stretch/>
        </p:blipFill>
        <p:spPr>
          <a:xfrm rot="475200">
            <a:off x="-760680" y="-297000"/>
            <a:ext cx="2824560" cy="741060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9418320" y="6309360"/>
            <a:ext cx="2586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TextShape 2"/>
          <p:cNvSpPr txBox="1"/>
          <p:nvPr/>
        </p:nvSpPr>
        <p:spPr>
          <a:xfrm>
            <a:off x="4389120" y="3017520"/>
            <a:ext cx="832104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000" spc="-1" strike="noStrike">
                <a:latin typeface="Arial"/>
              </a:rPr>
              <a:t>Дякую за увагу.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8" name="Line 3"/>
          <p:cNvSpPr/>
          <p:nvPr/>
        </p:nvSpPr>
        <p:spPr>
          <a:xfrm>
            <a:off x="4663440" y="3748680"/>
            <a:ext cx="3108960" cy="3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Application>LibreOffice/6.0.7.3$Linux_X86_64 LibreOffice_project/00m0$Build-3</Application>
  <Words>225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2018-12-06T16:49:14Z</dcterms:created>
  <dc:creator>yurii</dc:creator>
  <dc:description/>
  <dc:language>en-US</dc:language>
  <cp:lastModifiedBy/>
  <dcterms:modified xsi:type="dcterms:W3CDTF">2019-03-27T07:29:45Z</dcterms:modified>
  <cp:revision>20</cp:revision>
  <dc:subject/>
  <dc:title>Library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