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FCAF8E3-5D0F-4AE8-9F4E-6DE188F7B8A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12/11/18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55347B2-1ADC-4F10-B183-2447CE15754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A85B909-93EB-4ECF-9F5E-0386B620876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12/11/18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1E76C52-E043-445B-8C4D-FEC0297295D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5320" spc="-1" strike="noStrike">
                <a:latin typeface="Arial"/>
              </a:rPr>
              <a:t>Click to edit the title text format</a:t>
            </a:r>
            <a:endParaRPr b="0" lang="en-US" sz="532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870" spc="-1" strike="noStrike">
                <a:latin typeface="Arial"/>
              </a:rPr>
              <a:t>Click to edit the outline text format</a:t>
            </a:r>
            <a:endParaRPr b="0" lang="en-US" sz="3870" spc="-1" strike="noStrike">
              <a:latin typeface="Arial"/>
            </a:endParaRPr>
          </a:p>
          <a:p>
            <a:pPr lvl="1" marL="864000" indent="-324000">
              <a:spcBef>
                <a:spcPts val="136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380" spc="-1" strike="noStrike">
                <a:latin typeface="Arial"/>
              </a:rPr>
              <a:t>Second Outline Level</a:t>
            </a:r>
            <a:endParaRPr b="0" lang="en-US" sz="3380" spc="-1" strike="noStrike">
              <a:latin typeface="Arial"/>
            </a:endParaRPr>
          </a:p>
          <a:p>
            <a:pPr lvl="2" marL="1296000" indent="-288000">
              <a:spcBef>
                <a:spcPts val="10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latin typeface="Arial"/>
              </a:rPr>
              <a:t>Third Outline Level</a:t>
            </a:r>
            <a:endParaRPr b="0" lang="en-US" sz="2900" spc="-1" strike="noStrike">
              <a:latin typeface="Arial"/>
            </a:endParaRPr>
          </a:p>
          <a:p>
            <a:pPr lvl="3" marL="1728000" indent="-216000">
              <a:spcBef>
                <a:spcPts val="68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20" spc="-1" strike="noStrike">
                <a:latin typeface="Arial"/>
              </a:rPr>
              <a:t>Fourth Outline Level</a:t>
            </a:r>
            <a:endParaRPr b="0" lang="en-US" sz="2420" spc="-1" strike="noStrike">
              <a:latin typeface="Arial"/>
            </a:endParaRPr>
          </a:p>
          <a:p>
            <a:pPr lvl="4" marL="2160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latin typeface="Arial"/>
              </a:rPr>
              <a:t>Fifth Outline Level</a:t>
            </a:r>
            <a:endParaRPr b="0" lang="en-US" sz="2420" spc="-1" strike="noStrike">
              <a:latin typeface="Arial"/>
            </a:endParaRPr>
          </a:p>
          <a:p>
            <a:pPr lvl="5" marL="2592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latin typeface="Arial"/>
              </a:rPr>
              <a:t>Sixth Outline Level</a:t>
            </a:r>
            <a:endParaRPr b="0" lang="en-US" sz="2420" spc="-1" strike="noStrike">
              <a:latin typeface="Arial"/>
            </a:endParaRPr>
          </a:p>
          <a:p>
            <a:pPr lvl="6" marL="3024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latin typeface="Arial"/>
              </a:rPr>
              <a:t>Seventh Outline Level</a:t>
            </a:r>
            <a:endParaRPr b="0" lang="en-US" sz="242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609480" y="6247440"/>
            <a:ext cx="2840400" cy="4723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69520" y="6247440"/>
            <a:ext cx="3864600" cy="4723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741520" y="6247440"/>
            <a:ext cx="2840400" cy="472320"/>
          </a:xfrm>
          <a:prstGeom prst="rect">
            <a:avLst/>
          </a:prstGeom>
        </p:spPr>
        <p:txBody>
          <a:bodyPr lIns="0" rIns="0" tIns="0" bIns="0"/>
          <a:p>
            <a:pPr algn="r"/>
            <a:fld id="{C88D9FC4-1E05-4168-B289-5729ED50C138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 descr=""/>
          <p:cNvPicPr/>
          <p:nvPr/>
        </p:nvPicPr>
        <p:blipFill>
          <a:blip r:embed="rId1"/>
          <a:stretch/>
        </p:blipFill>
        <p:spPr>
          <a:xfrm>
            <a:off x="1867320" y="457200"/>
            <a:ext cx="7733880" cy="5181480"/>
          </a:xfrm>
          <a:prstGeom prst="rect">
            <a:avLst/>
          </a:prstGeom>
          <a:ln>
            <a:noFill/>
          </a:ln>
        </p:spPr>
      </p:pic>
      <p:sp>
        <p:nvSpPr>
          <p:cNvPr id="124" name="TextShape 1"/>
          <p:cNvSpPr txBox="1"/>
          <p:nvPr/>
        </p:nvSpPr>
        <p:spPr>
          <a:xfrm>
            <a:off x="1350720" y="308160"/>
            <a:ext cx="8618400" cy="1180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Library system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9418320" y="6309360"/>
            <a:ext cx="2588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Java (autumn 2018) 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26" name="Table 3"/>
          <p:cNvGraphicFramePr/>
          <p:nvPr/>
        </p:nvGraphicFramePr>
        <p:xfrm>
          <a:off x="2711880" y="5162040"/>
          <a:ext cx="6768720" cy="2052360"/>
        </p:xfrm>
        <a:graphic>
          <a:graphicData uri="http://schemas.openxmlformats.org/drawingml/2006/table">
            <a:tbl>
              <a:tblPr/>
              <a:tblGrid>
                <a:gridCol w="1888200"/>
                <a:gridCol w="4880520"/>
              </a:tblGrid>
              <a:tr h="719640"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2800" spc="-1" strike="noStrike">
                          <a:latin typeface="Calibri"/>
                        </a:rPr>
                        <a:t>Виконав: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2800" spc="-1" strike="noStrike">
                          <a:latin typeface="Calibri"/>
                        </a:rPr>
                        <a:t>Юрій Косаківський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24320">
                <a:tc>
                  <a:txBody>
                    <a:bodyPr lIns="90000" rIns="90000" tIns="46800" bIns="46800"/>
                    <a:p>
                      <a:pPr algn="r"/>
                      <a:r>
                        <a:rPr b="0" lang="en-US" sz="2800" spc="-1" strike="noStrike">
                          <a:latin typeface="Calibri"/>
                        </a:rPr>
                        <a:t>Тренер: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2800" spc="-1" strike="noStrike">
                          <a:latin typeface="Calibri"/>
                        </a:rPr>
                        <a:t>Максим Ляшенко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699920" y="1280160"/>
            <a:ext cx="9364320" cy="4924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Потрібно створити каталог з книгами.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Реалізувати пошук книг по :</a:t>
            </a:r>
            <a:endParaRPr b="0" lang="en-US" sz="2400" spc="-1" strike="noStrike">
              <a:latin typeface="Arial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Автору (одному з кількох).</a:t>
            </a:r>
            <a:endParaRPr b="0" lang="en-US" sz="2400" spc="-1" strike="noStrike">
              <a:latin typeface="Arial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Назві книги або по частині назви.</a:t>
            </a:r>
            <a:endParaRPr b="0" lang="en-US" sz="2400" spc="-1" strike="noStrike">
              <a:latin typeface="Arial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Одному з ключових слів книги (атрибут книги).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Добавляти, змінювати і видаляти книги в каталозі може Адміністратор. Кожна книга має адресу, або читача. Взяти книгу може лише зареєстрований користувач. При реєстрації користувач залишає email і номер телефону. Книга може бути взята на термін не більше місяця і лише якщо доступна у каталозі.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У адміністратора має бути сторінка де показані взяті книги і читачі які користуються книгами.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902240" y="388800"/>
            <a:ext cx="90705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16 варіант. Система «Бібліотека».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0"/>
            <a:ext cx="1961640" cy="6858000"/>
          </a:xfrm>
          <a:prstGeom prst="rect">
            <a:avLst/>
          </a:prstGeom>
          <a:solidFill>
            <a:srgbClr val="dfdfd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TextShape 2"/>
          <p:cNvSpPr txBox="1"/>
          <p:nvPr/>
        </p:nvSpPr>
        <p:spPr>
          <a:xfrm>
            <a:off x="2088360" y="-74880"/>
            <a:ext cx="777600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Вимоги по проекту: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31" name="Table 3"/>
          <p:cNvGraphicFramePr/>
          <p:nvPr/>
        </p:nvGraphicFramePr>
        <p:xfrm>
          <a:off x="-226440" y="1122840"/>
          <a:ext cx="10702800" cy="5806080"/>
        </p:xfrm>
        <a:graphic>
          <a:graphicData uri="http://schemas.openxmlformats.org/drawingml/2006/table">
            <a:tbl>
              <a:tblPr/>
              <a:tblGrid>
                <a:gridCol w="1958760"/>
                <a:gridCol w="8744040"/>
              </a:tblGrid>
              <a:tr h="39366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Загальні: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285840" indent="-28548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Дані потрібні для проекту мають зберігатись у базі даних, для доступу до якої використовується API JDBC з пулом з’єднань. В якості СУБД рекомендовано MySQL.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285840" indent="-28548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Додаток повинен підтримувати роботу з кириликею та бути багатомовним, у тому числі і БД.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285840" indent="-28548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Код має бути документованим.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285840" indent="-28548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Додаток має бути покритим Юніт-тестами.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285840" indent="-28548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При розробці бізнес логіки використовувати сесії та фільтри. А події в системі логувати за допомогою Log4j.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285840" indent="-28548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 залежності від проекту варто використовувати Pagination, Transaction.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285840" indent="-28548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Функціональності додатку мають бути реалізовані за допомогою JSP, Servlets. Yна сторінках JSP застосовувати бібліотеку JSTL.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285840" indent="-28548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Додатом має коректно реагувати на помилки та виключення (користувач ніколи не має побачити stack-trace на стороні front-end.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285840" indent="-28548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Має бути реалізована система Авторизації та Автентифікації.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186984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Оформлення: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285840" indent="-28548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Java Code Convention.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285840" indent="-28548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Коректні дані в базі.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285840" indent="-28548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Проект має бути залитий на github/bitbucket/gitlab. Мати Readme файл з описом завдання і інструкцією по встановленню/запуску додатку.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Архитектура проекту (M V C).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хто за що відповідає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Model – Entities з сервісами і дао?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View – jsp,html сторінки.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Controller – Cервлет с “Command” класами и фільтрами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Объект 3" descr=""/>
          <p:cNvPicPr/>
          <p:nvPr/>
        </p:nvPicPr>
        <p:blipFill>
          <a:blip r:embed="rId1"/>
          <a:srcRect l="48466" t="19360" r="14927" b="13956"/>
          <a:stretch/>
        </p:blipFill>
        <p:spPr>
          <a:xfrm>
            <a:off x="1812240" y="943920"/>
            <a:ext cx="7896600" cy="5277600"/>
          </a:xfrm>
          <a:prstGeom prst="rect">
            <a:avLst/>
          </a:prstGeom>
          <a:ln>
            <a:noFill/>
          </a:ln>
        </p:spPr>
      </p:pic>
      <p:sp>
        <p:nvSpPr>
          <p:cNvPr id="135" name="TextShape 1"/>
          <p:cNvSpPr txBox="1"/>
          <p:nvPr/>
        </p:nvSpPr>
        <p:spPr>
          <a:xfrm>
            <a:off x="1737360" y="91440"/>
            <a:ext cx="83210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Структура бази даних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Application>LibreOffice/6.0.6.2$Linux_X86_64 LibreOffice_project/00m0$Build-2</Application>
  <Words>225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2018-12-06T16:49:14Z</dcterms:created>
  <dc:creator>yurii</dc:creator>
  <dc:description/>
  <dc:language>en-US</dc:language>
  <cp:lastModifiedBy/>
  <dcterms:modified xsi:type="dcterms:W3CDTF">2018-12-11T12:12:21Z</dcterms:modified>
  <cp:revision>14</cp:revision>
  <dc:subject/>
  <dc:title>Library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