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60" r:id="rId3"/>
    <p:sldId id="269" r:id="rId4"/>
    <p:sldId id="270" r:id="rId5"/>
    <p:sldId id="268" r:id="rId6"/>
    <p:sldId id="258" r:id="rId7"/>
    <p:sldId id="259" r:id="rId8"/>
    <p:sldId id="271" r:id="rId9"/>
    <p:sldId id="272" r:id="rId10"/>
    <p:sldId id="273" r:id="rId11"/>
    <p:sldId id="314" r:id="rId12"/>
    <p:sldId id="262" r:id="rId13"/>
    <p:sldId id="316" r:id="rId14"/>
    <p:sldId id="317" r:id="rId15"/>
    <p:sldId id="263" r:id="rId16"/>
    <p:sldId id="319" r:id="rId17"/>
    <p:sldId id="266" r:id="rId18"/>
    <p:sldId id="321" r:id="rId19"/>
    <p:sldId id="322" r:id="rId20"/>
    <p:sldId id="326" r:id="rId21"/>
    <p:sldId id="323" r:id="rId22"/>
    <p:sldId id="324" r:id="rId23"/>
    <p:sldId id="325" r:id="rId24"/>
    <p:sldId id="343" r:id="rId25"/>
    <p:sldId id="34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45" r:id="rId35"/>
    <p:sldId id="307" r:id="rId36"/>
    <p:sldId id="34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52" autoAdjust="0"/>
  </p:normalViewPr>
  <p:slideViewPr>
    <p:cSldViewPr>
      <p:cViewPr varScale="1">
        <p:scale>
          <a:sx n="79" d="100"/>
          <a:sy n="79" d="100"/>
        </p:scale>
        <p:origin x="254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</a:t>
            </a:r>
          </a:p>
          <a:p>
            <a:r>
              <a:rPr lang="ru-RU" dirty="0"/>
              <a:t>ЖЦ</a:t>
            </a:r>
          </a:p>
          <a:p>
            <a:r>
              <a:rPr lang="ru-RU" dirty="0"/>
              <a:t>Стандарты разработки</a:t>
            </a:r>
          </a:p>
          <a:p>
            <a:r>
              <a:rPr lang="ru-RU" dirty="0"/>
              <a:t>Как планируется и организуется разработка</a:t>
            </a:r>
          </a:p>
          <a:p>
            <a:r>
              <a:rPr lang="ru-RU" dirty="0"/>
              <a:t>Проектирование, кодирование, тестирование, сопровождение, документирование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Модель описывает стадии и их взаимосвязь, правила перехода. Абстрактное описание процесса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6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Общепризнанной классификации моделей не существует, рассмотрим наиболее распространенные</a:t>
            </a:r>
          </a:p>
          <a:p>
            <a:r>
              <a:rPr lang="ru-RU" dirty="0"/>
              <a:t>Каскадная = водопадная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8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Переход на следующую стадию только после полного завершения работ на предыдущей, без возврата.</a:t>
            </a:r>
          </a:p>
          <a:p>
            <a:r>
              <a:rPr lang="ru-RU" dirty="0"/>
              <a:t>А если возврат, то полный отказ от всего, что сделано после точки возврата.</a:t>
            </a:r>
          </a:p>
          <a:p>
            <a:r>
              <a:rPr lang="ru-RU" dirty="0"/>
              <a:t>Однократное выполнение всех стадий с жестким и детальным планированием</a:t>
            </a:r>
          </a:p>
          <a:p>
            <a:r>
              <a:rPr lang="ru-RU" dirty="0"/>
              <a:t>Минимальное сопровождение – без модификации программ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41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5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Ошибки исправляются в новых версиях проекта</a:t>
            </a:r>
          </a:p>
          <a:p>
            <a:r>
              <a:rPr lang="ru-RU" dirty="0"/>
              <a:t>Можно применять для создания </a:t>
            </a:r>
            <a:r>
              <a:rPr lang="en-US" dirty="0"/>
              <a:t>v.1.0</a:t>
            </a:r>
            <a:r>
              <a:rPr lang="ru-RU" dirty="0"/>
              <a:t> или макета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27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возвращаться, но стадии не завершаются, всегда в активном состоянии =</a:t>
            </a:r>
            <a:r>
              <a:rPr lang="en-US" dirty="0"/>
              <a:t>&gt; </a:t>
            </a:r>
            <a:r>
              <a:rPr lang="ru-RU" dirty="0"/>
              <a:t>много ресурсов</a:t>
            </a:r>
          </a:p>
          <a:p>
            <a:r>
              <a:rPr lang="ru-RU" dirty="0"/>
              <a:t>Но можно быстро пробежать по всем стадиям и получить программу с урезанным функционалом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50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15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Требования разбиваются на группы</a:t>
            </a:r>
          </a:p>
          <a:p>
            <a:r>
              <a:rPr lang="ru-RU" dirty="0"/>
              <a:t>Каждая группа реализуется на итерациях</a:t>
            </a:r>
          </a:p>
          <a:p>
            <a:r>
              <a:rPr lang="ru-RU" dirty="0"/>
              <a:t>Чем больше номер итерации, тем более полное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05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333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каждым витком приближаемся к полному ПО</a:t>
            </a:r>
          </a:p>
          <a:p>
            <a:r>
              <a:rPr lang="ru-RU" dirty="0"/>
              <a:t>Планирование витка – цель, варианты, ограничения</a:t>
            </a:r>
          </a:p>
          <a:p>
            <a:r>
              <a:rPr lang="ru-RU" dirty="0"/>
              <a:t>Анализ – риски и выбор варианта</a:t>
            </a:r>
          </a:p>
          <a:p>
            <a:r>
              <a:rPr lang="ru-RU" dirty="0"/>
              <a:t>Реализация варианта</a:t>
            </a:r>
          </a:p>
          <a:p>
            <a:r>
              <a:rPr lang="ru-RU" dirty="0"/>
              <a:t>Оценка результата</a:t>
            </a:r>
          </a:p>
          <a:p>
            <a:endParaRPr lang="ru-RU" dirty="0"/>
          </a:p>
          <a:p>
            <a:r>
              <a:rPr lang="ru-RU" dirty="0"/>
              <a:t>Нет </a:t>
            </a:r>
            <a:r>
              <a:rPr lang="ru-RU" dirty="0" err="1"/>
              <a:t>ярковыраженных</a:t>
            </a:r>
            <a:r>
              <a:rPr lang="ru-RU" dirty="0"/>
              <a:t> этапов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2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Современный мир – устройства и гаджеты</a:t>
            </a:r>
          </a:p>
          <a:p>
            <a:r>
              <a:rPr lang="ru-RU" dirty="0" err="1"/>
              <a:t>Аппаратаная</a:t>
            </a:r>
            <a:r>
              <a:rPr lang="ru-RU" dirty="0"/>
              <a:t> и программная часть</a:t>
            </a:r>
          </a:p>
          <a:p>
            <a:r>
              <a:rPr lang="ru-RU" dirty="0"/>
              <a:t>А=универсальная, так как </a:t>
            </a:r>
            <a:r>
              <a:rPr lang="ru-RU" dirty="0" err="1"/>
              <a:t>универ.микропроцессоры</a:t>
            </a:r>
            <a:endParaRPr lang="ru-RU" dirty="0"/>
          </a:p>
          <a:p>
            <a:r>
              <a:rPr lang="ru-RU" dirty="0"/>
              <a:t>П=определяет функциональность, что конкретно делать,</a:t>
            </a:r>
          </a:p>
          <a:p>
            <a:r>
              <a:rPr lang="ru-RU" dirty="0"/>
              <a:t>Развитие А требует развития П и методологии управления процессом разработки,</a:t>
            </a:r>
          </a:p>
          <a:p>
            <a:r>
              <a:rPr lang="ru-RU" dirty="0"/>
              <a:t>это в большинстве уже не энтузиасты, а команды профессионалов, работающие по общим правилам и технология.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9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08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68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27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4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Увеличение плюсов и уменьшение минусов моделей за счет их комбинирования – использование подходящих моделей для каждого случая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иерархи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проектов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каждый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свой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ЖЦ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этом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является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отдельным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этапом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ЖЦ общего проекта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120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 состоит из подсистем, каждая развивается по спирали</a:t>
            </a:r>
          </a:p>
          <a:p>
            <a:r>
              <a:rPr lang="ru-RU" dirty="0"/>
              <a:t>Отдельный виток спирали – решение </a:t>
            </a:r>
            <a:r>
              <a:rPr lang="ru-RU"/>
              <a:t>конкретной задачи </a:t>
            </a:r>
            <a:r>
              <a:rPr lang="ru-RU" dirty="0"/>
              <a:t>каскадной моделью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35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31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87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382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5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накопления опыта создания ПО – появление ТП</a:t>
            </a:r>
          </a:p>
          <a:p>
            <a:r>
              <a:rPr lang="ru-RU" dirty="0"/>
              <a:t>ТП определяет…</a:t>
            </a:r>
          </a:p>
          <a:p>
            <a:r>
              <a:rPr lang="ru-RU" dirty="0"/>
              <a:t>-</a:t>
            </a:r>
          </a:p>
          <a:p>
            <a:r>
              <a:rPr lang="ru-RU" dirty="0"/>
              <a:t>-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216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26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20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08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89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66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35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говорить не об области программирования</a:t>
            </a:r>
          </a:p>
          <a:p>
            <a:r>
              <a:rPr lang="ru-RU" dirty="0"/>
              <a:t>2:</a:t>
            </a:r>
          </a:p>
          <a:p>
            <a:r>
              <a:rPr lang="ru-RU" dirty="0"/>
              <a:t>- конкретный метод для конкретной задачи</a:t>
            </a:r>
          </a:p>
          <a:p>
            <a:r>
              <a:rPr lang="ru-RU" dirty="0"/>
              <a:t>- базовый, общий метод – совокупность методов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6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Отсутствие технологий, простейшие программы, символические языки, разработка снизу вверх – сбор из того что есть, без общей модели программы </a:t>
            </a:r>
          </a:p>
          <a:p>
            <a:pPr marL="0" indent="0">
              <a:buNone/>
            </a:pPr>
            <a:r>
              <a:rPr lang="ru-RU" dirty="0"/>
              <a:t>= отсутствие системности, срыв сроков, устаревание ПО до выхода, высокая стоимость</a:t>
            </a:r>
          </a:p>
          <a:p>
            <a:pPr marL="0" indent="0">
              <a:buNone/>
            </a:pPr>
            <a:r>
              <a:rPr lang="ru-RU" dirty="0"/>
              <a:t>2) Декомпозиция сложных программ на подпрограммы и процедуры, иерархия задач, проектирование сверху вниз, процедурные языки,, появление структур, модулей, возможность повторного использования кода</a:t>
            </a:r>
          </a:p>
          <a:p>
            <a:pPr marL="0" indent="0">
              <a:buNone/>
            </a:pPr>
            <a:r>
              <a:rPr lang="ru-RU" dirty="0"/>
              <a:t>3) Для больших программ – объекты, как экземпляры классов, понятнее человеку, работы программы – взаимодействие объектов, повторное использование, библиотеки</a:t>
            </a:r>
          </a:p>
          <a:p>
            <a:pPr marL="0" indent="0">
              <a:buNone/>
            </a:pPr>
            <a:r>
              <a:rPr lang="ru-RU" dirty="0"/>
              <a:t>Минус: работа в рамках одного языка, изменение модуля – перекомпиляция программы, тесная связь компонент</a:t>
            </a:r>
          </a:p>
          <a:p>
            <a:pPr marL="0" indent="0">
              <a:buNone/>
            </a:pPr>
            <a:r>
              <a:rPr lang="ru-RU" dirty="0"/>
              <a:t>4) Компоненты уже готовы и взаимодействуют через стандартизованные интерфейсы, возможно разные ЯП</a:t>
            </a:r>
          </a:p>
          <a:p>
            <a:pPr marL="0" indent="0">
              <a:buNone/>
            </a:pPr>
            <a:r>
              <a:rPr lang="en-US" dirty="0"/>
              <a:t>CASE – </a:t>
            </a:r>
            <a:r>
              <a:rPr lang="ru-RU" dirty="0"/>
              <a:t>автоматизация проектирования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6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7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программ растет, ошибки, необходимо </a:t>
            </a:r>
            <a:r>
              <a:rPr lang="ru-RU" dirty="0" err="1"/>
              <a:t>стандартизовывать</a:t>
            </a:r>
            <a:r>
              <a:rPr lang="ru-RU" dirty="0"/>
              <a:t> процесс разработки и сопровождения</a:t>
            </a:r>
          </a:p>
          <a:p>
            <a:r>
              <a:rPr lang="ru-RU" dirty="0"/>
              <a:t>ЖЦ делится на стадии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ЖЦ = стадии Создания + стадии Эксплуатации</a:t>
            </a:r>
          </a:p>
          <a:p>
            <a:r>
              <a:rPr lang="ru-RU" dirty="0"/>
              <a:t>Аттестация – результат разработки соответствует требованиям</a:t>
            </a:r>
          </a:p>
          <a:p>
            <a:r>
              <a:rPr lang="ru-RU" dirty="0"/>
              <a:t>Эксплуатация </a:t>
            </a:r>
            <a:r>
              <a:rPr lang="en-US" dirty="0"/>
              <a:t>|| </a:t>
            </a:r>
            <a:r>
              <a:rPr lang="ru-RU" dirty="0"/>
              <a:t>Сопровождению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9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5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10.09.2021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10.09.2021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10.09.2021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Технологии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dirty="0"/>
              <a:t>Кузнецов Алексей Владимирович, к.т.н.</a:t>
            </a:r>
          </a:p>
          <a:p>
            <a:pPr algn="r"/>
            <a:r>
              <a:rPr lang="ru-RU" sz="2000" b="1" dirty="0" err="1"/>
              <a:t>каб</a:t>
            </a:r>
            <a:r>
              <a:rPr lang="ru-RU" sz="2000" b="1" dirty="0"/>
              <a:t>. 128.2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ЖЦ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50197"/>
          </a:xfrm>
        </p:spPr>
        <p:txBody>
          <a:bodyPr/>
          <a:lstStyle/>
          <a:p>
            <a:r>
              <a:rPr lang="ru-RU" b="1" dirty="0"/>
              <a:t>Модель ЖЦ</a:t>
            </a:r>
            <a:r>
              <a:rPr lang="ru-RU" dirty="0"/>
              <a:t>  – структура процессов, работ и задач, включающая в себя разработку, эксплуатацию и сопровождение ПО, от формирования требований до прекращения использования</a:t>
            </a:r>
          </a:p>
          <a:p>
            <a:r>
              <a:rPr lang="ru-RU" sz="2600" dirty="0"/>
              <a:t>Модель описывает:</a:t>
            </a:r>
          </a:p>
          <a:p>
            <a:pPr lvl="1"/>
            <a:r>
              <a:rPr lang="ru-RU" sz="2000" dirty="0"/>
              <a:t>процессы, которые являются частью технологического цикла создания ПО</a:t>
            </a:r>
          </a:p>
          <a:p>
            <a:pPr lvl="1"/>
            <a:r>
              <a:rPr lang="ru-RU" sz="2000" dirty="0"/>
              <a:t>распределение процессов по стадиям (несколько процессов на стадию или наоборот)</a:t>
            </a:r>
          </a:p>
          <a:p>
            <a:pPr lvl="1"/>
            <a:r>
              <a:rPr lang="ru-RU" sz="2000" dirty="0"/>
              <a:t>порядок и критерии перехода от стадии к стадии</a:t>
            </a:r>
          </a:p>
          <a:p>
            <a:pPr lvl="1"/>
            <a:r>
              <a:rPr lang="ru-RU" sz="2000" dirty="0"/>
              <a:t>вспомогательные методики и практики</a:t>
            </a:r>
          </a:p>
          <a:p>
            <a:pPr lvl="1"/>
            <a:r>
              <a:rPr lang="ru-RU" sz="2000" dirty="0"/>
              <a:t>действия и роли людей, участвующих в создании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ЖЦ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Каскадная модель</a:t>
            </a:r>
          </a:p>
          <a:p>
            <a:r>
              <a:rPr lang="ru-RU" sz="3200" dirty="0"/>
              <a:t>Поэтапная модель</a:t>
            </a:r>
          </a:p>
          <a:p>
            <a:r>
              <a:rPr lang="ru-RU" sz="3200" dirty="0"/>
              <a:t>Инкрементная модель</a:t>
            </a:r>
          </a:p>
          <a:p>
            <a:r>
              <a:rPr lang="ru-RU" sz="3200" dirty="0"/>
              <a:t>Спиральная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214422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Формирование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требований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8794" y="2000240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Проектирование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28992" y="2786058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Реализация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3643314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Тестирование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29388" y="4500570"/>
            <a:ext cx="2214578" cy="87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Внедрение,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эксплуатация и сопровождение</a:t>
            </a:r>
          </a:p>
        </p:txBody>
      </p:sp>
      <p:cxnSp>
        <p:nvCxnSpPr>
          <p:cNvPr id="11" name="Shape 10"/>
          <p:cNvCxnSpPr>
            <a:stCxn id="5" idx="3"/>
            <a:endCxn id="6" idx="0"/>
          </p:cNvCxnSpPr>
          <p:nvPr/>
        </p:nvCxnSpPr>
        <p:spPr>
          <a:xfrm>
            <a:off x="2643174" y="1464455"/>
            <a:ext cx="392909" cy="535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6" idx="3"/>
            <a:endCxn id="7" idx="0"/>
          </p:cNvCxnSpPr>
          <p:nvPr/>
        </p:nvCxnSpPr>
        <p:spPr>
          <a:xfrm>
            <a:off x="4143372" y="2250273"/>
            <a:ext cx="392909" cy="535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8" idx="0"/>
          </p:cNvCxnSpPr>
          <p:nvPr/>
        </p:nvCxnSpPr>
        <p:spPr>
          <a:xfrm>
            <a:off x="5643570" y="3036091"/>
            <a:ext cx="392909" cy="6072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8" idx="3"/>
            <a:endCxn id="9" idx="0"/>
          </p:cNvCxnSpPr>
          <p:nvPr/>
        </p:nvCxnSpPr>
        <p:spPr>
          <a:xfrm>
            <a:off x="7143768" y="3893347"/>
            <a:ext cx="392909" cy="6072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80920" cy="5059379"/>
          </a:xfrm>
        </p:spPr>
        <p:txBody>
          <a:bodyPr/>
          <a:lstStyle/>
          <a:p>
            <a:pPr>
              <a:buNone/>
            </a:pPr>
            <a:r>
              <a:rPr lang="ru-RU" b="1" u="sng" dirty="0"/>
              <a:t>Достоинства:</a:t>
            </a:r>
          </a:p>
          <a:p>
            <a:r>
              <a:rPr lang="ru-RU" dirty="0">
                <a:solidFill>
                  <a:schemeClr val="tx2"/>
                </a:solidFill>
              </a:rPr>
              <a:t>План и временной график создания, отслеживание ресурсов, рисков, финансов</a:t>
            </a:r>
          </a:p>
          <a:p>
            <a:r>
              <a:rPr lang="ru-RU" dirty="0">
                <a:solidFill>
                  <a:schemeClr val="tx2"/>
                </a:solidFill>
              </a:rPr>
              <a:t>Сохранение целостного представления системы и неизменность задач</a:t>
            </a:r>
          </a:p>
          <a:p>
            <a:r>
              <a:rPr lang="ru-RU" dirty="0">
                <a:solidFill>
                  <a:schemeClr val="tx2"/>
                </a:solidFill>
              </a:rPr>
              <a:t>Готовность всех результатов к следующей стадии</a:t>
            </a:r>
          </a:p>
          <a:p>
            <a:r>
              <a:rPr lang="ru-RU" dirty="0">
                <a:solidFill>
                  <a:schemeClr val="tx2"/>
                </a:solidFill>
              </a:rPr>
              <a:t>Для систем с четко сформулированными требованиями</a:t>
            </a:r>
          </a:p>
          <a:p>
            <a:r>
              <a:rPr lang="ru-RU" dirty="0">
                <a:solidFill>
                  <a:schemeClr val="tx2"/>
                </a:solidFill>
              </a:rPr>
              <a:t>Низкий порог вхождения новых участников</a:t>
            </a:r>
          </a:p>
          <a:p>
            <a:pPr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136904" cy="5059379"/>
          </a:xfrm>
        </p:spPr>
        <p:txBody>
          <a:bodyPr/>
          <a:lstStyle/>
          <a:p>
            <a:pPr>
              <a:buNone/>
            </a:pPr>
            <a:r>
              <a:rPr lang="ru-RU" sz="2600" b="1" u="sng" dirty="0"/>
              <a:t>Недостатки:</a:t>
            </a:r>
          </a:p>
          <a:p>
            <a:r>
              <a:rPr lang="ru-RU" sz="2600" dirty="0">
                <a:solidFill>
                  <a:srgbClr val="C00000"/>
                </a:solidFill>
              </a:rPr>
              <a:t>Невозможность возврата к предыдущим стадиям</a:t>
            </a:r>
          </a:p>
          <a:p>
            <a:r>
              <a:rPr lang="ru-RU" sz="2600" dirty="0">
                <a:solidFill>
                  <a:srgbClr val="C00000"/>
                </a:solidFill>
              </a:rPr>
              <a:t>Несоответствие необходимых и существующих требований к системе</a:t>
            </a:r>
          </a:p>
          <a:p>
            <a:r>
              <a:rPr lang="ru-RU" sz="2600" dirty="0">
                <a:solidFill>
                  <a:srgbClr val="C00000"/>
                </a:solidFill>
              </a:rPr>
              <a:t>Результаты создания доступны только в конце работы</a:t>
            </a:r>
          </a:p>
          <a:p>
            <a:r>
              <a:rPr lang="ru-RU" sz="2600" dirty="0">
                <a:solidFill>
                  <a:srgbClr val="C00000"/>
                </a:solidFill>
              </a:rPr>
              <a:t>Реальные проекты часто требуют отклонения от стандартной последовательности шагов</a:t>
            </a:r>
          </a:p>
          <a:p>
            <a:r>
              <a:rPr lang="ru-RU" sz="2600" dirty="0">
                <a:solidFill>
                  <a:srgbClr val="C00000"/>
                </a:solidFill>
              </a:rPr>
              <a:t>Большое время обнаружения ошибок</a:t>
            </a:r>
          </a:p>
          <a:p>
            <a:r>
              <a:rPr lang="ru-RU" sz="2600" dirty="0">
                <a:solidFill>
                  <a:srgbClr val="C00000"/>
                </a:solidFill>
              </a:rPr>
              <a:t>Сдвиг сроков работы или плохое тестирование при ошибках и новых задачах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Поэтапная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340768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Формирование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требований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8794" y="2126586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Проектирование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28992" y="2912404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Реализация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3769660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Тестирование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29388" y="4626916"/>
            <a:ext cx="2214578" cy="94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Внедрение,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эксплуатация и сопровождение</a:t>
            </a:r>
          </a:p>
        </p:txBody>
      </p:sp>
      <p:cxnSp>
        <p:nvCxnSpPr>
          <p:cNvPr id="11" name="Shape 10"/>
          <p:cNvCxnSpPr>
            <a:stCxn id="5" idx="3"/>
            <a:endCxn id="6" idx="0"/>
          </p:cNvCxnSpPr>
          <p:nvPr/>
        </p:nvCxnSpPr>
        <p:spPr>
          <a:xfrm>
            <a:off x="2643174" y="1590801"/>
            <a:ext cx="392909" cy="535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6" idx="3"/>
            <a:endCxn id="7" idx="0"/>
          </p:cNvCxnSpPr>
          <p:nvPr/>
        </p:nvCxnSpPr>
        <p:spPr>
          <a:xfrm>
            <a:off x="4143372" y="2376619"/>
            <a:ext cx="392909" cy="535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8" idx="0"/>
          </p:cNvCxnSpPr>
          <p:nvPr/>
        </p:nvCxnSpPr>
        <p:spPr>
          <a:xfrm>
            <a:off x="5643570" y="3162437"/>
            <a:ext cx="392909" cy="6072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8" idx="3"/>
            <a:endCxn id="9" idx="0"/>
          </p:cNvCxnSpPr>
          <p:nvPr/>
        </p:nvCxnSpPr>
        <p:spPr>
          <a:xfrm>
            <a:off x="7143768" y="4019693"/>
            <a:ext cx="392909" cy="6072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 34"/>
          <p:cNvSpPr/>
          <p:nvPr/>
        </p:nvSpPr>
        <p:spPr>
          <a:xfrm>
            <a:off x="5739342" y="4287180"/>
            <a:ext cx="680508" cy="675217"/>
          </a:xfrm>
          <a:custGeom>
            <a:avLst/>
            <a:gdLst>
              <a:gd name="connsiteX0" fmla="*/ 680508 w 680508"/>
              <a:gd name="connsiteY0" fmla="*/ 584200 h 675217"/>
              <a:gd name="connsiteX1" fmla="*/ 77258 w 680508"/>
              <a:gd name="connsiteY1" fmla="*/ 577850 h 675217"/>
              <a:gd name="connsiteX2" fmla="*/ 216958 w 680508"/>
              <a:gd name="connsiteY2" fmla="*/ 0 h 6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508" h="675217">
                <a:moveTo>
                  <a:pt x="680508" y="584200"/>
                </a:moveTo>
                <a:cubicBezTo>
                  <a:pt x="417512" y="629708"/>
                  <a:pt x="154516" y="675217"/>
                  <a:pt x="77258" y="577850"/>
                </a:cubicBezTo>
                <a:cubicBezTo>
                  <a:pt x="0" y="480483"/>
                  <a:pt x="242358" y="61383"/>
                  <a:pt x="216958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3831167" y="3423580"/>
            <a:ext cx="2601383" cy="1917700"/>
          </a:xfrm>
          <a:custGeom>
            <a:avLst/>
            <a:gdLst>
              <a:gd name="connsiteX0" fmla="*/ 2601383 w 2601383"/>
              <a:gd name="connsiteY0" fmla="*/ 1447800 h 1917700"/>
              <a:gd name="connsiteX1" fmla="*/ 315383 w 2601383"/>
              <a:gd name="connsiteY1" fmla="*/ 1676400 h 1917700"/>
              <a:gd name="connsiteX2" fmla="*/ 709083 w 2601383"/>
              <a:gd name="connsiteY2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83" h="1917700">
                <a:moveTo>
                  <a:pt x="2601383" y="1447800"/>
                </a:moveTo>
                <a:cubicBezTo>
                  <a:pt x="1616074" y="1682750"/>
                  <a:pt x="630766" y="1917700"/>
                  <a:pt x="315383" y="1676400"/>
                </a:cubicBezTo>
                <a:cubicBezTo>
                  <a:pt x="0" y="1435100"/>
                  <a:pt x="354541" y="717550"/>
                  <a:pt x="709083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 36"/>
          <p:cNvSpPr/>
          <p:nvPr/>
        </p:nvSpPr>
        <p:spPr>
          <a:xfrm>
            <a:off x="1956858" y="2636180"/>
            <a:ext cx="4469342" cy="3186642"/>
          </a:xfrm>
          <a:custGeom>
            <a:avLst/>
            <a:gdLst>
              <a:gd name="connsiteX0" fmla="*/ 4469342 w 4469342"/>
              <a:gd name="connsiteY0" fmla="*/ 2241550 h 3186642"/>
              <a:gd name="connsiteX1" fmla="*/ 564092 w 4469342"/>
              <a:gd name="connsiteY1" fmla="*/ 2813050 h 3186642"/>
              <a:gd name="connsiteX2" fmla="*/ 1084792 w 4469342"/>
              <a:gd name="connsiteY2" fmla="*/ 0 h 318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9342" h="3186642">
                <a:moveTo>
                  <a:pt x="4469342" y="2241550"/>
                </a:moveTo>
                <a:cubicBezTo>
                  <a:pt x="2798763" y="2714096"/>
                  <a:pt x="1128184" y="3186642"/>
                  <a:pt x="564092" y="2813050"/>
                </a:cubicBezTo>
                <a:cubicBezTo>
                  <a:pt x="0" y="2439458"/>
                  <a:pt x="542396" y="1219729"/>
                  <a:pt x="1084792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 37"/>
          <p:cNvSpPr/>
          <p:nvPr/>
        </p:nvSpPr>
        <p:spPr>
          <a:xfrm>
            <a:off x="95443" y="1861480"/>
            <a:ext cx="6333066" cy="4228716"/>
          </a:xfrm>
          <a:custGeom>
            <a:avLst/>
            <a:gdLst>
              <a:gd name="connsiteX0" fmla="*/ 6333066 w 6333066"/>
              <a:gd name="connsiteY0" fmla="*/ 3038764 h 4228716"/>
              <a:gd name="connsiteX1" fmla="*/ 818957 w 6333066"/>
              <a:gd name="connsiteY1" fmla="*/ 3722255 h 4228716"/>
              <a:gd name="connsiteX2" fmla="*/ 1419321 w 6333066"/>
              <a:gd name="connsiteY2" fmla="*/ 0 h 422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3066" h="4228716">
                <a:moveTo>
                  <a:pt x="6333066" y="3038764"/>
                </a:moveTo>
                <a:cubicBezTo>
                  <a:pt x="3985490" y="3633740"/>
                  <a:pt x="1637915" y="4228716"/>
                  <a:pt x="818957" y="3722255"/>
                </a:cubicBezTo>
                <a:cubicBezTo>
                  <a:pt x="0" y="3215794"/>
                  <a:pt x="1351588" y="563418"/>
                  <a:pt x="1419321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олилиния 42"/>
          <p:cNvSpPr/>
          <p:nvPr/>
        </p:nvSpPr>
        <p:spPr>
          <a:xfrm>
            <a:off x="3606801" y="3440898"/>
            <a:ext cx="1306944" cy="803564"/>
          </a:xfrm>
          <a:custGeom>
            <a:avLst/>
            <a:gdLst>
              <a:gd name="connsiteX0" fmla="*/ 1306944 w 1306944"/>
              <a:gd name="connsiteY0" fmla="*/ 609600 h 803564"/>
              <a:gd name="connsiteX1" fmla="*/ 115454 w 1306944"/>
              <a:gd name="connsiteY1" fmla="*/ 701964 h 803564"/>
              <a:gd name="connsiteX2" fmla="*/ 614217 w 1306944"/>
              <a:gd name="connsiteY2" fmla="*/ 0 h 8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944" h="803564">
                <a:moveTo>
                  <a:pt x="1306944" y="609600"/>
                </a:moveTo>
                <a:cubicBezTo>
                  <a:pt x="768926" y="706582"/>
                  <a:pt x="230908" y="803564"/>
                  <a:pt x="115454" y="701964"/>
                </a:cubicBezTo>
                <a:cubicBezTo>
                  <a:pt x="0" y="600364"/>
                  <a:pt x="568035" y="83127"/>
                  <a:pt x="614217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43"/>
          <p:cNvSpPr/>
          <p:nvPr/>
        </p:nvSpPr>
        <p:spPr>
          <a:xfrm>
            <a:off x="1819564" y="2646571"/>
            <a:ext cx="3075709" cy="2062788"/>
          </a:xfrm>
          <a:custGeom>
            <a:avLst/>
            <a:gdLst>
              <a:gd name="connsiteX0" fmla="*/ 3075709 w 3075709"/>
              <a:gd name="connsiteY0" fmla="*/ 1403927 h 2062788"/>
              <a:gd name="connsiteX1" fmla="*/ 360218 w 3075709"/>
              <a:gd name="connsiteY1" fmla="*/ 1828800 h 2062788"/>
              <a:gd name="connsiteX2" fmla="*/ 914400 w 3075709"/>
              <a:gd name="connsiteY2" fmla="*/ 0 h 20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09" h="2062788">
                <a:moveTo>
                  <a:pt x="3075709" y="1403927"/>
                </a:moveTo>
                <a:cubicBezTo>
                  <a:pt x="1898072" y="1733357"/>
                  <a:pt x="720436" y="2062788"/>
                  <a:pt x="360218" y="1828800"/>
                </a:cubicBezTo>
                <a:cubicBezTo>
                  <a:pt x="0" y="1594812"/>
                  <a:pt x="822036" y="297103"/>
                  <a:pt x="91440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олилиния 44"/>
          <p:cNvSpPr/>
          <p:nvPr/>
        </p:nvSpPr>
        <p:spPr>
          <a:xfrm>
            <a:off x="-64654" y="1861480"/>
            <a:ext cx="4941454" cy="2975649"/>
          </a:xfrm>
          <a:custGeom>
            <a:avLst/>
            <a:gdLst>
              <a:gd name="connsiteX0" fmla="*/ 4941454 w 4941454"/>
              <a:gd name="connsiteY0" fmla="*/ 2225964 h 2975649"/>
              <a:gd name="connsiteX1" fmla="*/ 591127 w 4941454"/>
              <a:gd name="connsiteY1" fmla="*/ 2604655 h 2975649"/>
              <a:gd name="connsiteX2" fmla="*/ 1394690 w 4941454"/>
              <a:gd name="connsiteY2" fmla="*/ 0 h 297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1454" h="2975649">
                <a:moveTo>
                  <a:pt x="4941454" y="2225964"/>
                </a:moveTo>
                <a:cubicBezTo>
                  <a:pt x="3061854" y="2600806"/>
                  <a:pt x="1182254" y="2975649"/>
                  <a:pt x="591127" y="2604655"/>
                </a:cubicBezTo>
                <a:cubicBezTo>
                  <a:pt x="0" y="2233661"/>
                  <a:pt x="1259223" y="429491"/>
                  <a:pt x="139469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олилиния 45"/>
          <p:cNvSpPr/>
          <p:nvPr/>
        </p:nvSpPr>
        <p:spPr>
          <a:xfrm>
            <a:off x="1676400" y="2637335"/>
            <a:ext cx="1731818" cy="908242"/>
          </a:xfrm>
          <a:custGeom>
            <a:avLst/>
            <a:gdLst>
              <a:gd name="connsiteX0" fmla="*/ 1731818 w 1731818"/>
              <a:gd name="connsiteY0" fmla="*/ 517236 h 908242"/>
              <a:gd name="connsiteX1" fmla="*/ 143164 w 1731818"/>
              <a:gd name="connsiteY1" fmla="*/ 822036 h 908242"/>
              <a:gd name="connsiteX2" fmla="*/ 872836 w 1731818"/>
              <a:gd name="connsiteY2" fmla="*/ 0 h 90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818" h="908242">
                <a:moveTo>
                  <a:pt x="1731818" y="517236"/>
                </a:moveTo>
                <a:cubicBezTo>
                  <a:pt x="1009073" y="712739"/>
                  <a:pt x="286328" y="908242"/>
                  <a:pt x="143164" y="822036"/>
                </a:cubicBezTo>
                <a:cubicBezTo>
                  <a:pt x="0" y="735830"/>
                  <a:pt x="760460" y="107758"/>
                  <a:pt x="872836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>
            <a:off x="1046788" y="1870716"/>
            <a:ext cx="2370667" cy="2230583"/>
          </a:xfrm>
          <a:custGeom>
            <a:avLst/>
            <a:gdLst>
              <a:gd name="connsiteX0" fmla="*/ 2370667 w 2370667"/>
              <a:gd name="connsiteY0" fmla="*/ 1302328 h 2230583"/>
              <a:gd name="connsiteX1" fmla="*/ 264776 w 2370667"/>
              <a:gd name="connsiteY1" fmla="*/ 2013528 h 2230583"/>
              <a:gd name="connsiteX2" fmla="*/ 782012 w 2370667"/>
              <a:gd name="connsiteY2" fmla="*/ 0 h 223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7" h="2230583">
                <a:moveTo>
                  <a:pt x="2370667" y="1302328"/>
                </a:moveTo>
                <a:cubicBezTo>
                  <a:pt x="1450109" y="1766455"/>
                  <a:pt x="529552" y="2230583"/>
                  <a:pt x="264776" y="2013528"/>
                </a:cubicBezTo>
                <a:cubicBezTo>
                  <a:pt x="0" y="1796473"/>
                  <a:pt x="698885" y="315576"/>
                  <a:pt x="782012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>
            <a:off x="455661" y="1852244"/>
            <a:ext cx="1520921" cy="635770"/>
          </a:xfrm>
          <a:custGeom>
            <a:avLst/>
            <a:gdLst>
              <a:gd name="connsiteX0" fmla="*/ 1456266 w 1520921"/>
              <a:gd name="connsiteY0" fmla="*/ 581891 h 635770"/>
              <a:gd name="connsiteX1" fmla="*/ 1299248 w 1520921"/>
              <a:gd name="connsiteY1" fmla="*/ 600363 h 635770"/>
              <a:gd name="connsiteX2" fmla="*/ 126230 w 1520921"/>
              <a:gd name="connsiteY2" fmla="*/ 535709 h 635770"/>
              <a:gd name="connsiteX3" fmla="*/ 541866 w 1520921"/>
              <a:gd name="connsiteY3" fmla="*/ 0 h 63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921" h="635770">
                <a:moveTo>
                  <a:pt x="1456266" y="581891"/>
                </a:moveTo>
                <a:cubicBezTo>
                  <a:pt x="1488593" y="594975"/>
                  <a:pt x="1520921" y="608060"/>
                  <a:pt x="1299248" y="600363"/>
                </a:cubicBezTo>
                <a:cubicBezTo>
                  <a:pt x="1077575" y="592666"/>
                  <a:pt x="252460" y="635770"/>
                  <a:pt x="126230" y="535709"/>
                </a:cubicBezTo>
                <a:cubicBezTo>
                  <a:pt x="0" y="435649"/>
                  <a:pt x="270933" y="217824"/>
                  <a:pt x="541866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39825"/>
          </a:xfrm>
        </p:spPr>
        <p:txBody>
          <a:bodyPr/>
          <a:lstStyle/>
          <a:p>
            <a:r>
              <a:rPr lang="ru-RU" dirty="0"/>
              <a:t>Поэтапная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357126" y="908720"/>
            <a:ext cx="8786874" cy="550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ru-RU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Достоинства: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3000" dirty="0">
                <a:solidFill>
                  <a:schemeClr val="tx2"/>
                </a:solidFill>
              </a:rPr>
              <a:t>Меньшая трудоемкость по сравнению с каскадной моделью</a:t>
            </a:r>
            <a:endParaRPr kumimoji="0" lang="ru-RU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3000" dirty="0">
                <a:solidFill>
                  <a:schemeClr val="tx2"/>
                </a:solidFill>
              </a:rPr>
              <a:t>Возможность вернуться на несколько стадий назад и получить новую усовершенствованную версию системы</a:t>
            </a:r>
            <a:endParaRPr kumimoji="0" lang="ru-RU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3000" dirty="0">
                <a:solidFill>
                  <a:schemeClr val="tx2"/>
                </a:solidFill>
              </a:rPr>
              <a:t>Можно разработать сначала урезанную версию системы</a:t>
            </a:r>
            <a:endParaRPr kumimoji="0" lang="ru-RU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ru-RU" sz="3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Недостатки: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3000" dirty="0">
                <a:solidFill>
                  <a:srgbClr val="C00000"/>
                </a:solidFill>
              </a:rPr>
              <a:t>Время жизни каждой стадии растягивается на весь период проектирования</a:t>
            </a:r>
            <a:endParaRPr kumimoji="0" lang="ru-RU" sz="3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683568" y="1196752"/>
            <a:ext cx="7560840" cy="4230802"/>
            <a:chOff x="395536" y="1214422"/>
            <a:chExt cx="7560840" cy="423080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28596" y="1214422"/>
              <a:ext cx="221457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Формирование требований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95536" y="1988840"/>
              <a:ext cx="1659604" cy="276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Проектирование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95536" y="2492896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Реализация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95536" y="3212976"/>
              <a:ext cx="1656184" cy="433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Тестирование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3206" y="3933056"/>
              <a:ext cx="1638514" cy="656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Внедрение, эксплуатация и сопровождение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395536" y="4941168"/>
              <a:ext cx="1656184" cy="4320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Версия 1</a:t>
              </a:r>
            </a:p>
          </p:txBody>
        </p:sp>
        <p:cxnSp>
          <p:nvCxnSpPr>
            <p:cNvPr id="54" name="Прямая со стрелкой 53"/>
            <p:cNvCxnSpPr>
              <a:stCxn id="6" idx="2"/>
              <a:endCxn id="7" idx="0"/>
            </p:cNvCxnSpPr>
            <p:nvPr/>
          </p:nvCxnSpPr>
          <p:spPr>
            <a:xfrm flipH="1">
              <a:off x="1223628" y="2265472"/>
              <a:ext cx="1710" cy="227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7" idx="2"/>
              <a:endCxn id="8" idx="0"/>
            </p:cNvCxnSpPr>
            <p:nvPr/>
          </p:nvCxnSpPr>
          <p:spPr>
            <a:xfrm>
              <a:off x="1223628" y="29249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8" idx="2"/>
              <a:endCxn id="9" idx="0"/>
            </p:cNvCxnSpPr>
            <p:nvPr/>
          </p:nvCxnSpPr>
          <p:spPr>
            <a:xfrm>
              <a:off x="1223628" y="3646734"/>
              <a:ext cx="8835" cy="286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Соединительная линия уступом 60"/>
            <p:cNvCxnSpPr>
              <a:stCxn id="5" idx="2"/>
              <a:endCxn id="6" idx="0"/>
            </p:cNvCxnSpPr>
            <p:nvPr/>
          </p:nvCxnSpPr>
          <p:spPr>
            <a:xfrm rot="5400000">
              <a:off x="1243436" y="1696391"/>
              <a:ext cx="274352" cy="3105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Прямоугольник 61"/>
            <p:cNvSpPr/>
            <p:nvPr/>
          </p:nvSpPr>
          <p:spPr>
            <a:xfrm>
              <a:off x="2915816" y="1988840"/>
              <a:ext cx="1659604" cy="276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Проектирование</a:t>
              </a: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915816" y="2492896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Реализация</a:t>
              </a: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2915816" y="3212976"/>
              <a:ext cx="1656184" cy="433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Тестирование</a:t>
              </a: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2933486" y="3933056"/>
              <a:ext cx="1638514" cy="656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Внедрение, эксплуатация и сопровождение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2915816" y="4941168"/>
              <a:ext cx="1656184" cy="4320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Версия 2</a:t>
              </a:r>
            </a:p>
          </p:txBody>
        </p:sp>
        <p:cxnSp>
          <p:nvCxnSpPr>
            <p:cNvPr id="67" name="Прямая со стрелкой 66"/>
            <p:cNvCxnSpPr>
              <a:stCxn id="62" idx="2"/>
              <a:endCxn id="63" idx="0"/>
            </p:cNvCxnSpPr>
            <p:nvPr/>
          </p:nvCxnSpPr>
          <p:spPr>
            <a:xfrm flipH="1">
              <a:off x="3743908" y="2265472"/>
              <a:ext cx="1710" cy="227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63" idx="2"/>
              <a:endCxn id="64" idx="0"/>
            </p:cNvCxnSpPr>
            <p:nvPr/>
          </p:nvCxnSpPr>
          <p:spPr>
            <a:xfrm>
              <a:off x="3743908" y="29249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64" idx="2"/>
              <a:endCxn id="65" idx="0"/>
            </p:cNvCxnSpPr>
            <p:nvPr/>
          </p:nvCxnSpPr>
          <p:spPr>
            <a:xfrm>
              <a:off x="3743908" y="3646734"/>
              <a:ext cx="8835" cy="286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Прямоугольник 69"/>
            <p:cNvSpPr/>
            <p:nvPr/>
          </p:nvSpPr>
          <p:spPr>
            <a:xfrm>
              <a:off x="6228184" y="2060848"/>
              <a:ext cx="1659604" cy="276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Проектирование</a:t>
              </a: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6228184" y="2564904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Реализация</a:t>
              </a:r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6228184" y="3284984"/>
              <a:ext cx="1656184" cy="433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Тестирование</a:t>
              </a: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6245854" y="4005064"/>
              <a:ext cx="1638514" cy="656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Внедрение, эксплуатация и сопровождение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6228184" y="5013176"/>
              <a:ext cx="1728192" cy="4320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Версия </a:t>
              </a:r>
              <a:r>
                <a:rPr lang="en-US" dirty="0"/>
                <a:t>N</a:t>
              </a:r>
              <a:endParaRPr lang="ru-RU" dirty="0"/>
            </a:p>
          </p:txBody>
        </p:sp>
        <p:cxnSp>
          <p:nvCxnSpPr>
            <p:cNvPr id="75" name="Прямая со стрелкой 74"/>
            <p:cNvCxnSpPr>
              <a:stCxn id="70" idx="2"/>
              <a:endCxn id="71" idx="0"/>
            </p:cNvCxnSpPr>
            <p:nvPr/>
          </p:nvCxnSpPr>
          <p:spPr>
            <a:xfrm flipH="1">
              <a:off x="7056276" y="2337480"/>
              <a:ext cx="1710" cy="227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71" idx="2"/>
              <a:endCxn id="72" idx="0"/>
            </p:cNvCxnSpPr>
            <p:nvPr/>
          </p:nvCxnSpPr>
          <p:spPr>
            <a:xfrm>
              <a:off x="7056276" y="299695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2" idx="2"/>
              <a:endCxn id="73" idx="0"/>
            </p:cNvCxnSpPr>
            <p:nvPr/>
          </p:nvCxnSpPr>
          <p:spPr>
            <a:xfrm>
              <a:off x="7056276" y="3718742"/>
              <a:ext cx="8835" cy="286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5609"/>
            <p:cNvSpPr txBox="1">
              <a:spLocks noChangeArrowheads="1"/>
            </p:cNvSpPr>
            <p:nvPr/>
          </p:nvSpPr>
          <p:spPr bwMode="auto">
            <a:xfrm>
              <a:off x="5003701" y="2708920"/>
              <a:ext cx="2160587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6600" dirty="0"/>
                <a:t>…</a:t>
              </a:r>
            </a:p>
          </p:txBody>
        </p:sp>
        <p:cxnSp>
          <p:nvCxnSpPr>
            <p:cNvPr id="80" name="Соединительная линия уступом 79"/>
            <p:cNvCxnSpPr>
              <a:stCxn id="5" idx="2"/>
              <a:endCxn id="62" idx="0"/>
            </p:cNvCxnSpPr>
            <p:nvPr/>
          </p:nvCxnSpPr>
          <p:spPr>
            <a:xfrm rot="16200000" flipH="1">
              <a:off x="2503575" y="746797"/>
              <a:ext cx="274352" cy="22097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hape 81"/>
            <p:cNvCxnSpPr>
              <a:endCxn id="70" idx="0"/>
            </p:cNvCxnSpPr>
            <p:nvPr/>
          </p:nvCxnSpPr>
          <p:spPr>
            <a:xfrm>
              <a:off x="3541018" y="1852820"/>
              <a:ext cx="3516968" cy="20802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Полилиния 82"/>
            <p:cNvSpPr/>
            <p:nvPr/>
          </p:nvSpPr>
          <p:spPr>
            <a:xfrm>
              <a:off x="1209675" y="1733550"/>
              <a:ext cx="1366837" cy="3214687"/>
            </a:xfrm>
            <a:custGeom>
              <a:avLst/>
              <a:gdLst>
                <a:gd name="connsiteX0" fmla="*/ 0 w 1366837"/>
                <a:gd name="connsiteY0" fmla="*/ 2886075 h 3214687"/>
                <a:gd name="connsiteX1" fmla="*/ 847725 w 1366837"/>
                <a:gd name="connsiteY1" fmla="*/ 3152775 h 3214687"/>
                <a:gd name="connsiteX2" fmla="*/ 1285875 w 1366837"/>
                <a:gd name="connsiteY2" fmla="*/ 2514600 h 3214687"/>
                <a:gd name="connsiteX3" fmla="*/ 1333500 w 1366837"/>
                <a:gd name="connsiteY3" fmla="*/ 447675 h 3214687"/>
                <a:gd name="connsiteX4" fmla="*/ 1181100 w 1366837"/>
                <a:gd name="connsiteY4" fmla="*/ 0 h 32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837" h="3214687">
                  <a:moveTo>
                    <a:pt x="0" y="2886075"/>
                  </a:moveTo>
                  <a:cubicBezTo>
                    <a:pt x="316706" y="3050381"/>
                    <a:pt x="633413" y="3214687"/>
                    <a:pt x="847725" y="3152775"/>
                  </a:cubicBezTo>
                  <a:cubicBezTo>
                    <a:pt x="1062037" y="3090863"/>
                    <a:pt x="1204913" y="2965450"/>
                    <a:pt x="1285875" y="2514600"/>
                  </a:cubicBezTo>
                  <a:cubicBezTo>
                    <a:pt x="1366837" y="2063750"/>
                    <a:pt x="1350962" y="866775"/>
                    <a:pt x="1333500" y="447675"/>
                  </a:cubicBezTo>
                  <a:cubicBezTo>
                    <a:pt x="1316038" y="28575"/>
                    <a:pt x="1182688" y="6350"/>
                    <a:pt x="1181100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олилиния 85"/>
            <p:cNvSpPr/>
            <p:nvPr/>
          </p:nvSpPr>
          <p:spPr>
            <a:xfrm>
              <a:off x="2638425" y="1609725"/>
              <a:ext cx="2543175" cy="3414712"/>
            </a:xfrm>
            <a:custGeom>
              <a:avLst/>
              <a:gdLst>
                <a:gd name="connsiteX0" fmla="*/ 952500 w 2543175"/>
                <a:gd name="connsiteY0" fmla="*/ 3000375 h 3414712"/>
                <a:gd name="connsiteX1" fmla="*/ 1409700 w 2543175"/>
                <a:gd name="connsiteY1" fmla="*/ 3133725 h 3414712"/>
                <a:gd name="connsiteX2" fmla="*/ 2114550 w 2543175"/>
                <a:gd name="connsiteY2" fmla="*/ 2990850 h 3414712"/>
                <a:gd name="connsiteX3" fmla="*/ 2190750 w 2543175"/>
                <a:gd name="connsiteY3" fmla="*/ 590550 h 3414712"/>
                <a:gd name="connsiteX4" fmla="*/ 0 w 2543175"/>
                <a:gd name="connsiteY4" fmla="*/ 0 h 341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175" h="3414712">
                  <a:moveTo>
                    <a:pt x="952500" y="3000375"/>
                  </a:moveTo>
                  <a:cubicBezTo>
                    <a:pt x="1084262" y="3067843"/>
                    <a:pt x="1216025" y="3135312"/>
                    <a:pt x="1409700" y="3133725"/>
                  </a:cubicBezTo>
                  <a:cubicBezTo>
                    <a:pt x="1603375" y="3132138"/>
                    <a:pt x="1984375" y="3414712"/>
                    <a:pt x="2114550" y="2990850"/>
                  </a:cubicBezTo>
                  <a:cubicBezTo>
                    <a:pt x="2244725" y="2566988"/>
                    <a:pt x="2543175" y="1089025"/>
                    <a:pt x="2190750" y="590550"/>
                  </a:cubicBezTo>
                  <a:cubicBezTo>
                    <a:pt x="1838325" y="92075"/>
                    <a:pt x="0" y="0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Инкрементная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34173"/>
          </a:xfrm>
        </p:spPr>
        <p:txBody>
          <a:bodyPr/>
          <a:lstStyle/>
          <a:p>
            <a:pPr>
              <a:buNone/>
            </a:pPr>
            <a:r>
              <a:rPr lang="ru-RU" b="1" u="sng" dirty="0"/>
              <a:t>Достоинства:</a:t>
            </a:r>
            <a:endParaRPr lang="ru-RU" b="1" dirty="0"/>
          </a:p>
          <a:p>
            <a:r>
              <a:rPr lang="ru-RU" dirty="0">
                <a:solidFill>
                  <a:schemeClr val="tx2"/>
                </a:solidFill>
              </a:rPr>
              <a:t>Меньшая трудоемкость по сравнению с каскадной моделью</a:t>
            </a:r>
          </a:p>
          <a:p>
            <a:r>
              <a:rPr lang="ru-RU" dirty="0">
                <a:solidFill>
                  <a:schemeClr val="tx2"/>
                </a:solidFill>
              </a:rPr>
              <a:t>Сначала ПО с урезанным функционалом, затем более полное</a:t>
            </a:r>
          </a:p>
          <a:p>
            <a:pPr>
              <a:buNone/>
            </a:pPr>
            <a:endParaRPr lang="ru-RU" b="1" u="sng" dirty="0"/>
          </a:p>
          <a:p>
            <a:pPr>
              <a:buNone/>
            </a:pPr>
            <a:r>
              <a:rPr lang="ru-RU" b="1" u="sng" dirty="0"/>
              <a:t>Недостатки:</a:t>
            </a:r>
            <a:endParaRPr lang="ru-RU" b="1" dirty="0"/>
          </a:p>
          <a:p>
            <a:r>
              <a:rPr lang="ru-RU" dirty="0">
                <a:solidFill>
                  <a:srgbClr val="C00000"/>
                </a:solidFill>
              </a:rPr>
              <a:t>Разработка очередной версии начинается с начала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1638" y="942975"/>
            <a:ext cx="5800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 rot="18588296">
            <a:off x="4576368" y="4187327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Проектирование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23728" y="2780928"/>
            <a:ext cx="22145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Формирование требований</a:t>
            </a:r>
          </a:p>
        </p:txBody>
      </p:sp>
      <p:sp>
        <p:nvSpPr>
          <p:cNvPr id="10" name="Прямоугольник 9"/>
          <p:cNvSpPr/>
          <p:nvPr/>
        </p:nvSpPr>
        <p:spPr>
          <a:xfrm rot="18474326">
            <a:off x="4405995" y="3770507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Макет Прототип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3501008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Реализация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012160" y="4005064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Тестирование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24128" y="4437112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Внедрение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292080" y="4941168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Перечень рекомендуемой литературы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916832"/>
            <a:ext cx="8715436" cy="4032448"/>
          </a:xfrm>
        </p:spPr>
        <p:txBody>
          <a:bodyPr/>
          <a:lstStyle/>
          <a:p>
            <a:pPr lvl="0"/>
            <a:r>
              <a:rPr lang="ru-RU" sz="2400" b="1" i="1" dirty="0"/>
              <a:t>Кузнецов А.В. </a:t>
            </a:r>
            <a:r>
              <a:rPr lang="ru-RU" sz="2400" b="1" dirty="0"/>
              <a:t>Технологии и методы программирования. Часть 1. Технологии программирования. </a:t>
            </a:r>
            <a:r>
              <a:rPr lang="ru-RU" sz="2400" dirty="0"/>
              <a:t>Курс-лекций, 2021. 416 с.</a:t>
            </a:r>
          </a:p>
          <a:p>
            <a:pPr lvl="0"/>
            <a:endParaRPr lang="en-US" sz="2400" b="1" i="1" dirty="0"/>
          </a:p>
          <a:p>
            <a:pPr lvl="0"/>
            <a:r>
              <a:rPr lang="ru-RU" sz="1800" b="1" i="1" dirty="0"/>
              <a:t>Анашкина Н.В., Петухова Н.Н., </a:t>
            </a:r>
            <a:r>
              <a:rPr lang="ru-RU" sz="1800" b="1" i="1" dirty="0" err="1"/>
              <a:t>Смольянинов</a:t>
            </a:r>
            <a:r>
              <a:rPr lang="ru-RU" sz="1800" b="1" i="1" dirty="0"/>
              <a:t> В.Ю. </a:t>
            </a:r>
            <a:r>
              <a:rPr lang="ru-RU" sz="1800" b="1" dirty="0"/>
              <a:t>Технологии и методы программирования. </a:t>
            </a:r>
            <a:r>
              <a:rPr lang="ru-RU" sz="1800" dirty="0"/>
              <a:t>Учебное пособие. М.: Академия</a:t>
            </a:r>
            <a:r>
              <a:rPr lang="en-US" sz="1800" dirty="0"/>
              <a:t>, 2012</a:t>
            </a:r>
            <a:r>
              <a:rPr lang="ru-RU" sz="1800" dirty="0"/>
              <a:t>. 384 с.</a:t>
            </a:r>
            <a:endParaRPr lang="en-US" sz="1800" dirty="0"/>
          </a:p>
          <a:p>
            <a:pPr lvl="0"/>
            <a:r>
              <a:rPr lang="ru-RU" sz="1800" b="1" i="1" dirty="0" err="1"/>
              <a:t>Смольянинов</a:t>
            </a:r>
            <a:r>
              <a:rPr lang="ru-RU" sz="1800" b="1" i="1" dirty="0"/>
              <a:t> В.Ю.</a:t>
            </a:r>
            <a:r>
              <a:rPr lang="ru-RU" sz="1800" b="1" dirty="0"/>
              <a:t> Технологии и методы программирования. Ч.1: Технология программирования. </a:t>
            </a:r>
            <a:r>
              <a:rPr lang="ru-RU" sz="1800" dirty="0"/>
              <a:t>Курс лекций. М.: </a:t>
            </a:r>
            <a:r>
              <a:rPr lang="en-US" sz="1800" dirty="0"/>
              <a:t>[</a:t>
            </a:r>
            <a:r>
              <a:rPr lang="ru-RU" sz="1800" dirty="0"/>
              <a:t>А</a:t>
            </a:r>
            <a:r>
              <a:rPr lang="en-US" sz="1800" dirty="0"/>
              <a:t>]</a:t>
            </a:r>
            <a:r>
              <a:rPr lang="ru-RU" sz="1800" dirty="0"/>
              <a:t>, 2011-195 с.</a:t>
            </a:r>
          </a:p>
          <a:p>
            <a:r>
              <a:rPr lang="ru-RU" sz="1800" b="1" i="1" dirty="0" err="1"/>
              <a:t>Кулямин</a:t>
            </a:r>
            <a:r>
              <a:rPr lang="ru-RU" sz="1800" b="1" i="1" dirty="0"/>
              <a:t> В.В. </a:t>
            </a:r>
            <a:r>
              <a:rPr lang="ru-RU" sz="1800" b="1" dirty="0"/>
              <a:t>Технологии программирования. Компонентный подход. </a:t>
            </a:r>
            <a:r>
              <a:rPr lang="ru-RU" sz="1800" dirty="0"/>
              <a:t>М.: Бином. Лаборатория знаний, 2014. 464 с.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5" name="Рисунок 4" descr="http://swebok.sorlik.ru/images/lifecycle_evolution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617" y="500042"/>
            <a:ext cx="8568977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5150197"/>
          </a:xfrm>
        </p:spPr>
        <p:txBody>
          <a:bodyPr/>
          <a:lstStyle/>
          <a:p>
            <a:pPr lvl="0"/>
            <a:r>
              <a:rPr lang="ru-RU" sz="2400" dirty="0"/>
              <a:t>Дефицит специалистов</a:t>
            </a:r>
          </a:p>
          <a:p>
            <a:pPr lvl="0"/>
            <a:r>
              <a:rPr lang="ru-RU" sz="2400" dirty="0"/>
              <a:t>Нереалистичные сроки и бюджет</a:t>
            </a:r>
          </a:p>
          <a:p>
            <a:pPr lvl="0"/>
            <a:r>
              <a:rPr lang="ru-RU" sz="2400" dirty="0"/>
              <a:t>Реализация функциональности на основе неточных или неполных требований</a:t>
            </a:r>
          </a:p>
          <a:p>
            <a:pPr lvl="0"/>
            <a:r>
              <a:rPr lang="ru-RU" sz="2400" dirty="0"/>
              <a:t>Разработка неудачного пользовательского интерфейса</a:t>
            </a:r>
          </a:p>
          <a:p>
            <a:pPr lvl="0"/>
            <a:r>
              <a:rPr lang="ru-RU" sz="2400" dirty="0"/>
              <a:t>Ненужная оптимизация</a:t>
            </a:r>
          </a:p>
          <a:p>
            <a:pPr lvl="0"/>
            <a:r>
              <a:rPr lang="ru-RU" sz="2400" dirty="0"/>
              <a:t>Непрекращающийся поток изменений</a:t>
            </a:r>
          </a:p>
          <a:p>
            <a:pPr lvl="0"/>
            <a:r>
              <a:rPr lang="ru-RU" sz="2400" dirty="0"/>
              <a:t>Отсутствие полной информации о внешних компонентах при интеграции</a:t>
            </a:r>
          </a:p>
          <a:p>
            <a:pPr lvl="0"/>
            <a:r>
              <a:rPr lang="ru-RU" sz="2400" dirty="0"/>
              <a:t>Недостатки во внешних работах</a:t>
            </a:r>
          </a:p>
          <a:p>
            <a:pPr lvl="0"/>
            <a:r>
              <a:rPr lang="ru-RU" sz="2400" dirty="0"/>
              <a:t>Недостаточная производительность </a:t>
            </a:r>
          </a:p>
          <a:p>
            <a:pPr lvl="0"/>
            <a:r>
              <a:rPr lang="ru-RU" sz="2400" dirty="0"/>
              <a:t>Разрыв квалификации специалистов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214282" y="1071546"/>
            <a:ext cx="8786874" cy="50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ru-RU" sz="28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Достоинства: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800" dirty="0">
                <a:solidFill>
                  <a:schemeClr val="tx2"/>
                </a:solidFill>
              </a:rPr>
              <a:t>Эволюционное представление разработки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800" dirty="0">
                <a:solidFill>
                  <a:schemeClr val="tx2"/>
                </a:solidFill>
              </a:rPr>
              <a:t>Мониторинг рисков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800" dirty="0">
                <a:solidFill>
                  <a:schemeClr val="tx2"/>
                </a:solidFill>
              </a:rPr>
              <a:t>Макетирование, моделирование, прототипы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800" dirty="0">
                <a:solidFill>
                  <a:schemeClr val="tx2"/>
                </a:solidFill>
              </a:rPr>
              <a:t>Ранняя доступность системы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Изменения на поздних</a:t>
            </a:r>
            <a:r>
              <a:rPr kumimoji="0" lang="ru-RU" sz="28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стадиях разработки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ru-RU" sz="28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Повторное использование проектных решений средств проектирования, моделей системы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800" kern="0" baseline="0" dirty="0">
                <a:solidFill>
                  <a:schemeClr val="tx2"/>
                </a:solidFill>
              </a:rPr>
              <a:t>Обратная</a:t>
            </a:r>
            <a:r>
              <a:rPr lang="ru-RU" sz="2800" kern="0" dirty="0">
                <a:solidFill>
                  <a:schemeClr val="tx2"/>
                </a:solidFill>
              </a:rPr>
              <a:t> связь от пользователя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214282" y="1071546"/>
            <a:ext cx="8786874" cy="50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ru-RU" sz="28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Недостатки: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Дополнительные ресурсы для анализа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Отдельная</a:t>
            </a:r>
            <a:r>
              <a:rPr kumimoji="0" lang="ru-RU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экспертиза для каждой итерации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ru-RU" sz="2800" kern="0" baseline="0" dirty="0">
                <a:solidFill>
                  <a:srgbClr val="C00000"/>
                </a:solidFill>
              </a:rPr>
              <a:t>Большое</a:t>
            </a:r>
            <a:r>
              <a:rPr lang="ru-RU" sz="2800" kern="0" dirty="0">
                <a:solidFill>
                  <a:srgbClr val="C00000"/>
                </a:solidFill>
              </a:rPr>
              <a:t> количество стадий = большой объем документации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Повышенные</a:t>
            </a:r>
            <a:r>
              <a:rPr kumimoji="0" lang="ru-RU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требования к квалификации заказчика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ru-RU" sz="2800" kern="0" baseline="0" dirty="0">
                <a:solidFill>
                  <a:srgbClr val="C00000"/>
                </a:solidFill>
              </a:rPr>
              <a:t>Трудности контроля и управления временем окончания</a:t>
            </a:r>
            <a:r>
              <a:rPr lang="ru-RU" sz="2800" kern="0" dirty="0">
                <a:solidFill>
                  <a:srgbClr val="C00000"/>
                </a:solidFill>
              </a:rPr>
              <a:t> разработки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3C924-C3A8-44C4-B8D1-DF1D063E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Комбинирование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8E7814-1F29-4D90-A6B6-EAD02137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C48CA8-AA26-49AE-B6DC-BB60BA06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7639"/>
            <a:ext cx="1766425" cy="931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F8EDB8-1BA3-4433-BCE2-8D119FF6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636912"/>
            <a:ext cx="1766425" cy="931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BC2E7D-CB07-4C4B-88A3-2BB94374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87" y="3933056"/>
            <a:ext cx="1766425" cy="9312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hape 10">
            <a:extLst>
              <a:ext uri="{FF2B5EF4-FFF2-40B4-BE49-F238E27FC236}">
                <a16:creationId xmlns:a16="http://schemas.microsoft.com/office/drawing/2014/main" id="{AAF5434E-EE59-4A9F-B837-C40FFA3257F0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2522001" y="1883260"/>
            <a:ext cx="1565060" cy="7536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0">
            <a:extLst>
              <a:ext uri="{FF2B5EF4-FFF2-40B4-BE49-F238E27FC236}">
                <a16:creationId xmlns:a16="http://schemas.microsoft.com/office/drawing/2014/main" id="{C44F2D89-F392-476E-993D-64A4B5E26C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67933" y="3102533"/>
            <a:ext cx="1585267" cy="8305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1C186-33E6-42E9-ACC2-F83366CB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Комбинирование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79FCED-F42A-45EB-9F87-1F39784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5C93F5-3DC3-4C18-924C-98920C72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31231"/>
            <a:ext cx="2557463" cy="23955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AF8C42-29C1-4436-818F-920AAFEF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95" y="2231231"/>
            <a:ext cx="2557463" cy="23955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97C26D-2DF7-4303-9A6E-185B9522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231231"/>
            <a:ext cx="2557463" cy="2395538"/>
          </a:xfrm>
          <a:prstGeom prst="rect">
            <a:avLst/>
          </a:pr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A93E1E60-40F9-4109-B011-255C8F90EB4B}"/>
              </a:ext>
            </a:extLst>
          </p:cNvPr>
          <p:cNvSpPr/>
          <p:nvPr/>
        </p:nvSpPr>
        <p:spPr>
          <a:xfrm>
            <a:off x="460152" y="4923498"/>
            <a:ext cx="2448272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Подсистема 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E5AD9F9-214E-4D0C-8D1A-8470495FAF3E}"/>
              </a:ext>
            </a:extLst>
          </p:cNvPr>
          <p:cNvSpPr/>
          <p:nvPr/>
        </p:nvSpPr>
        <p:spPr>
          <a:xfrm>
            <a:off x="3347864" y="4923498"/>
            <a:ext cx="2448272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Подсистема 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1C206-C2AA-471E-BD66-41514EB3687C}"/>
              </a:ext>
            </a:extLst>
          </p:cNvPr>
          <p:cNvSpPr/>
          <p:nvPr/>
        </p:nvSpPr>
        <p:spPr>
          <a:xfrm>
            <a:off x="6121351" y="4923498"/>
            <a:ext cx="2448272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Подсистема 3</a:t>
            </a:r>
          </a:p>
        </p:txBody>
      </p:sp>
    </p:spTree>
    <p:extLst>
      <p:ext uri="{BB962C8B-B14F-4D97-AF65-F5344CB8AC3E}">
        <p14:creationId xmlns:p14="http://schemas.microsoft.com/office/powerpoint/2010/main" val="71223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 </a:t>
            </a:r>
            <a:r>
              <a:rPr lang="en-US" dirty="0"/>
              <a:t>SEI CMM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CMM</a:t>
            </a:r>
            <a:r>
              <a:rPr lang="ru-RU" dirty="0"/>
              <a:t> (</a:t>
            </a:r>
            <a:r>
              <a:rPr lang="en-US" dirty="0"/>
              <a:t>Capability Maturity Model</a:t>
            </a:r>
            <a:r>
              <a:rPr lang="ru-RU" dirty="0"/>
              <a:t>) – </a:t>
            </a:r>
            <a:br>
              <a:rPr lang="ru-RU" dirty="0"/>
            </a:br>
            <a:r>
              <a:rPr lang="ru-RU" dirty="0"/>
              <a:t>Модель зрелости возможностей</a:t>
            </a:r>
          </a:p>
          <a:p>
            <a:endParaRPr lang="ru-RU" dirty="0"/>
          </a:p>
          <a:p>
            <a:pPr lvl="1"/>
            <a:r>
              <a:rPr lang="ru-RU" dirty="0"/>
              <a:t>Унифицированный подход к оценке возможностей организации (классификация)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1. Начальный</a:t>
            </a:r>
          </a:p>
          <a:p>
            <a:pPr>
              <a:buNone/>
            </a:pPr>
            <a:r>
              <a:rPr lang="ru-RU" dirty="0"/>
              <a:t>2. Повторяемый</a:t>
            </a:r>
          </a:p>
          <a:p>
            <a:pPr>
              <a:buNone/>
            </a:pPr>
            <a:r>
              <a:rPr lang="ru-RU" dirty="0"/>
              <a:t>3. Определенный</a:t>
            </a:r>
          </a:p>
          <a:p>
            <a:pPr>
              <a:buNone/>
            </a:pPr>
            <a:r>
              <a:rPr lang="ru-RU" dirty="0"/>
              <a:t>4. Управляемый</a:t>
            </a:r>
          </a:p>
          <a:p>
            <a:pPr>
              <a:buNone/>
            </a:pPr>
            <a:r>
              <a:rPr lang="ru-RU" dirty="0"/>
              <a:t>5. Совершенствующийся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1. Начальный</a:t>
            </a:r>
          </a:p>
          <a:p>
            <a:pPr lvl="0">
              <a:buNone/>
            </a:pPr>
            <a:r>
              <a:rPr lang="ru-RU" dirty="0"/>
              <a:t>Организация </a:t>
            </a:r>
          </a:p>
          <a:p>
            <a:r>
              <a:rPr lang="ru-RU" dirty="0"/>
              <a:t>не имеет осознанного процесса разработки</a:t>
            </a:r>
          </a:p>
          <a:p>
            <a:r>
              <a:rPr lang="ru-RU" dirty="0"/>
              <a:t>не планирующая свои ресурсы и возможности</a:t>
            </a:r>
          </a:p>
          <a:p>
            <a:pPr>
              <a:buNone/>
            </a:pPr>
            <a:r>
              <a:rPr lang="ru-RU" u="sng" dirty="0"/>
              <a:t>Зависимость от конкретных разработчиков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b="1" dirty="0"/>
              <a:t>2. Повторяемый</a:t>
            </a:r>
          </a:p>
          <a:p>
            <a:pPr lvl="0">
              <a:buNone/>
            </a:pPr>
            <a:r>
              <a:rPr lang="ru-RU" sz="2800" dirty="0"/>
              <a:t>Организация </a:t>
            </a:r>
          </a:p>
          <a:p>
            <a:r>
              <a:rPr lang="ru-RU" sz="2800" dirty="0"/>
              <a:t>ведет учет ресурсов,</a:t>
            </a:r>
          </a:p>
          <a:p>
            <a:r>
              <a:rPr lang="ru-RU" sz="2800" dirty="0"/>
              <a:t>планирует и отслеживает ход выполнения проектов и их качество,</a:t>
            </a:r>
          </a:p>
          <a:p>
            <a:r>
              <a:rPr lang="ru-RU" sz="2800" dirty="0"/>
              <a:t>устанавливает правила управления проектами, основанные на имеющемся опыте</a:t>
            </a:r>
          </a:p>
          <a:p>
            <a:pPr>
              <a:buNone/>
            </a:pPr>
            <a:r>
              <a:rPr lang="ru-RU" sz="2800" u="sng" dirty="0"/>
              <a:t>Организация обладает определенными технологиями</a:t>
            </a:r>
          </a:p>
          <a:p>
            <a:pPr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9083"/>
            <a:ext cx="8229600" cy="5078189"/>
          </a:xfrm>
        </p:spPr>
        <p:txBody>
          <a:bodyPr/>
          <a:lstStyle/>
          <a:p>
            <a:r>
              <a:rPr lang="ru-RU" sz="2600" dirty="0"/>
              <a:t>система инженерных знаний, методов и средств, используемых для </a:t>
            </a:r>
            <a:r>
              <a:rPr lang="ru-RU" sz="2600" b="1" dirty="0"/>
              <a:t>описания  (спецификации) </a:t>
            </a:r>
            <a:r>
              <a:rPr lang="ru-RU" sz="2600" dirty="0"/>
              <a:t>программ, технологий, процессов и </a:t>
            </a:r>
            <a:r>
              <a:rPr lang="en-US" sz="2600" b="1" dirty="0" err="1"/>
              <a:t>обеспечения</a:t>
            </a:r>
            <a:r>
              <a:rPr lang="en-US" sz="2600" dirty="0"/>
              <a:t> </a:t>
            </a:r>
            <a:r>
              <a:rPr lang="en-US" sz="2600" b="1" dirty="0" err="1"/>
              <a:t>процессов</a:t>
            </a:r>
            <a:r>
              <a:rPr lang="en-US" sz="2600" dirty="0"/>
              <a:t> </a:t>
            </a:r>
            <a:r>
              <a:rPr lang="en-US" sz="2600" b="1" dirty="0" err="1"/>
              <a:t>разработки</a:t>
            </a:r>
            <a:r>
              <a:rPr lang="en-US" sz="2600" dirty="0"/>
              <a:t> и </a:t>
            </a:r>
            <a:r>
              <a:rPr lang="en-US" sz="2600" b="1" dirty="0" err="1"/>
              <a:t>сопровождения</a:t>
            </a:r>
            <a:r>
              <a:rPr lang="en-US" sz="2600" dirty="0"/>
              <a:t> </a:t>
            </a:r>
            <a:r>
              <a:rPr lang="en-US" sz="2600" dirty="0" err="1"/>
              <a:t>программ</a:t>
            </a:r>
            <a:r>
              <a:rPr lang="en-US" sz="2600" dirty="0"/>
              <a:t> в </a:t>
            </a:r>
            <a:r>
              <a:rPr lang="en-US" sz="2600" dirty="0" err="1"/>
              <a:t>течение</a:t>
            </a:r>
            <a:r>
              <a:rPr lang="en-US" sz="2600" dirty="0"/>
              <a:t> </a:t>
            </a:r>
            <a:r>
              <a:rPr lang="en-US" sz="2600" dirty="0" err="1"/>
              <a:t>всего</a:t>
            </a:r>
            <a:r>
              <a:rPr lang="en-US" sz="2600" dirty="0"/>
              <a:t> </a:t>
            </a:r>
            <a:r>
              <a:rPr lang="en-US" sz="2600" dirty="0" err="1"/>
              <a:t>периода</a:t>
            </a:r>
            <a:r>
              <a:rPr lang="en-US" sz="2600" dirty="0"/>
              <a:t> </a:t>
            </a:r>
            <a:r>
              <a:rPr lang="en-US" sz="2600" dirty="0" err="1"/>
              <a:t>их</a:t>
            </a:r>
            <a:r>
              <a:rPr lang="en-US" sz="2600" dirty="0"/>
              <a:t> </a:t>
            </a:r>
            <a:r>
              <a:rPr lang="en-US" sz="2600" dirty="0" err="1"/>
              <a:t>существования</a:t>
            </a:r>
            <a:r>
              <a:rPr lang="ru-RU" sz="2600" dirty="0"/>
              <a:t>:</a:t>
            </a:r>
          </a:p>
          <a:p>
            <a:pPr lvl="1"/>
            <a:r>
              <a:rPr lang="ru-RU" sz="2200" dirty="0"/>
              <a:t>принципы и методы организации труда при разработке и сопровождении ПО</a:t>
            </a:r>
            <a:endParaRPr lang="ru-RU" sz="2200" b="1" u="sng" dirty="0"/>
          </a:p>
          <a:p>
            <a:pPr lvl="1"/>
            <a:r>
              <a:rPr lang="ru-RU" sz="2200" dirty="0"/>
              <a:t>принципы и методы разработки и сопровождения ПО</a:t>
            </a:r>
            <a:endParaRPr lang="ru-RU" sz="2200" b="1" u="sng" dirty="0"/>
          </a:p>
          <a:p>
            <a:pPr lvl="1"/>
            <a:r>
              <a:rPr lang="en-US" sz="2200" dirty="0" err="1"/>
              <a:t>средства</a:t>
            </a:r>
            <a:r>
              <a:rPr lang="en-US" sz="2200" dirty="0"/>
              <a:t> </a:t>
            </a:r>
            <a:r>
              <a:rPr lang="en-US" sz="2200" dirty="0" err="1"/>
              <a:t>инструментальной</a:t>
            </a:r>
            <a:r>
              <a:rPr lang="en-US" sz="2200" dirty="0"/>
              <a:t> </a:t>
            </a:r>
            <a:r>
              <a:rPr lang="en-US" sz="2200" dirty="0" err="1"/>
              <a:t>поддержки</a:t>
            </a:r>
            <a:r>
              <a:rPr lang="en-US" sz="2200" dirty="0"/>
              <a:t> и </a:t>
            </a:r>
            <a:r>
              <a:rPr lang="en-US" sz="2200" dirty="0" err="1"/>
              <a:t>автоматизации</a:t>
            </a:r>
            <a:r>
              <a:rPr lang="en-US" sz="2200" dirty="0"/>
              <a:t> </a:t>
            </a:r>
            <a:r>
              <a:rPr lang="en-US" sz="2200" dirty="0" err="1"/>
              <a:t>технологического</a:t>
            </a:r>
            <a:r>
              <a:rPr lang="en-US" sz="2200" dirty="0"/>
              <a:t> </a:t>
            </a:r>
            <a:r>
              <a:rPr lang="en-US" sz="2200" dirty="0" err="1"/>
              <a:t>процесса</a:t>
            </a:r>
            <a:r>
              <a:rPr lang="en-US" sz="2200" dirty="0"/>
              <a:t> </a:t>
            </a:r>
            <a:r>
              <a:rPr lang="en-US" sz="2200" dirty="0" err="1"/>
              <a:t>разработки</a:t>
            </a:r>
            <a:r>
              <a:rPr lang="en-US" sz="2200" dirty="0"/>
              <a:t> ПО и </a:t>
            </a:r>
            <a:r>
              <a:rPr lang="en-US" sz="2200" dirty="0" err="1"/>
              <a:t>методики</a:t>
            </a:r>
            <a:r>
              <a:rPr lang="en-US" sz="2200" dirty="0"/>
              <a:t> </a:t>
            </a:r>
            <a:r>
              <a:rPr lang="en-US" sz="2200" dirty="0" err="1"/>
              <a:t>использования</a:t>
            </a:r>
            <a:r>
              <a:rPr lang="en-US" sz="2200" dirty="0"/>
              <a:t> </a:t>
            </a:r>
            <a:r>
              <a:rPr lang="en-US" sz="2200" dirty="0" err="1"/>
              <a:t>этих</a:t>
            </a:r>
            <a:r>
              <a:rPr lang="en-US" sz="2200" dirty="0"/>
              <a:t> </a:t>
            </a:r>
            <a:r>
              <a:rPr lang="en-US" sz="2200" dirty="0" err="1"/>
              <a:t>средств</a:t>
            </a:r>
            <a:endParaRPr lang="ru-RU" sz="2200" dirty="0"/>
          </a:p>
          <a:p>
            <a:pPr lvl="1"/>
            <a:r>
              <a:rPr lang="ru-RU" sz="2200" dirty="0"/>
              <a:t>порядок описания ПО и его составных частей в процессе их разработки и сопровождения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3. Определенный</a:t>
            </a:r>
          </a:p>
          <a:p>
            <a:pPr lvl="0">
              <a:buNone/>
            </a:pPr>
            <a:r>
              <a:rPr lang="ru-RU" sz="2600" dirty="0"/>
              <a:t>Процесс разработки и сопровождения</a:t>
            </a:r>
          </a:p>
          <a:p>
            <a:r>
              <a:rPr lang="ru-RU" sz="2600" dirty="0"/>
              <a:t>стандартизован и документирован</a:t>
            </a:r>
          </a:p>
          <a:p>
            <a:r>
              <a:rPr lang="ru-RU" sz="2600" dirty="0"/>
              <a:t>включает управленческие и технические процессы</a:t>
            </a:r>
          </a:p>
          <a:p>
            <a:r>
              <a:rPr lang="ru-RU" sz="2600" dirty="0"/>
              <a:t>включает процессы обучения сотрудников</a:t>
            </a:r>
          </a:p>
          <a:p>
            <a:r>
              <a:rPr lang="ru-RU" sz="2600" dirty="0"/>
              <a:t>координирует работы групп сотрудников</a:t>
            </a:r>
          </a:p>
          <a:p>
            <a:r>
              <a:rPr lang="ru-RU" sz="2600" dirty="0"/>
              <a:t>включает экспертизы требований и результатов, управление рисками</a:t>
            </a:r>
          </a:p>
          <a:p>
            <a:pPr>
              <a:buNone/>
            </a:pPr>
            <a:r>
              <a:rPr lang="ru-RU" sz="2600" u="sng" dirty="0"/>
              <a:t>Организация перестает зависеть от конкретных разработчиков, нет точного предсказания затрат</a:t>
            </a:r>
          </a:p>
          <a:p>
            <a:pPr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4. Управляемый</a:t>
            </a:r>
          </a:p>
          <a:p>
            <a:r>
              <a:rPr lang="ru-RU" sz="2600" dirty="0"/>
              <a:t>измеримые</a:t>
            </a:r>
            <a:r>
              <a:rPr lang="ru-RU" sz="2600" b="1" i="1" dirty="0"/>
              <a:t> </a:t>
            </a:r>
            <a:r>
              <a:rPr lang="ru-RU" sz="2600" dirty="0"/>
              <a:t>показатели качества продукции и результативности процессов, позволяющие предсказывать потребности в ресурсах для разработки продукции с определенным качеством</a:t>
            </a:r>
          </a:p>
          <a:p>
            <a:r>
              <a:rPr lang="ru-RU" sz="2600" dirty="0"/>
              <a:t>управление качеством и процессом, основанное на показателях</a:t>
            </a:r>
          </a:p>
          <a:p>
            <a:pPr>
              <a:buNone/>
            </a:pPr>
            <a:r>
              <a:rPr lang="ru-RU" sz="2600" u="sng" dirty="0"/>
              <a:t>Организация может точно предсказать сроки и стоимость работ, но не имеет механизмов улучшения процессов разработки</a:t>
            </a:r>
          </a:p>
          <a:p>
            <a:pPr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5. Совершенствующийся</a:t>
            </a:r>
          </a:p>
          <a:p>
            <a:r>
              <a:rPr lang="ru-RU" dirty="0"/>
              <a:t>методики определения слабых мест</a:t>
            </a:r>
          </a:p>
          <a:p>
            <a:r>
              <a:rPr lang="ru-RU" dirty="0"/>
              <a:t>поиск и оценка новых технологий разработки и обучения им персонала</a:t>
            </a:r>
          </a:p>
          <a:p>
            <a:r>
              <a:rPr lang="ru-RU" dirty="0"/>
              <a:t>управление изменением процессов и технологий</a:t>
            </a:r>
          </a:p>
          <a:p>
            <a:pPr>
              <a:buNone/>
            </a:pPr>
            <a:r>
              <a:rPr lang="ru-RU" u="sng" dirty="0"/>
              <a:t>Организация постоянно </a:t>
            </a:r>
            <a:r>
              <a:rPr lang="ru-RU" u="sng" dirty="0" err="1"/>
              <a:t>самосовершенствует</a:t>
            </a:r>
            <a:r>
              <a:rPr lang="ru-RU" u="sng" dirty="0"/>
              <a:t> процесс разработки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1. Начальный</a:t>
            </a:r>
          </a:p>
          <a:p>
            <a:pPr>
              <a:buNone/>
            </a:pPr>
            <a:r>
              <a:rPr lang="ru-RU" dirty="0"/>
              <a:t>2. Повторяемый</a:t>
            </a:r>
          </a:p>
          <a:p>
            <a:pPr>
              <a:buNone/>
            </a:pPr>
            <a:r>
              <a:rPr lang="ru-RU" dirty="0"/>
              <a:t>3. Определенный</a:t>
            </a:r>
          </a:p>
          <a:p>
            <a:pPr>
              <a:buNone/>
            </a:pPr>
            <a:r>
              <a:rPr lang="ru-RU" dirty="0"/>
              <a:t>4. Управляемый</a:t>
            </a:r>
          </a:p>
          <a:p>
            <a:pPr>
              <a:buNone/>
            </a:pPr>
            <a:r>
              <a:rPr lang="ru-RU" dirty="0"/>
              <a:t>5. Совершенствующийся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4499992" y="1628800"/>
            <a:ext cx="1584176" cy="158417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4427984" y="3356992"/>
            <a:ext cx="1656184" cy="10081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940152" y="198884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Технологические требования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350100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Требования к административному управлению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зрелости организации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5770984" cy="5150197"/>
          </a:xfrm>
        </p:spPr>
        <p:txBody>
          <a:bodyPr/>
          <a:lstStyle/>
          <a:p>
            <a:pPr>
              <a:buNone/>
            </a:pPr>
            <a:r>
              <a:rPr lang="ru-RU" sz="2400" b="1" dirty="0"/>
              <a:t>1. Начальный</a:t>
            </a:r>
            <a:endParaRPr lang="en-US" sz="2400" b="1" dirty="0"/>
          </a:p>
          <a:p>
            <a:pPr>
              <a:buNone/>
            </a:pPr>
            <a:r>
              <a:rPr lang="ru-RU" sz="1800" u="sng" dirty="0"/>
              <a:t>Зависимость от конкретных разработчиков</a:t>
            </a:r>
          </a:p>
          <a:p>
            <a:pPr>
              <a:buNone/>
            </a:pPr>
            <a:r>
              <a:rPr lang="ru-RU" sz="2400" b="1" dirty="0"/>
              <a:t>2. Повторяемый</a:t>
            </a:r>
            <a:endParaRPr lang="en-US" sz="2400" b="1" dirty="0"/>
          </a:p>
          <a:p>
            <a:pPr>
              <a:buNone/>
            </a:pPr>
            <a:r>
              <a:rPr lang="ru-RU" sz="1800" u="sng" dirty="0"/>
              <a:t>Организация обладает определенными технологиями</a:t>
            </a:r>
            <a:endParaRPr lang="ru-RU" sz="1800" b="1" dirty="0"/>
          </a:p>
          <a:p>
            <a:pPr>
              <a:buNone/>
            </a:pPr>
            <a:r>
              <a:rPr lang="ru-RU" sz="2400" b="1" dirty="0"/>
              <a:t>3. Определенный</a:t>
            </a:r>
            <a:endParaRPr lang="en-US" sz="2400" b="1" dirty="0"/>
          </a:p>
          <a:p>
            <a:pPr>
              <a:buNone/>
            </a:pPr>
            <a:r>
              <a:rPr lang="ru-RU" sz="1800" u="sng" dirty="0"/>
              <a:t>Организация перестает зависеть от конкретных разработчиков, нет точного предсказания затрат</a:t>
            </a:r>
          </a:p>
          <a:p>
            <a:pPr>
              <a:buNone/>
            </a:pPr>
            <a:r>
              <a:rPr lang="ru-RU" sz="2400" b="1" dirty="0"/>
              <a:t>4. Управляемый</a:t>
            </a:r>
            <a:endParaRPr lang="en-US" sz="2400" b="1" dirty="0"/>
          </a:p>
          <a:p>
            <a:pPr>
              <a:buNone/>
            </a:pPr>
            <a:r>
              <a:rPr lang="ru-RU" sz="1800" u="sng" dirty="0"/>
              <a:t>Организация может точно предсказать сроки и стоимость работ, но не имеет механизмов улучшения процессов разработки</a:t>
            </a:r>
          </a:p>
          <a:p>
            <a:pPr>
              <a:buNone/>
            </a:pPr>
            <a:r>
              <a:rPr lang="ru-RU" sz="2400" b="1" dirty="0"/>
              <a:t>5. Совершенствующийся</a:t>
            </a:r>
            <a:endParaRPr lang="en-US" sz="2400" b="1" dirty="0"/>
          </a:p>
          <a:p>
            <a:pPr>
              <a:buNone/>
            </a:pPr>
            <a:r>
              <a:rPr lang="ru-RU" sz="1800" u="sng" dirty="0"/>
              <a:t>Организация постоянно </a:t>
            </a:r>
            <a:r>
              <a:rPr lang="ru-RU" sz="1800" u="sng" dirty="0" err="1"/>
              <a:t>самосовершенствует</a:t>
            </a:r>
            <a:r>
              <a:rPr lang="ru-RU" sz="1800" u="sng" dirty="0"/>
              <a:t> процесс разработки</a:t>
            </a:r>
          </a:p>
          <a:p>
            <a:pPr>
              <a:buNone/>
            </a:pP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6035824" y="1079014"/>
            <a:ext cx="1584176" cy="278601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6102086" y="3865024"/>
            <a:ext cx="1656184" cy="22659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6810600" y="170167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Технологические требования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6827568" y="4256286"/>
            <a:ext cx="305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Требования к административному управлению</a:t>
            </a:r>
          </a:p>
        </p:txBody>
      </p:sp>
    </p:spTree>
    <p:extLst>
      <p:ext uri="{BB962C8B-B14F-4D97-AF65-F5344CB8AC3E}">
        <p14:creationId xmlns:p14="http://schemas.microsoft.com/office/powerpoint/2010/main" val="1917109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Жизненный цикл программного обеспечения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Технология программирования. Этапы развития ТП.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Жизненный цикл ПО. Основные стадии ЖЦ. Участники процесса разработки ПО и их участие на стадиях ЖЦ ПО.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Модели жизненного цикла ПО. Достоинства, недостатки, сравнение.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Уровни зрелости организации по стандарту SEI CMM.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ru-RU" dirty="0"/>
              <a:t>Технология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34173"/>
          </a:xfrm>
        </p:spPr>
        <p:txBody>
          <a:bodyPr/>
          <a:lstStyle/>
          <a:p>
            <a:r>
              <a:rPr lang="ru-RU" sz="2800" dirty="0"/>
              <a:t>Технология:</a:t>
            </a:r>
            <a:endParaRPr lang="ru-RU" sz="2800" b="1" u="sng" dirty="0"/>
          </a:p>
          <a:p>
            <a:pPr lvl="1"/>
            <a:r>
              <a:rPr lang="ru-RU" sz="2400" dirty="0"/>
              <a:t>последовательность выполнения технологических операций</a:t>
            </a:r>
            <a:endParaRPr lang="ru-RU" sz="2400" b="1" u="sng" dirty="0"/>
          </a:p>
          <a:p>
            <a:pPr lvl="1"/>
            <a:r>
              <a:rPr lang="ru-RU" sz="2400" dirty="0"/>
              <a:t>условия выполнения технологических операций</a:t>
            </a:r>
            <a:endParaRPr lang="ru-RU" sz="2400" b="1" u="sng" dirty="0"/>
          </a:p>
          <a:p>
            <a:pPr lvl="1"/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операций</a:t>
            </a:r>
            <a:r>
              <a:rPr lang="en-US" sz="2400" dirty="0"/>
              <a:t>: </a:t>
            </a:r>
            <a:r>
              <a:rPr lang="en-US" sz="2400" dirty="0" err="1"/>
              <a:t>исходные</a:t>
            </a:r>
            <a:r>
              <a:rPr lang="en-US" sz="2400" dirty="0"/>
              <a:t> </a:t>
            </a:r>
            <a:r>
              <a:rPr lang="en-US" sz="2400" dirty="0" err="1"/>
              <a:t>данные</a:t>
            </a:r>
            <a:r>
              <a:rPr lang="en-US" sz="2400" dirty="0"/>
              <a:t>, </a:t>
            </a:r>
            <a:r>
              <a:rPr lang="en-US" sz="2400" dirty="0" err="1"/>
              <a:t>результаты</a:t>
            </a:r>
            <a:r>
              <a:rPr lang="en-US" sz="2400" dirty="0"/>
              <a:t>, </a:t>
            </a:r>
            <a:r>
              <a:rPr lang="en-US" sz="2400" dirty="0" err="1"/>
              <a:t>инструкции</a:t>
            </a:r>
            <a:r>
              <a:rPr lang="en-US" sz="2400" dirty="0"/>
              <a:t>, </a:t>
            </a:r>
            <a:r>
              <a:rPr lang="en-US" sz="2400" dirty="0" err="1"/>
              <a:t>нормативы</a:t>
            </a:r>
            <a:r>
              <a:rPr lang="en-US" sz="2400" dirty="0"/>
              <a:t>, </a:t>
            </a:r>
            <a:r>
              <a:rPr lang="en-US" sz="2400" dirty="0" err="1"/>
              <a:t>стандарты</a:t>
            </a:r>
            <a:r>
              <a:rPr lang="en-US" sz="2400" dirty="0"/>
              <a:t>, </a:t>
            </a:r>
            <a:r>
              <a:rPr lang="en-US" sz="2400" dirty="0" err="1"/>
              <a:t>критерии</a:t>
            </a:r>
            <a:r>
              <a:rPr lang="en-US" sz="2400" dirty="0"/>
              <a:t> и </a:t>
            </a:r>
            <a:r>
              <a:rPr lang="en-US" sz="2400" dirty="0" err="1"/>
              <a:t>методы</a:t>
            </a:r>
            <a:r>
              <a:rPr lang="en-US" sz="2400" dirty="0"/>
              <a:t> </a:t>
            </a:r>
            <a:r>
              <a:rPr lang="en-US" sz="2400" dirty="0" err="1"/>
              <a:t>оценки</a:t>
            </a:r>
            <a:r>
              <a:rPr lang="en-US" sz="2400" dirty="0"/>
              <a:t>, средства и </a:t>
            </a:r>
            <a:r>
              <a:rPr lang="en-US" sz="2400" dirty="0" err="1"/>
              <a:t>исполнители</a:t>
            </a:r>
            <a:r>
              <a:rPr lang="en-US" sz="2400" dirty="0"/>
              <a:t> и </a:t>
            </a:r>
            <a:r>
              <a:rPr lang="en-US" sz="2400" dirty="0" err="1"/>
              <a:t>т.п</a:t>
            </a:r>
            <a:endParaRPr lang="ru-RU" sz="2400" dirty="0"/>
          </a:p>
          <a:p>
            <a:pPr marL="344487" lvl="1" indent="0">
              <a:buNone/>
            </a:pPr>
            <a:endParaRPr lang="ru-RU" sz="2400" dirty="0"/>
          </a:p>
          <a:p>
            <a:pPr marL="344487" lvl="1" indent="0">
              <a:buNone/>
            </a:pPr>
            <a:r>
              <a:rPr lang="ru-RU" sz="2400" dirty="0"/>
              <a:t>Технология может использоваться:</a:t>
            </a:r>
          </a:p>
          <a:p>
            <a:pPr marL="717550" lvl="2"/>
            <a:r>
              <a:rPr lang="en-US" sz="2400" dirty="0"/>
              <a:t>на </a:t>
            </a:r>
            <a:r>
              <a:rPr lang="en-US" sz="2400" dirty="0" err="1"/>
              <a:t>конкретном</a:t>
            </a:r>
            <a:r>
              <a:rPr lang="en-US" sz="2400" dirty="0"/>
              <a:t> </a:t>
            </a:r>
            <a:r>
              <a:rPr lang="en-US" sz="2400" dirty="0" err="1"/>
              <a:t>этапе</a:t>
            </a:r>
            <a:r>
              <a:rPr lang="en-US" sz="2400" dirty="0"/>
              <a:t> разработки ПО</a:t>
            </a:r>
            <a:endParaRPr lang="ru-RU" sz="2400" dirty="0"/>
          </a:p>
          <a:p>
            <a:pPr marL="717550" lvl="2"/>
            <a:r>
              <a:rPr lang="en-US" sz="2400" dirty="0"/>
              <a:t>на </a:t>
            </a:r>
            <a:r>
              <a:rPr lang="en-US" sz="2400" dirty="0" err="1"/>
              <a:t>нескольких</a:t>
            </a:r>
            <a:r>
              <a:rPr lang="en-US" sz="2400" dirty="0"/>
              <a:t> </a:t>
            </a:r>
            <a:r>
              <a:rPr lang="en-US" sz="2400" dirty="0" err="1"/>
              <a:t>этапах</a:t>
            </a:r>
            <a:r>
              <a:rPr lang="en-US" sz="2400" dirty="0"/>
              <a:t> или в</a:t>
            </a:r>
            <a:r>
              <a:rPr lang="ru-RU" sz="2400" dirty="0"/>
              <a:t>с</a:t>
            </a:r>
            <a:r>
              <a:rPr lang="en-US" sz="2400" dirty="0"/>
              <a:t>е</a:t>
            </a:r>
            <a:r>
              <a:rPr lang="ru-RU" sz="2400" dirty="0"/>
              <a:t>м</a:t>
            </a:r>
            <a:r>
              <a:rPr lang="en-US" sz="2400" dirty="0"/>
              <a:t> процесс</a:t>
            </a:r>
            <a:r>
              <a:rPr lang="ru-RU" sz="2400" dirty="0"/>
              <a:t>е</a:t>
            </a:r>
            <a:r>
              <a:rPr lang="en-US" sz="2400" dirty="0"/>
              <a:t> разработки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Этапы развития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ru-RU" sz="2800" b="1" dirty="0"/>
              <a:t>1. «Стихийное» программирование </a:t>
            </a:r>
          </a:p>
          <a:p>
            <a:pPr>
              <a:buNone/>
            </a:pPr>
            <a:r>
              <a:rPr lang="ru-RU" sz="2000" b="1" dirty="0"/>
              <a:t>	(от первых ЭВМ до 60-х годов 20 века)</a:t>
            </a:r>
            <a:endParaRPr lang="ru-RU" sz="2000" dirty="0"/>
          </a:p>
          <a:p>
            <a:r>
              <a:rPr lang="ru-RU" sz="2800" b="1" dirty="0"/>
              <a:t>2. Структурный подход к программированию</a:t>
            </a:r>
          </a:p>
          <a:p>
            <a:pPr>
              <a:buNone/>
            </a:pPr>
            <a:r>
              <a:rPr lang="ru-RU" sz="2000" b="1" dirty="0"/>
              <a:t>	(60-70е годы 20 века)</a:t>
            </a:r>
            <a:endParaRPr lang="ru-RU" sz="2000" dirty="0"/>
          </a:p>
          <a:p>
            <a:r>
              <a:rPr lang="ru-RU" sz="2800" b="1" dirty="0"/>
              <a:t>3. Объектный подход к программированию</a:t>
            </a:r>
          </a:p>
          <a:p>
            <a:pPr>
              <a:buNone/>
            </a:pPr>
            <a:r>
              <a:rPr lang="ru-RU" sz="2000" b="1" dirty="0"/>
              <a:t>	(80-90е годы 20 века)</a:t>
            </a:r>
            <a:endParaRPr lang="ru-RU" sz="2000" dirty="0"/>
          </a:p>
          <a:p>
            <a:r>
              <a:rPr lang="ru-RU" sz="2800" b="1" dirty="0"/>
              <a:t>4. Компонентный подход, </a:t>
            </a:r>
            <a:r>
              <a:rPr lang="en-US" sz="2800" b="1" dirty="0"/>
              <a:t>CASE</a:t>
            </a:r>
            <a:r>
              <a:rPr lang="ru-RU" sz="2800" b="1" dirty="0"/>
              <a:t>-технологии</a:t>
            </a:r>
          </a:p>
          <a:p>
            <a:pPr>
              <a:buNone/>
            </a:pPr>
            <a:r>
              <a:rPr lang="ru-RU" sz="2000" b="1" dirty="0"/>
              <a:t>	(90е годы 20 века – </a:t>
            </a:r>
            <a:r>
              <a:rPr lang="ru-RU" sz="2000" b="1" dirty="0" err="1"/>
              <a:t>н.в</a:t>
            </a:r>
            <a:r>
              <a:rPr lang="ru-RU" sz="2000" b="1" dirty="0"/>
              <a:t>.)</a:t>
            </a:r>
            <a:endParaRPr lang="ru-RU" sz="20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Жизненный цикл программного обеспечения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Жизненный цикл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Жизненный цикл (ЖЦ) ПО </a:t>
            </a:r>
            <a:r>
              <a:rPr lang="ru-RU" dirty="0"/>
              <a:t>– период времени существования ПО с момента принятия решения о необходимости разработки и заканчивая моментом прекращения использования</a:t>
            </a:r>
            <a:endParaRPr lang="en-US" dirty="0"/>
          </a:p>
          <a:p>
            <a:pPr>
              <a:buNone/>
            </a:pPr>
            <a:r>
              <a:rPr lang="ru-RU" b="1" dirty="0"/>
              <a:t>Стадии жизненного цикла</a:t>
            </a:r>
            <a:r>
              <a:rPr lang="ru-RU" dirty="0"/>
              <a:t> – главные периоды жизненного цикла, описывающие развитие ПО и достигаемые контрольные точки</a:t>
            </a:r>
            <a:r>
              <a:rPr lang="en-US" dirty="0"/>
              <a:t> </a:t>
            </a:r>
            <a:r>
              <a:rPr lang="ru-RU" dirty="0"/>
              <a:t>ЖЦ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Основные стадии ЖЦ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15107"/>
            <a:ext cx="8229600" cy="5078189"/>
          </a:xfrm>
        </p:spPr>
        <p:txBody>
          <a:bodyPr/>
          <a:lstStyle/>
          <a:p>
            <a:r>
              <a:rPr lang="ru-RU" sz="2600" dirty="0"/>
              <a:t>Формирование требований к ПО</a:t>
            </a:r>
          </a:p>
          <a:p>
            <a:r>
              <a:rPr lang="ru-RU" sz="2600" dirty="0"/>
              <a:t>Разработка ПО:</a:t>
            </a:r>
          </a:p>
          <a:p>
            <a:pPr lvl="1"/>
            <a:r>
              <a:rPr lang="ru-RU" sz="2200" dirty="0"/>
              <a:t>Проектирование архитектуры </a:t>
            </a:r>
            <a:br>
              <a:rPr lang="ru-RU" sz="2200" dirty="0"/>
            </a:br>
            <a:r>
              <a:rPr lang="ru-RU" sz="2200" dirty="0"/>
              <a:t>и структуры</a:t>
            </a:r>
          </a:p>
          <a:p>
            <a:pPr lvl="1"/>
            <a:r>
              <a:rPr lang="ru-RU" sz="2200" dirty="0"/>
              <a:t>Реализация</a:t>
            </a:r>
          </a:p>
          <a:p>
            <a:pPr lvl="1"/>
            <a:r>
              <a:rPr lang="ru-RU" sz="2200" dirty="0"/>
              <a:t>Интеграция</a:t>
            </a:r>
          </a:p>
          <a:p>
            <a:pPr lvl="1"/>
            <a:r>
              <a:rPr lang="ru-RU" sz="2200" dirty="0"/>
              <a:t>Тестирование</a:t>
            </a:r>
          </a:p>
          <a:p>
            <a:pPr lvl="1"/>
            <a:r>
              <a:rPr lang="ru-RU" sz="2200" dirty="0"/>
              <a:t>Отладка</a:t>
            </a:r>
          </a:p>
          <a:p>
            <a:r>
              <a:rPr lang="ru-RU" sz="2600" dirty="0"/>
              <a:t>Аттестация ПО </a:t>
            </a:r>
            <a:endParaRPr lang="en-US" sz="2600" dirty="0"/>
          </a:p>
          <a:p>
            <a:r>
              <a:rPr lang="ru-RU" sz="2600" dirty="0"/>
              <a:t>Внедрение ПО</a:t>
            </a:r>
          </a:p>
          <a:p>
            <a:r>
              <a:rPr lang="ru-RU" sz="2600" dirty="0"/>
              <a:t>Эксплуатация ПО </a:t>
            </a:r>
          </a:p>
          <a:p>
            <a:r>
              <a:rPr lang="ru-RU" sz="2600" dirty="0"/>
              <a:t>Сопровождение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5508104" y="1124744"/>
            <a:ext cx="1656184" cy="367240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767736" y="227687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Процесс создания </a:t>
            </a:r>
          </a:p>
          <a:p>
            <a:pPr algn="ctr"/>
            <a:r>
              <a:rPr lang="ru-RU" sz="2400" dirty="0"/>
              <a:t>ПО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 процесса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30725"/>
          </a:xfrm>
        </p:spPr>
        <p:txBody>
          <a:bodyPr/>
          <a:lstStyle/>
          <a:p>
            <a:r>
              <a:rPr lang="ru-RU" b="1" dirty="0"/>
              <a:t>Заказчик</a:t>
            </a:r>
            <a:r>
              <a:rPr lang="ru-RU" dirty="0"/>
              <a:t> </a:t>
            </a:r>
          </a:p>
          <a:p>
            <a:r>
              <a:rPr lang="ru-RU" b="1" dirty="0"/>
              <a:t>Разработчик</a:t>
            </a:r>
          </a:p>
          <a:p>
            <a:pPr lvl="1"/>
            <a:r>
              <a:rPr lang="ru-RU" dirty="0"/>
              <a:t>Проектировщик </a:t>
            </a:r>
          </a:p>
          <a:p>
            <a:pPr lvl="1"/>
            <a:r>
              <a:rPr lang="ru-RU" dirty="0"/>
              <a:t>Разработчик пользовательского интерфейса</a:t>
            </a:r>
          </a:p>
          <a:p>
            <a:pPr lvl="1"/>
            <a:r>
              <a:rPr lang="ru-RU" dirty="0"/>
              <a:t>Разработчик модулей</a:t>
            </a:r>
          </a:p>
          <a:p>
            <a:pPr lvl="1"/>
            <a:r>
              <a:rPr lang="ru-RU" dirty="0"/>
              <a:t>Программист</a:t>
            </a:r>
          </a:p>
          <a:p>
            <a:pPr lvl="1"/>
            <a:r>
              <a:rPr lang="ru-RU" dirty="0"/>
              <a:t>Интегратор</a:t>
            </a:r>
          </a:p>
          <a:p>
            <a:pPr lvl="1"/>
            <a:r>
              <a:rPr lang="ru-RU" dirty="0"/>
              <a:t>Разработчик тестов</a:t>
            </a:r>
          </a:p>
          <a:p>
            <a:pPr lvl="1"/>
            <a:r>
              <a:rPr lang="ru-RU" dirty="0" err="1"/>
              <a:t>Тестировщик</a:t>
            </a:r>
            <a:endParaRPr lang="ru-RU" dirty="0"/>
          </a:p>
          <a:p>
            <a:r>
              <a:rPr lang="ru-RU" b="1" dirty="0"/>
              <a:t>Пользователь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1568</TotalTime>
  <Words>1700</Words>
  <Application>Microsoft Office PowerPoint</Application>
  <PresentationFormat>Экран (4:3)</PresentationFormat>
  <Paragraphs>380</Paragraphs>
  <Slides>36</Slides>
  <Notes>36</Notes>
  <HiddenSlides>7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Garamond</vt:lpstr>
      <vt:lpstr>Wingdings</vt:lpstr>
      <vt:lpstr>Тема1</vt:lpstr>
      <vt:lpstr>Технологии программирования</vt:lpstr>
      <vt:lpstr>Перечень рекомендуемой литературы</vt:lpstr>
      <vt:lpstr>Технология программирования</vt:lpstr>
      <vt:lpstr>Технология программирования</vt:lpstr>
      <vt:lpstr>Этапы развития программирования</vt:lpstr>
      <vt:lpstr>Жизненный цикл программного обеспечения</vt:lpstr>
      <vt:lpstr>Жизненный цикл</vt:lpstr>
      <vt:lpstr>Основные стадии ЖЦ</vt:lpstr>
      <vt:lpstr>Участники процесса</vt:lpstr>
      <vt:lpstr>Модель ЖЦ</vt:lpstr>
      <vt:lpstr>Модели ЖЦ</vt:lpstr>
      <vt:lpstr>Каскадная модель</vt:lpstr>
      <vt:lpstr>Каскадная модель</vt:lpstr>
      <vt:lpstr>Каскадная модель</vt:lpstr>
      <vt:lpstr>Поэтапная модель</vt:lpstr>
      <vt:lpstr>Поэтапная модель</vt:lpstr>
      <vt:lpstr>Инкрементная модель</vt:lpstr>
      <vt:lpstr>Инкрементная модель</vt:lpstr>
      <vt:lpstr>Спиральная модель</vt:lpstr>
      <vt:lpstr>Презентация PowerPoint</vt:lpstr>
      <vt:lpstr>Риски</vt:lpstr>
      <vt:lpstr>Спиральная модель</vt:lpstr>
      <vt:lpstr>Спиральная модель</vt:lpstr>
      <vt:lpstr>Комбинирование моделей</vt:lpstr>
      <vt:lpstr>Комбинирование моделей</vt:lpstr>
      <vt:lpstr>Стандарт SEI CMM</vt:lpstr>
      <vt:lpstr>Уровни зрелости организации</vt:lpstr>
      <vt:lpstr>Уровни зрелости организации</vt:lpstr>
      <vt:lpstr>Уровни зрелости организации</vt:lpstr>
      <vt:lpstr>Уровни зрелости организации</vt:lpstr>
      <vt:lpstr>Уровни зрелости организации</vt:lpstr>
      <vt:lpstr>Уровни зрелости организации</vt:lpstr>
      <vt:lpstr>Уровни зрелости организации</vt:lpstr>
      <vt:lpstr>Уровни зрелости организации</vt:lpstr>
      <vt:lpstr>Жизненный цикл программного обеспечения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156</cp:revision>
  <dcterms:created xsi:type="dcterms:W3CDTF">2017-05-16T13:01:14Z</dcterms:created>
  <dcterms:modified xsi:type="dcterms:W3CDTF">2021-09-10T13:04:23Z</dcterms:modified>
</cp:coreProperties>
</file>