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handoutMasterIdLst>
    <p:handoutMasterId r:id="rId56"/>
  </p:handoutMasterIdLst>
  <p:sldIdLst>
    <p:sldId id="258" r:id="rId2"/>
    <p:sldId id="28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354" r:id="rId22"/>
    <p:sldId id="343" r:id="rId23"/>
    <p:sldId id="344" r:id="rId24"/>
    <p:sldId id="345" r:id="rId25"/>
    <p:sldId id="346" r:id="rId26"/>
    <p:sldId id="355" r:id="rId27"/>
    <p:sldId id="348" r:id="rId28"/>
    <p:sldId id="347" r:id="rId29"/>
    <p:sldId id="356" r:id="rId30"/>
    <p:sldId id="361" r:id="rId31"/>
    <p:sldId id="357" r:id="rId32"/>
    <p:sldId id="363" r:id="rId33"/>
    <p:sldId id="358" r:id="rId34"/>
    <p:sldId id="359" r:id="rId35"/>
    <p:sldId id="360" r:id="rId36"/>
    <p:sldId id="351" r:id="rId37"/>
    <p:sldId id="352" r:id="rId38"/>
    <p:sldId id="362" r:id="rId39"/>
    <p:sldId id="353" r:id="rId40"/>
    <p:sldId id="372" r:id="rId41"/>
    <p:sldId id="349" r:id="rId42"/>
    <p:sldId id="350" r:id="rId43"/>
    <p:sldId id="364" r:id="rId44"/>
    <p:sldId id="365" r:id="rId45"/>
    <p:sldId id="368" r:id="rId46"/>
    <p:sldId id="366" r:id="rId47"/>
    <p:sldId id="367" r:id="rId48"/>
    <p:sldId id="369" r:id="rId49"/>
    <p:sldId id="370" r:id="rId50"/>
    <p:sldId id="371" r:id="rId51"/>
    <p:sldId id="373" r:id="rId52"/>
    <p:sldId id="285" r:id="rId53"/>
    <p:sldId id="342" r:id="rId54"/>
  </p:sldIdLst>
  <p:sldSz cx="9144000" cy="6858000" type="screen4x3"/>
  <p:notesSz cx="6642100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38" autoAdjust="0"/>
  </p:normalViewPr>
  <p:slideViewPr>
    <p:cSldViewPr>
      <p:cViewPr varScale="1">
        <p:scale>
          <a:sx n="95" d="100"/>
          <a:sy n="95" d="100"/>
        </p:scale>
        <p:origin x="210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78967" cy="493316"/>
          </a:xfrm>
          <a:prstGeom prst="rect">
            <a:avLst/>
          </a:prstGeom>
        </p:spPr>
        <p:txBody>
          <a:bodyPr vert="horz" lIns="90535" tIns="45267" rIns="90535" bIns="4526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61582" y="1"/>
            <a:ext cx="2878967" cy="493316"/>
          </a:xfrm>
          <a:prstGeom prst="rect">
            <a:avLst/>
          </a:prstGeom>
        </p:spPr>
        <p:txBody>
          <a:bodyPr vert="horz" lIns="90535" tIns="45267" rIns="90535" bIns="45267" rtlCol="0"/>
          <a:lstStyle>
            <a:lvl1pPr algn="r">
              <a:defRPr sz="1200"/>
            </a:lvl1pPr>
          </a:lstStyle>
          <a:p>
            <a:fld id="{632BBF76-0628-4BD2-9CA8-D610DD426952}" type="datetimeFigureOut">
              <a:rPr lang="ru-RU" smtClean="0"/>
              <a:pPr/>
              <a:t>14.09.2021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1412"/>
            <a:ext cx="2878967" cy="493316"/>
          </a:xfrm>
          <a:prstGeom prst="rect">
            <a:avLst/>
          </a:prstGeom>
        </p:spPr>
        <p:txBody>
          <a:bodyPr vert="horz" lIns="90535" tIns="45267" rIns="90535" bIns="4526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61582" y="9371412"/>
            <a:ext cx="2878967" cy="493316"/>
          </a:xfrm>
          <a:prstGeom prst="rect">
            <a:avLst/>
          </a:prstGeom>
        </p:spPr>
        <p:txBody>
          <a:bodyPr vert="horz" lIns="90535" tIns="45267" rIns="90535" bIns="45267" rtlCol="0" anchor="b"/>
          <a:lstStyle>
            <a:lvl1pPr algn="r">
              <a:defRPr sz="1200"/>
            </a:lvl1pPr>
          </a:lstStyle>
          <a:p>
            <a:fld id="{16BF371F-A515-435D-988C-D21569DE3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8243" cy="493316"/>
          </a:xfrm>
          <a:prstGeom prst="rect">
            <a:avLst/>
          </a:prstGeom>
        </p:spPr>
        <p:txBody>
          <a:bodyPr vert="horz" lIns="90535" tIns="45267" rIns="90535" bIns="4526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62320" y="1"/>
            <a:ext cx="2878243" cy="493316"/>
          </a:xfrm>
          <a:prstGeom prst="rect">
            <a:avLst/>
          </a:prstGeom>
        </p:spPr>
        <p:txBody>
          <a:bodyPr vert="horz" lIns="90535" tIns="45267" rIns="90535" bIns="45267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14.09.2021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1363"/>
            <a:ext cx="4930775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35" tIns="45267" rIns="90535" bIns="4526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4210" y="4686500"/>
            <a:ext cx="5313680" cy="4439841"/>
          </a:xfrm>
          <a:prstGeom prst="rect">
            <a:avLst/>
          </a:prstGeom>
        </p:spPr>
        <p:txBody>
          <a:bodyPr vert="horz" lIns="90535" tIns="45267" rIns="90535" bIns="452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878243" cy="493316"/>
          </a:xfrm>
          <a:prstGeom prst="rect">
            <a:avLst/>
          </a:prstGeom>
        </p:spPr>
        <p:txBody>
          <a:bodyPr vert="horz" lIns="90535" tIns="45267" rIns="90535" bIns="4526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62320" y="9371286"/>
            <a:ext cx="2878243" cy="493316"/>
          </a:xfrm>
          <a:prstGeom prst="rect">
            <a:avLst/>
          </a:prstGeom>
        </p:spPr>
        <p:txBody>
          <a:bodyPr vert="horz" lIns="90535" tIns="45267" rIns="90535" bIns="45267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Технический прогресс разработки</a:t>
            </a:r>
          </a:p>
          <a:p>
            <a:r>
              <a:rPr lang="ru-RU" dirty="0"/>
              <a:t>Управление разрозненным коллективом разработчиков</a:t>
            </a:r>
            <a:endParaRPr lang="en-US" dirty="0"/>
          </a:p>
          <a:p>
            <a:r>
              <a:rPr lang="ru-RU" dirty="0"/>
              <a:t>Организация процесса разработки и сохранение результатов работы, с возможностью возврата к предыдущим версиям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39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347">
              <a:defRPr/>
            </a:pPr>
            <a:r>
              <a:rPr lang="ru-RU" dirty="0"/>
              <a:t>Не нужно собирать файл, он сразу доступен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9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347">
              <a:defRPr/>
            </a:pPr>
            <a:r>
              <a:rPr lang="ru-RU" dirty="0"/>
              <a:t>Малоэффективны для команды, только для одного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5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347">
              <a:defRPr/>
            </a:pPr>
            <a:r>
              <a:rPr lang="ru-RU" dirty="0"/>
              <a:t>Каждый в своей ветке проекта, периодически сливаясь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443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 для разработки ядра </a:t>
            </a:r>
            <a:r>
              <a:rPr lang="en-US" dirty="0"/>
              <a:t>Linux</a:t>
            </a:r>
            <a:r>
              <a:rPr lang="ru-RU" dirty="0"/>
              <a:t> </a:t>
            </a:r>
            <a:r>
              <a:rPr lang="ru-RU" dirty="0" err="1"/>
              <a:t>Линус</a:t>
            </a:r>
            <a:r>
              <a:rPr lang="ru-RU" dirty="0"/>
              <a:t> </a:t>
            </a:r>
            <a:r>
              <a:rPr lang="ru-RU" dirty="0" err="1"/>
              <a:t>Торвальдсом</a:t>
            </a:r>
            <a:endParaRPr lang="ru-RU" dirty="0"/>
          </a:p>
          <a:p>
            <a:r>
              <a:rPr lang="ru-RU" dirty="0"/>
              <a:t>Каждый </a:t>
            </a:r>
            <a:r>
              <a:rPr lang="en-US" dirty="0"/>
              <a:t>commit - </a:t>
            </a:r>
            <a:r>
              <a:rPr lang="ru-RU" dirty="0" err="1"/>
              <a:t>хеш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328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умолчанию установлен в </a:t>
            </a:r>
            <a:r>
              <a:rPr lang="en-US" dirty="0"/>
              <a:t>Linux</a:t>
            </a:r>
            <a:endParaRPr lang="ru-RU" dirty="0"/>
          </a:p>
          <a:p>
            <a:r>
              <a:rPr lang="ru-RU" dirty="0"/>
              <a:t>Можно установить пакет с тремя утилитами</a:t>
            </a:r>
          </a:p>
          <a:p>
            <a:r>
              <a:rPr lang="ru-RU" dirty="0"/>
              <a:t>В основном интерфейс консольных утилит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3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alias </a:t>
            </a:r>
            <a:r>
              <a:rPr lang="en-US" dirty="0" err="1"/>
              <a:t>gs</a:t>
            </a:r>
            <a:r>
              <a:rPr lang="en-US" dirty="0"/>
              <a:t>=‘git status’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14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44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Работа идет с локальным репозиторием, с удаленным только синхронизация</a:t>
            </a:r>
            <a:endParaRPr lang="en-US" dirty="0"/>
          </a:p>
          <a:p>
            <a:r>
              <a:rPr lang="en-US" dirty="0"/>
              <a:t>Push – </a:t>
            </a:r>
            <a:r>
              <a:rPr lang="ru-RU" dirty="0"/>
              <a:t>туда</a:t>
            </a:r>
          </a:p>
          <a:p>
            <a:r>
              <a:rPr lang="en-US" dirty="0"/>
              <a:t>Pull=</a:t>
            </a:r>
            <a:r>
              <a:rPr lang="en-US" dirty="0" err="1"/>
              <a:t>Fetch+Merge</a:t>
            </a:r>
            <a:r>
              <a:rPr lang="en-US" dirty="0"/>
              <a:t> – </a:t>
            </a:r>
            <a:r>
              <a:rPr lang="ru-RU" dirty="0"/>
              <a:t>оттуда</a:t>
            </a:r>
            <a:endParaRPr lang="en-US" dirty="0"/>
          </a:p>
          <a:p>
            <a:r>
              <a:rPr lang="en-US" dirty="0"/>
              <a:t>-u </a:t>
            </a:r>
            <a:r>
              <a:rPr lang="ru-RU" dirty="0"/>
              <a:t>добавляет автоматическое слежение за веткой </a:t>
            </a:r>
            <a:r>
              <a:rPr lang="en-US" dirty="0"/>
              <a:t>origin/master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99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Необходимо внимательно читать сообщения.</a:t>
            </a:r>
            <a:r>
              <a:rPr lang="en-US" dirty="0"/>
              <a:t> Git </a:t>
            </a:r>
            <a:r>
              <a:rPr lang="ru-RU" dirty="0"/>
              <a:t>очень информативен и предлагает подсказки</a:t>
            </a:r>
            <a:r>
              <a:rPr lang="en-US" dirty="0"/>
              <a:t>.</a:t>
            </a:r>
          </a:p>
          <a:p>
            <a:r>
              <a:rPr lang="ru-RU" dirty="0"/>
              <a:t>В описанной ситуации предлагается сначала выполнить </a:t>
            </a:r>
            <a:r>
              <a:rPr lang="en-US" dirty="0"/>
              <a:t>pull</a:t>
            </a:r>
            <a:endParaRPr lang="ru-RU" dirty="0"/>
          </a:p>
          <a:p>
            <a:r>
              <a:rPr lang="en-US" dirty="0"/>
              <a:t>Push </a:t>
            </a:r>
            <a:r>
              <a:rPr lang="ru-RU" dirty="0"/>
              <a:t>туда не проходит, </a:t>
            </a:r>
            <a:r>
              <a:rPr lang="en-US" dirty="0"/>
              <a:t>pull </a:t>
            </a:r>
            <a:r>
              <a:rPr lang="ru-RU" dirty="0"/>
              <a:t>оттуда проходит – не симметричные операции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6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не копировать папки проекта</a:t>
            </a:r>
          </a:p>
          <a:p>
            <a:r>
              <a:rPr lang="ru-RU" dirty="0"/>
              <a:t>Текстовые файлы (ориентация)</a:t>
            </a:r>
          </a:p>
          <a:p>
            <a:r>
              <a:rPr lang="ru-RU" dirty="0"/>
              <a:t>Возврат файла</a:t>
            </a:r>
          </a:p>
          <a:p>
            <a:r>
              <a:rPr lang="ru-RU" dirty="0"/>
              <a:t>Возврат проекта</a:t>
            </a:r>
          </a:p>
          <a:p>
            <a:r>
              <a:rPr lang="ru-RU" dirty="0"/>
              <a:t>Кто и когда внес ошибку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0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Формат может быть различным </a:t>
            </a:r>
            <a:r>
              <a:rPr lang="en-US" dirty="0"/>
              <a:t>SSH, HTTPS, FILE</a:t>
            </a:r>
            <a:endParaRPr lang="ru-RU" dirty="0"/>
          </a:p>
          <a:p>
            <a:r>
              <a:rPr lang="ru-RU" dirty="0"/>
              <a:t>Можно выбирать конкретный внешний репозиторий </a:t>
            </a:r>
            <a:r>
              <a:rPr lang="en-US" dirty="0"/>
              <a:t>flash, origin, origin-http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1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стрелке – действие или команда, которые меняют состояние файла</a:t>
            </a:r>
          </a:p>
          <a:p>
            <a:r>
              <a:rPr lang="en-US" u="sng" dirty="0"/>
              <a:t>Untracked</a:t>
            </a:r>
          </a:p>
          <a:p>
            <a:r>
              <a:rPr lang="en-US" dirty="0"/>
              <a:t> - add – Staged</a:t>
            </a:r>
          </a:p>
          <a:p>
            <a:r>
              <a:rPr lang="en-US" u="sng" dirty="0"/>
              <a:t>Staged</a:t>
            </a:r>
          </a:p>
          <a:p>
            <a:r>
              <a:rPr lang="en-US" dirty="0"/>
              <a:t> - commit – </a:t>
            </a:r>
            <a:r>
              <a:rPr lang="en-US" dirty="0" err="1"/>
              <a:t>Commited</a:t>
            </a:r>
            <a:endParaRPr lang="en-US" dirty="0"/>
          </a:p>
          <a:p>
            <a:r>
              <a:rPr lang="en-US" dirty="0"/>
              <a:t> - edit – Modified</a:t>
            </a:r>
          </a:p>
          <a:p>
            <a:r>
              <a:rPr lang="en-US" u="sng" dirty="0"/>
              <a:t>Modified</a:t>
            </a:r>
          </a:p>
          <a:p>
            <a:r>
              <a:rPr lang="en-US" dirty="0"/>
              <a:t> - add – Staged</a:t>
            </a:r>
          </a:p>
          <a:p>
            <a:r>
              <a:rPr lang="en-US" u="sng" dirty="0" err="1"/>
              <a:t>Commited</a:t>
            </a:r>
            <a:endParaRPr lang="en-US" u="sng" dirty="0"/>
          </a:p>
          <a:p>
            <a:r>
              <a:rPr lang="en-US" u="none" dirty="0"/>
              <a:t> - edit </a:t>
            </a:r>
            <a:r>
              <a:rPr lang="en-US" u="none"/>
              <a:t>- Modified</a:t>
            </a:r>
            <a:endParaRPr lang="en-US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81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каждой группы состояний – свой цвет и подсказка действий</a:t>
            </a:r>
            <a:endParaRPr lang="en-US" dirty="0"/>
          </a:p>
          <a:p>
            <a:r>
              <a:rPr lang="ru-RU" dirty="0"/>
              <a:t>Как видно, действий с файлами на самом деле можно произвести больше и состояний на самом деле больше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89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Deleted – </a:t>
            </a:r>
            <a:r>
              <a:rPr lang="ru-RU" dirty="0"/>
              <a:t>подготовлен к удалению, но следы в СКВ и можно восстановить</a:t>
            </a:r>
            <a:r>
              <a:rPr lang="en-US" dirty="0"/>
              <a:t> (</a:t>
            </a:r>
            <a:r>
              <a:rPr lang="ru-RU" dirty="0"/>
              <a:t>из любого состояния)</a:t>
            </a:r>
          </a:p>
          <a:p>
            <a:r>
              <a:rPr lang="en-US" dirty="0"/>
              <a:t>Ignored – </a:t>
            </a:r>
            <a:r>
              <a:rPr lang="ru-RU" dirty="0"/>
              <a:t>файл игнорируется СКВ, например каталог </a:t>
            </a:r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release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27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+ возможные ключи для команд</a:t>
            </a:r>
          </a:p>
          <a:p>
            <a:r>
              <a:rPr lang="ru-RU" dirty="0"/>
              <a:t>Подсказки при </a:t>
            </a:r>
            <a:r>
              <a:rPr lang="en-US" dirty="0"/>
              <a:t>git status</a:t>
            </a:r>
            <a:r>
              <a:rPr lang="ru-RU" dirty="0"/>
              <a:t> и при невозможности выполнения команды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284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Unmerged </a:t>
            </a:r>
            <a:r>
              <a:rPr lang="en-US" dirty="0"/>
              <a:t>– </a:t>
            </a:r>
            <a:r>
              <a:rPr lang="ru-RU" dirty="0"/>
              <a:t>еще не загружен во внешний репозиторий</a:t>
            </a:r>
          </a:p>
          <a:p>
            <a:r>
              <a:rPr lang="ru-RU" dirty="0"/>
              <a:t> - </a:t>
            </a:r>
            <a:r>
              <a:rPr lang="en-US" dirty="0"/>
              <a:t>push – Merged</a:t>
            </a:r>
          </a:p>
          <a:p>
            <a:r>
              <a:rPr lang="en-US" dirty="0"/>
              <a:t> - </a:t>
            </a:r>
            <a:r>
              <a:rPr lang="en-US" dirty="0" err="1"/>
              <a:t>server_edit</a:t>
            </a:r>
            <a:r>
              <a:rPr lang="en-US" dirty="0"/>
              <a:t> - Outdated</a:t>
            </a:r>
            <a:endParaRPr lang="ru-RU" dirty="0"/>
          </a:p>
          <a:p>
            <a:r>
              <a:rPr lang="en-US" u="sng" dirty="0"/>
              <a:t>Merge </a:t>
            </a:r>
            <a:r>
              <a:rPr lang="en-US" dirty="0"/>
              <a:t>– </a:t>
            </a:r>
            <a:r>
              <a:rPr lang="ru-RU" dirty="0"/>
              <a:t>соответствует внешнему репозиторию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server_edit</a:t>
            </a:r>
            <a:r>
              <a:rPr lang="en-US" dirty="0"/>
              <a:t> - Outdated</a:t>
            </a:r>
            <a:endParaRPr lang="ru-RU" dirty="0"/>
          </a:p>
          <a:p>
            <a:r>
              <a:rPr lang="en-US" u="sng" dirty="0"/>
              <a:t>Outdated </a:t>
            </a:r>
            <a:r>
              <a:rPr lang="en-US" dirty="0"/>
              <a:t>– </a:t>
            </a:r>
            <a:r>
              <a:rPr lang="ru-RU" dirty="0"/>
              <a:t>версия во внешнем репозитории опережает текущую</a:t>
            </a:r>
            <a:endParaRPr lang="en-US" dirty="0"/>
          </a:p>
          <a:p>
            <a:r>
              <a:rPr lang="en-US" dirty="0"/>
              <a:t> - pull – Merged </a:t>
            </a:r>
            <a:r>
              <a:rPr lang="ru-RU" dirty="0"/>
              <a:t>или </a:t>
            </a:r>
            <a:r>
              <a:rPr lang="en-US" dirty="0"/>
              <a:t>Unmerged </a:t>
            </a:r>
            <a:r>
              <a:rPr lang="ru-RU" dirty="0"/>
              <a:t>при локальных изменениях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89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u="none" dirty="0"/>
              <a:t>Не забываем про возможное состояние </a:t>
            </a:r>
            <a:r>
              <a:rPr lang="en-US" u="none" dirty="0"/>
              <a:t>Fetched</a:t>
            </a:r>
            <a:r>
              <a:rPr lang="ru-RU" u="none" dirty="0"/>
              <a:t> (полученный, но не слитый)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475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Необходимо удалять из индексированных файлов, чтобы СКВ не следила за ними</a:t>
            </a:r>
          </a:p>
          <a:p>
            <a:r>
              <a:rPr lang="en-US" dirty="0"/>
              <a:t>File.txt – </a:t>
            </a:r>
            <a:r>
              <a:rPr lang="ru-RU" dirty="0"/>
              <a:t>удален через файловую систему, СКВ требует подтверждения через </a:t>
            </a:r>
            <a:r>
              <a:rPr lang="en-US" dirty="0"/>
              <a:t>git add</a:t>
            </a:r>
          </a:p>
          <a:p>
            <a:r>
              <a:rPr lang="en-US" dirty="0"/>
              <a:t>Staged_file.txt </a:t>
            </a:r>
            <a:r>
              <a:rPr lang="ru-RU" dirty="0"/>
              <a:t>– удален через </a:t>
            </a:r>
            <a:r>
              <a:rPr lang="en-US" dirty="0"/>
              <a:t>git rm</a:t>
            </a:r>
            <a:r>
              <a:rPr lang="ru-RU" dirty="0"/>
              <a:t>, подтверждение не требуется.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84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Необходимо чтобы СКВ понимала переименование и не теряла историю файлов</a:t>
            </a:r>
          </a:p>
          <a:p>
            <a:r>
              <a:rPr lang="en-US" dirty="0"/>
              <a:t>File.txt </a:t>
            </a:r>
            <a:r>
              <a:rPr lang="ru-RU" dirty="0"/>
              <a:t>– переименован в файловой системе, СКВ подумала, что файл удален и появился новый</a:t>
            </a:r>
          </a:p>
          <a:p>
            <a:r>
              <a:rPr lang="en-US" dirty="0"/>
              <a:t>Staged_file.txt </a:t>
            </a:r>
            <a:r>
              <a:rPr lang="ru-RU"/>
              <a:t>переименован </a:t>
            </a:r>
            <a:r>
              <a:rPr lang="ru-RU" dirty="0"/>
              <a:t>средствами СКВ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300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commit – </a:t>
            </a:r>
            <a:r>
              <a:rPr lang="ru-RU" dirty="0"/>
              <a:t>фиксация изменений</a:t>
            </a:r>
          </a:p>
          <a:p>
            <a:r>
              <a:rPr lang="en-US" dirty="0"/>
              <a:t>Git log – </a:t>
            </a:r>
            <a:r>
              <a:rPr lang="ru-RU" dirty="0"/>
              <a:t>история изменений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25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347">
              <a:defRPr/>
            </a:pPr>
            <a:r>
              <a:rPr lang="en-US" dirty="0"/>
              <a:t>Stable=master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562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685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46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608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Возможны конфликты и потребуется их разрешение</a:t>
            </a:r>
          </a:p>
          <a:p>
            <a:r>
              <a:rPr lang="ru-RU" dirty="0"/>
              <a:t>При удалении ветки удаляется только указатель – история </a:t>
            </a:r>
            <a:r>
              <a:rPr lang="ru-RU"/>
              <a:t>изменений сохраняется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1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Организация процесса разработки и сохранение результатов работы, с возможностью возврата к предыдущим версиям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Новая ветка = тест, Новая возможность</a:t>
            </a:r>
          </a:p>
          <a:p>
            <a:r>
              <a:rPr lang="en-US" dirty="0"/>
              <a:t>Commit-</a:t>
            </a:r>
            <a:r>
              <a:rPr lang="ru-RU" dirty="0"/>
              <a:t>версия-версия, потом загрузка на сервер и слияние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10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347">
              <a:defRPr/>
            </a:pPr>
            <a:r>
              <a:rPr lang="ru-RU" dirty="0"/>
              <a:t>Метка – чтобы легко возвращаться (дать имя)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Исходная РК – работа без постоянного подключения</a:t>
            </a:r>
          </a:p>
          <a:p>
            <a:r>
              <a:rPr lang="ru-RU" dirty="0"/>
              <a:t>Отсутствие конфликтов при новом файле, разных файлов, разные части файлов (текст)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39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ru-RU" dirty="0"/>
              <a:t> не даст загрузить при конфликте</a:t>
            </a:r>
          </a:p>
          <a:p>
            <a:r>
              <a:rPr lang="ru-RU" dirty="0"/>
              <a:t>Блокировки и транзакции – характерны для централизованных СКВ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9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347">
              <a:defRPr/>
            </a:pPr>
            <a:r>
              <a:rPr lang="ru-RU" dirty="0"/>
              <a:t>Три состояния при работе нескольких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7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Противоречие – самый востребованный файл долго получать</a:t>
            </a:r>
          </a:p>
          <a:p>
            <a:r>
              <a:rPr lang="ru-RU" dirty="0"/>
              <a:t>Используется обратный порядок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0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14.09.2021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14.09.2021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14.09.2021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14.09.2021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14.09.2021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14.09.2021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14.09.2021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14.09.2021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14.09.2021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ubversion_project_visualization_ru.svg?uselang=r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ubversion_project_visualization_ru.svg?uselang=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>
                <a:latin typeface="+mn-lt"/>
              </a:rPr>
              <a:t>Системы контроля версий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1:</a:t>
            </a:r>
            <a:r>
              <a:rPr lang="ru-RU" sz="2000" b="1" dirty="0"/>
              <a:t> Стандарты в области разработки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Конфликты в СКВ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006181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Состояния файлов проекта:</a:t>
            </a:r>
          </a:p>
          <a:p>
            <a:r>
              <a:rPr lang="ru-RU" sz="2800" dirty="0"/>
              <a:t>локальные файлы, соответствующие </a:t>
            </a:r>
            <a:r>
              <a:rPr lang="ru-RU" sz="2800" dirty="0" err="1"/>
              <a:t>репозиторию</a:t>
            </a:r>
            <a:endParaRPr lang="ru-RU" sz="2800" dirty="0"/>
          </a:p>
          <a:p>
            <a:r>
              <a:rPr lang="ru-RU" sz="2800" dirty="0"/>
              <a:t>локальные файлы не соответствуют </a:t>
            </a:r>
            <a:r>
              <a:rPr lang="ru-RU" sz="2800" dirty="0" err="1"/>
              <a:t>репозиторию</a:t>
            </a:r>
            <a:endParaRPr lang="ru-RU" sz="2800" dirty="0"/>
          </a:p>
          <a:p>
            <a:pPr lvl="1"/>
            <a:r>
              <a:rPr lang="ru-RU" sz="2400" dirty="0"/>
              <a:t>внешнее изменение, синхронизация путем загрузки извне</a:t>
            </a:r>
          </a:p>
          <a:p>
            <a:pPr lvl="1"/>
            <a:r>
              <a:rPr lang="ru-RU" sz="2400" dirty="0"/>
              <a:t>локальное изменение, синхронизация путем выгрузки наружу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Хранение 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u="sng" dirty="0"/>
              <a:t>хранение </a:t>
            </a:r>
            <a:r>
              <a:rPr lang="ru-RU" u="sng" dirty="0" err="1"/>
              <a:t>патчей</a:t>
            </a:r>
            <a:r>
              <a:rPr lang="ru-RU" u="sng" dirty="0"/>
              <a:t> </a:t>
            </a:r>
            <a:r>
              <a:rPr lang="ru-RU" dirty="0"/>
              <a:t>– </a:t>
            </a:r>
            <a:r>
              <a:rPr lang="ru-RU" dirty="0" err="1"/>
              <a:t>хранение</a:t>
            </a:r>
            <a:r>
              <a:rPr lang="ru-RU" dirty="0"/>
              <a:t> исходного файла и отличий от него</a:t>
            </a:r>
          </a:p>
          <a:p>
            <a:pPr>
              <a:buNone/>
            </a:pPr>
            <a:r>
              <a:rPr lang="ru-RU" dirty="0"/>
              <a:t>	Алгоритм </a:t>
            </a:r>
            <a:r>
              <a:rPr lang="ru-RU" dirty="0" err="1"/>
              <a:t>дельта-компрессий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6897" y="1844824"/>
            <a:ext cx="2045561" cy="936104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 descr="18333fig0104-t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068960"/>
            <a:ext cx="660880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006181"/>
          </a:xfrm>
        </p:spPr>
        <p:txBody>
          <a:bodyPr/>
          <a:lstStyle/>
          <a:p>
            <a:r>
              <a:rPr lang="ru-RU" sz="2600" u="sng" dirty="0"/>
              <a:t>хранение слепков</a:t>
            </a:r>
            <a:r>
              <a:rPr lang="ru-RU" sz="2600" dirty="0"/>
              <a:t> – данные хранятся в виде слепков файловой системы, то есть при каждом изменении сохраняются все файлы, для эффективности для неизменяемых файлов сохраняются ссылки на ранее сохраненные файлы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" name="Рисунок 5" descr="18333fig0105-t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12976"/>
            <a:ext cx="6480720" cy="28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Локальные СКВ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3184" y="1412777"/>
            <a:ext cx="4978896" cy="2304255"/>
          </a:xfrm>
        </p:spPr>
        <p:txBody>
          <a:bodyPr/>
          <a:lstStyle/>
          <a:p>
            <a:r>
              <a:rPr lang="ru-RU" sz="2600" dirty="0"/>
              <a:t>СКВ располагается локально на компьютере</a:t>
            </a:r>
          </a:p>
          <a:p>
            <a:pPr lvl="1"/>
            <a:r>
              <a:rPr lang="ru-RU" sz="2000" dirty="0">
                <a:solidFill>
                  <a:schemeClr val="accent6"/>
                </a:solidFill>
              </a:rPr>
              <a:t>Постоянный полный доступ</a:t>
            </a:r>
          </a:p>
          <a:p>
            <a:pPr lvl="1"/>
            <a:r>
              <a:rPr lang="ru-RU" sz="2000" dirty="0">
                <a:solidFill>
                  <a:schemeClr val="accent6"/>
                </a:solidFill>
              </a:rPr>
              <a:t>Работа без сети</a:t>
            </a:r>
          </a:p>
          <a:p>
            <a:pPr lvl="1"/>
            <a:r>
              <a:rPr lang="ru-RU" sz="2000" dirty="0">
                <a:solidFill>
                  <a:schemeClr val="accent6"/>
                </a:solidFill>
              </a:rPr>
              <a:t>Быстрый доступ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Рисунок 4" descr="18333fig0101-t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88640"/>
            <a:ext cx="381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323528" y="3356993"/>
            <a:ext cx="8352928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000" dirty="0">
                <a:solidFill>
                  <a:srgbClr val="C00000"/>
                </a:solidFill>
              </a:rPr>
              <a:t>Требуются локальные дисковые ресурсы 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000" dirty="0">
                <a:solidFill>
                  <a:srgbClr val="C00000"/>
                </a:solidFill>
              </a:rPr>
              <a:t>Для командной работы требуется синхронизация, выполняемая в ручную.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000" dirty="0">
                <a:solidFill>
                  <a:srgbClr val="C00000"/>
                </a:solidFill>
              </a:rPr>
              <a:t>Нет информации о выполняемых изменениях на других узлах.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000" dirty="0">
                <a:solidFill>
                  <a:srgbClr val="C00000"/>
                </a:solidFill>
              </a:rPr>
              <a:t>Уязвимость хранения, выход из строя = потеря всей информации, необходимость резервных копий</a:t>
            </a:r>
          </a:p>
          <a:p>
            <a:pPr marL="344487" lvl="1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</a:pPr>
            <a:r>
              <a:rPr lang="ru-RU" sz="2800" b="1" dirty="0"/>
              <a:t>Пример: </a:t>
            </a:r>
            <a:r>
              <a:rPr lang="en-US" sz="2800" b="1" dirty="0"/>
              <a:t>RCS</a:t>
            </a:r>
            <a:endParaRPr lang="ru-RU" sz="2800" b="1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ru-RU" sz="26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en-US" dirty="0"/>
              <a:t>RCS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4680520"/>
          </a:xfrm>
        </p:spPr>
        <p:txBody>
          <a:bodyPr/>
          <a:lstStyle/>
          <a:p>
            <a:r>
              <a:rPr lang="en-US" sz="2800" b="1" dirty="0"/>
              <a:t>RCS</a:t>
            </a:r>
            <a:r>
              <a:rPr lang="ru-RU" sz="2800" b="1" dirty="0"/>
              <a:t> = </a:t>
            </a:r>
            <a:r>
              <a:rPr lang="en-US" sz="2800" i="1" dirty="0"/>
              <a:t>Revision Control System</a:t>
            </a:r>
            <a:endParaRPr lang="ru-RU" sz="2800" dirty="0"/>
          </a:p>
          <a:p>
            <a:r>
              <a:rPr lang="ru-RU" sz="2800" dirty="0"/>
              <a:t>Самая первая СКВ, устарела</a:t>
            </a:r>
          </a:p>
          <a:p>
            <a:r>
              <a:rPr lang="ru-RU" sz="2800" dirty="0"/>
              <a:t>Хранение </a:t>
            </a:r>
            <a:r>
              <a:rPr lang="ru-RU" sz="2800" dirty="0" err="1"/>
              <a:t>патчей</a:t>
            </a:r>
            <a:r>
              <a:rPr lang="ru-RU" sz="2800" dirty="0"/>
              <a:t>, полностью хранится последняя версия</a:t>
            </a:r>
          </a:p>
          <a:p>
            <a:r>
              <a:rPr lang="ru-RU" sz="2800" dirty="0"/>
              <a:t>Режим блокировок</a:t>
            </a:r>
          </a:p>
          <a:p>
            <a:r>
              <a:rPr lang="ru-RU" sz="2800" dirty="0"/>
              <a:t>Коллективный режим реализован в развитии данной системы – централизованной СКВ </a:t>
            </a:r>
            <a:r>
              <a:rPr lang="en-US" sz="2800" b="1" dirty="0"/>
              <a:t>CVS</a:t>
            </a:r>
            <a:endParaRPr lang="ru-RU" sz="2800" b="1" dirty="0"/>
          </a:p>
          <a:p>
            <a:endParaRPr lang="ru-RU" sz="2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Централизованные </a:t>
            </a:r>
            <a:br>
              <a:rPr lang="ru-RU" dirty="0"/>
            </a:br>
            <a:r>
              <a:rPr lang="ru-RU" dirty="0"/>
              <a:t>СКВ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340769"/>
            <a:ext cx="5328592" cy="2016224"/>
          </a:xfrm>
        </p:spPr>
        <p:txBody>
          <a:bodyPr/>
          <a:lstStyle/>
          <a:p>
            <a:r>
              <a:rPr lang="ru-RU" sz="2600" dirty="0"/>
              <a:t>СКВ располагается на отдельном сервере, клиенты работают с копиями файлов, которые в дальнейшем синхронизируются на сервере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Рисунок 4" descr="18333fig0102-t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7953" y="404664"/>
            <a:ext cx="358203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3284984"/>
            <a:ext cx="8424936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Возможность командной разработки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Совместное редактирование проекта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Информация кто и чем занимается.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Малая потребность в локальных дисковых ресурсах, т.к. хранится только рабочая копия проекта.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Единая централизованная нумерация проекта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Централизованные СКВ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980728"/>
            <a:ext cx="8064896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Централизованное хранение информации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</a:pPr>
            <a:r>
              <a:rPr lang="ru-RU" sz="2000" dirty="0">
                <a:solidFill>
                  <a:schemeClr val="accent6"/>
                </a:solidFill>
              </a:rPr>
              <a:t>	Безопасность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</a:pPr>
            <a:r>
              <a:rPr lang="ru-RU" sz="2000" dirty="0">
                <a:solidFill>
                  <a:schemeClr val="accent6"/>
                </a:solidFill>
              </a:rPr>
              <a:t>	Доступ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</a:pPr>
            <a:r>
              <a:rPr lang="ru-RU" sz="2000" dirty="0">
                <a:solidFill>
                  <a:schemeClr val="accent6"/>
                </a:solidFill>
              </a:rPr>
              <a:t>	Сохранность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</a:pPr>
            <a:r>
              <a:rPr lang="ru-RU" sz="2000" dirty="0">
                <a:solidFill>
                  <a:schemeClr val="accent6"/>
                </a:solidFill>
              </a:rPr>
              <a:t>	Проще администрировать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rgbClr val="C00000"/>
                </a:solidFill>
              </a:rPr>
              <a:t>Необходимость постоянного подключения к серверу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rgbClr val="C00000"/>
                </a:solidFill>
              </a:rPr>
              <a:t>Уязвимость сервера 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</a:pPr>
            <a:r>
              <a:rPr lang="ru-RU" sz="2400" dirty="0">
                <a:solidFill>
                  <a:srgbClr val="C00000"/>
                </a:solidFill>
              </a:rPr>
              <a:t>	выход из строя = потеря всей информации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</a:pPr>
            <a:r>
              <a:rPr lang="ru-RU" sz="2400" dirty="0">
                <a:solidFill>
                  <a:srgbClr val="C00000"/>
                </a:solidFill>
              </a:rPr>
              <a:t>	необходимость резервных копий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</a:pPr>
            <a:r>
              <a:rPr lang="ru-RU" sz="2400" dirty="0">
                <a:solidFill>
                  <a:srgbClr val="C00000"/>
                </a:solidFill>
              </a:rPr>
              <a:t>	временное отключение = невозможность работы всех</a:t>
            </a:r>
            <a:endParaRPr lang="en-US" sz="2400" dirty="0">
              <a:solidFill>
                <a:srgbClr val="C00000"/>
              </a:solidFill>
            </a:endParaRP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</a:pPr>
            <a:r>
              <a:rPr lang="ru-RU" sz="2400" b="1" dirty="0"/>
              <a:t>Пример: </a:t>
            </a:r>
            <a:r>
              <a:rPr lang="en-US" sz="2400" b="1" dirty="0"/>
              <a:t>CVS, SVN</a:t>
            </a:r>
            <a:endParaRPr lang="ru-RU" sz="2400" b="1" dirty="0"/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ru-RU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07504" y="44625"/>
          <a:ext cx="8856984" cy="676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CVS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Concurrent Versions System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SVN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Subversion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1">
                <a:tc>
                  <a:txBody>
                    <a:bodyPr/>
                    <a:lstStyle/>
                    <a:p>
                      <a:r>
                        <a:rPr lang="ru-RU" dirty="0" err="1"/>
                        <a:t>патчи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патчи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 слепки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ветки, метки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74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версии файлов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отсутствие версий директорий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версии проекта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хранение с использованием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хранение в файловой системе или БД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отсутствие разграничения прав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права доступа к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репозиторию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7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отсутствие блокировок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механизмы блокировок или слияний изменений (в зависимости от формата файла)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474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изменения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атомарны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нельзя работать с набором изменений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работа с наборами изменений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1474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работа только с изменяемой рабочей копией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работа с изменяемой и исходной рабочей копией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3884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отсутствие механизмов проверки целостности (нельзя точно утверждать не поврежден ли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морально устарела, поддержка прекращена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собственный сетевой протокол или использование стандартных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5482952" cy="2592288"/>
          </a:xfrm>
        </p:spPr>
        <p:txBody>
          <a:bodyPr/>
          <a:lstStyle/>
          <a:p>
            <a:r>
              <a:rPr lang="ru-RU" sz="2600" dirty="0"/>
              <a:t>Наличие сервера  необязательно, клиенты полностью копируют себе репозиторий и периодически синхронизируют его между собой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5" name="Рисунок 4" descr="18333fig0103-t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6569" y="116632"/>
            <a:ext cx="268591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848" y="260648"/>
            <a:ext cx="8229600" cy="1139825"/>
          </a:xfrm>
        </p:spPr>
        <p:txBody>
          <a:bodyPr/>
          <a:lstStyle/>
          <a:p>
            <a:r>
              <a:rPr lang="ru-RU" dirty="0"/>
              <a:t>Децентрализованные СКВ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323528" y="3356992"/>
            <a:ext cx="871296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Защита от уязвимости сервера и других клиентов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Нет необходимости отдельного постоянно-работающего сервера.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Быстрый доступ к </a:t>
            </a:r>
            <a:r>
              <a:rPr lang="ru-RU" sz="2400" dirty="0" err="1">
                <a:solidFill>
                  <a:schemeClr val="accent6"/>
                </a:solidFill>
              </a:rPr>
              <a:t>репозиторию</a:t>
            </a:r>
            <a:r>
              <a:rPr lang="ru-RU" sz="2400" dirty="0">
                <a:solidFill>
                  <a:schemeClr val="accent6"/>
                </a:solidFill>
              </a:rPr>
              <a:t>, располагаемому локально.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Работа без сети, повышенная автономность разработки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ru-RU" sz="2400" dirty="0">
                <a:solidFill>
                  <a:schemeClr val="accent6"/>
                </a:solidFill>
              </a:rPr>
              <a:t>Командная работа (механизмы синхронизации)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ru-RU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935"/>
            <a:ext cx="8229600" cy="1139825"/>
          </a:xfrm>
        </p:spPr>
        <p:txBody>
          <a:bodyPr/>
          <a:lstStyle/>
          <a:p>
            <a:r>
              <a:rPr lang="ru-RU" dirty="0"/>
              <a:t>Децентрализованные СКВ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078189"/>
          </a:xfrm>
        </p:spPr>
        <p:txBody>
          <a:bodyPr/>
          <a:lstStyle/>
          <a:p>
            <a:pPr lvl="1"/>
            <a:r>
              <a:rPr lang="ru-RU" sz="2000" kern="1200" dirty="0">
                <a:solidFill>
                  <a:srgbClr val="C00000"/>
                </a:solidFill>
                <a:ea typeface="+mn-ea"/>
                <a:cs typeface="+mn-cs"/>
              </a:rPr>
              <a:t>Требуются локальные дисковые ресурсы </a:t>
            </a:r>
          </a:p>
          <a:p>
            <a:pPr lvl="1"/>
            <a:r>
              <a:rPr lang="ru-RU" sz="2000" kern="1200" dirty="0">
                <a:solidFill>
                  <a:srgbClr val="C00000"/>
                </a:solidFill>
                <a:ea typeface="+mn-ea"/>
                <a:cs typeface="+mn-cs"/>
              </a:rPr>
              <a:t>Необходимость синхронизации </a:t>
            </a:r>
            <a:r>
              <a:rPr lang="ru-RU" sz="2000" kern="1200" dirty="0" err="1">
                <a:solidFill>
                  <a:srgbClr val="C00000"/>
                </a:solidFill>
                <a:ea typeface="+mn-ea"/>
                <a:cs typeface="+mn-cs"/>
              </a:rPr>
              <a:t>репозиториев</a:t>
            </a:r>
            <a:endParaRPr lang="ru-RU" sz="2000" kern="1200" dirty="0">
              <a:solidFill>
                <a:srgbClr val="C00000"/>
              </a:solidFill>
              <a:ea typeface="+mn-ea"/>
              <a:cs typeface="+mn-cs"/>
            </a:endParaRPr>
          </a:p>
          <a:p>
            <a:pPr lvl="1"/>
            <a:r>
              <a:rPr lang="ru-RU" sz="2000" kern="1200" dirty="0">
                <a:solidFill>
                  <a:srgbClr val="C00000"/>
                </a:solidFill>
                <a:ea typeface="+mn-ea"/>
                <a:cs typeface="+mn-cs"/>
              </a:rPr>
              <a:t>Невозможность механизма блокировки файлов</a:t>
            </a:r>
          </a:p>
          <a:p>
            <a:pPr lvl="1"/>
            <a:r>
              <a:rPr lang="ru-RU" sz="2000" kern="1200" dirty="0">
                <a:solidFill>
                  <a:srgbClr val="C00000"/>
                </a:solidFill>
                <a:ea typeface="+mn-ea"/>
                <a:cs typeface="+mn-cs"/>
              </a:rPr>
              <a:t>Отсутствие единой централизованной нумерации версий</a:t>
            </a:r>
          </a:p>
          <a:p>
            <a:pPr lvl="1"/>
            <a:r>
              <a:rPr lang="ru-RU" sz="2000" kern="1200" dirty="0">
                <a:solidFill>
                  <a:srgbClr val="C00000"/>
                </a:solidFill>
                <a:ea typeface="+mn-ea"/>
                <a:cs typeface="+mn-cs"/>
              </a:rPr>
              <a:t>Невозможность слежения за изменениями отдельных файлов (неизвестно чем занимается другой).</a:t>
            </a:r>
          </a:p>
          <a:p>
            <a:pPr lvl="1"/>
            <a:r>
              <a:rPr lang="ru-RU" sz="2000" kern="1200" dirty="0">
                <a:solidFill>
                  <a:srgbClr val="C00000"/>
                </a:solidFill>
                <a:ea typeface="+mn-ea"/>
                <a:cs typeface="+mn-cs"/>
              </a:rPr>
              <a:t>Необходимость разрешения конфликтов между различными разработчиками, поскольку никто не знает, чем занимается другой разработчик.</a:t>
            </a:r>
          </a:p>
          <a:p>
            <a:pPr marL="0" indent="0" algn="just">
              <a:buNone/>
            </a:pPr>
            <a:r>
              <a:rPr lang="ru-RU" sz="2000" dirty="0"/>
              <a:t>Административные меры позволяют нейтрализовать минусы и использовать плюсы – можно организационно определить механизм изменений и порядок синхронизации, обеспечив автономность работы</a:t>
            </a:r>
            <a:endParaRPr lang="en-US" sz="2000" dirty="0"/>
          </a:p>
          <a:p>
            <a:pPr marL="0" indent="0" algn="just">
              <a:buNone/>
            </a:pPr>
            <a:r>
              <a:rPr lang="ru-RU" sz="2400" b="1" dirty="0"/>
              <a:t>Пример: </a:t>
            </a:r>
            <a:r>
              <a:rPr lang="en-US" sz="2400" b="1" dirty="0"/>
              <a:t>Git</a:t>
            </a:r>
            <a:endParaRPr lang="ru-RU" sz="2400" b="1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6537F-0393-4925-AF2D-9906F2DE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контроля версий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22089-268F-4ADC-8F6B-15175B8E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Где и у кого лежит последняя версия исходных текстов определенного модуля?</a:t>
            </a:r>
          </a:p>
          <a:p>
            <a:r>
              <a:rPr lang="ru-RU" dirty="0"/>
              <a:t>Какие файлы необходимы для сборки предыдущей (стабильной) версии?</a:t>
            </a:r>
          </a:p>
          <a:p>
            <a:r>
              <a:rPr lang="ru-RU" dirty="0"/>
              <a:t>Какие изменения внесены в текущую версию и кем?</a:t>
            </a:r>
          </a:p>
          <a:p>
            <a:r>
              <a:rPr lang="ru-RU" dirty="0"/>
              <a:t>Все перестало работать, как все вернуть?</a:t>
            </a:r>
          </a:p>
          <a:p>
            <a:r>
              <a:rPr lang="ru-RU" dirty="0"/>
              <a:t>Что поменял другой разработчик в своей копии проекта?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F22EA2-94A9-4F3E-97C0-60E1A413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82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43099"/>
            <a:ext cx="8568952" cy="5078189"/>
          </a:xfrm>
        </p:spPr>
        <p:txBody>
          <a:bodyPr/>
          <a:lstStyle/>
          <a:p>
            <a:pPr>
              <a:tabLst>
                <a:tab pos="2333625" algn="l"/>
              </a:tabLst>
            </a:pPr>
            <a:r>
              <a:rPr lang="ru-RU" sz="2200" dirty="0"/>
              <a:t>Слепки файловой системы</a:t>
            </a:r>
          </a:p>
          <a:p>
            <a:pPr>
              <a:tabLst>
                <a:tab pos="2333625" algn="l"/>
              </a:tabLst>
            </a:pPr>
            <a:r>
              <a:rPr lang="ru-RU" sz="2200" dirty="0"/>
              <a:t>Ориентация на работу с изменениями, а не файлами</a:t>
            </a:r>
          </a:p>
          <a:p>
            <a:pPr>
              <a:tabLst>
                <a:tab pos="2333625" algn="l"/>
              </a:tabLst>
            </a:pPr>
            <a:r>
              <a:rPr lang="ru-RU" sz="2200" dirty="0"/>
              <a:t>Файловая система с адресацией по содержимому (не имя файла, а его уникальный </a:t>
            </a:r>
            <a:r>
              <a:rPr lang="ru-RU" sz="2200" dirty="0" err="1"/>
              <a:t>хэш</a:t>
            </a:r>
            <a:r>
              <a:rPr lang="ru-RU" sz="2200" dirty="0"/>
              <a:t>)</a:t>
            </a:r>
          </a:p>
          <a:p>
            <a:pPr>
              <a:tabLst>
                <a:tab pos="2333625" algn="l"/>
              </a:tabLst>
            </a:pPr>
            <a:r>
              <a:rPr lang="ru-RU" sz="2200" dirty="0"/>
              <a:t>Оптимизация хранения путем создания </a:t>
            </a:r>
            <a:r>
              <a:rPr lang="ru-RU" sz="2200" dirty="0" err="1"/>
              <a:t>патчей</a:t>
            </a:r>
            <a:r>
              <a:rPr lang="ru-RU" sz="2200" dirty="0"/>
              <a:t> для старых файлов, актуальные файлы хранятся полностью</a:t>
            </a:r>
          </a:p>
          <a:p>
            <a:pPr>
              <a:tabLst>
                <a:tab pos="2333625" algn="l"/>
              </a:tabLst>
            </a:pPr>
            <a:r>
              <a:rPr lang="ru-RU" sz="2200" dirty="0"/>
              <a:t>Имеет набор программ для использования в </a:t>
            </a:r>
            <a:r>
              <a:rPr lang="ru-RU" sz="2200" dirty="0" err="1"/>
              <a:t>скриптах</a:t>
            </a:r>
            <a:r>
              <a:rPr lang="ru-RU" sz="2200" dirty="0"/>
              <a:t>, текстовые конфигурационные файлы, что позволяет легко создавать на ее основе другие СКВ и интегрировать в другие системы</a:t>
            </a:r>
          </a:p>
          <a:p>
            <a:pPr>
              <a:tabLst>
                <a:tab pos="2333625" algn="l"/>
              </a:tabLst>
            </a:pPr>
            <a:r>
              <a:rPr lang="ru-RU" sz="2200" dirty="0"/>
              <a:t>Более эффективная чем в </a:t>
            </a:r>
            <a:r>
              <a:rPr lang="en-US" sz="2200" dirty="0"/>
              <a:t>SVN</a:t>
            </a:r>
            <a:r>
              <a:rPr lang="ru-RU" sz="2200" dirty="0"/>
              <a:t> работа с ветвями – не создается полная копия версий, хранятся относительные изменения</a:t>
            </a:r>
          </a:p>
          <a:p>
            <a:pPr>
              <a:tabLst>
                <a:tab pos="2333625" algn="l"/>
              </a:tabLst>
            </a:pPr>
            <a:r>
              <a:rPr lang="ru-RU" sz="2200" dirty="0"/>
              <a:t>Кроме слияния ветвей возможна операция применения изменений одной ветви на другую</a:t>
            </a:r>
          </a:p>
          <a:p>
            <a:pPr>
              <a:tabLst>
                <a:tab pos="2333625" algn="l"/>
              </a:tabLst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4B99F-3396-4EF2-923D-A478B39E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Понимание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1B797-C99D-4CE6-AA85-91C44A76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Электронная книга «</a:t>
            </a:r>
            <a:r>
              <a:rPr lang="en-US" dirty="0"/>
              <a:t>PRO GIT</a:t>
            </a:r>
            <a:r>
              <a:rPr lang="ru-RU" dirty="0"/>
              <a:t>» – постоянно обновляется</a:t>
            </a:r>
          </a:p>
          <a:p>
            <a:r>
              <a:rPr lang="ru-RU" dirty="0"/>
              <a:t>Чакон С. «</a:t>
            </a:r>
            <a:r>
              <a:rPr lang="ru-RU" dirty="0" err="1"/>
              <a:t>Git</a:t>
            </a:r>
            <a:r>
              <a:rPr lang="ru-RU" dirty="0"/>
              <a:t> для профессионального </a:t>
            </a:r>
            <a:r>
              <a:rPr lang="ru-RU" dirty="0" err="1"/>
              <a:t>программиста»,СПб</a:t>
            </a:r>
            <a:r>
              <a:rPr lang="ru-RU" dirty="0"/>
              <a:t>.: Питер, 2016. – 496 с. – печатный вариант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40BFD3-AD3E-4F75-AB19-DF7191FD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50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D1598-E6C9-4D7C-8C15-09A75946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Система команд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479DF-34B1-4F50-A97B-59A0493B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b="1" dirty="0"/>
              <a:t>GIT BASH </a:t>
            </a:r>
            <a:r>
              <a:rPr lang="en-US" dirty="0"/>
              <a:t>– </a:t>
            </a:r>
            <a:r>
              <a:rPr lang="ru-RU" dirty="0"/>
              <a:t>система консольных команд </a:t>
            </a:r>
            <a:br>
              <a:rPr lang="en-US" dirty="0"/>
            </a:br>
            <a:r>
              <a:rPr lang="en-US" dirty="0"/>
              <a:t>			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стиле </a:t>
            </a:r>
            <a:r>
              <a:rPr lang="en-US" dirty="0"/>
              <a:t>Linux</a:t>
            </a:r>
          </a:p>
          <a:p>
            <a:r>
              <a:rPr lang="en-US" b="1" dirty="0"/>
              <a:t>GIT CMD </a:t>
            </a:r>
            <a:r>
              <a:rPr lang="en-US" dirty="0"/>
              <a:t>– </a:t>
            </a:r>
            <a:r>
              <a:rPr lang="ru-RU" dirty="0"/>
              <a:t>система консольных команд</a:t>
            </a:r>
            <a:br>
              <a:rPr lang="ru-RU" dirty="0"/>
            </a:br>
            <a:r>
              <a:rPr lang="ru-RU" dirty="0"/>
              <a:t>			в стиле </a:t>
            </a:r>
            <a:r>
              <a:rPr lang="en-US" dirty="0"/>
              <a:t>Windows</a:t>
            </a:r>
          </a:p>
          <a:p>
            <a:r>
              <a:rPr lang="en-US" b="1" dirty="0"/>
              <a:t>GIT GUI </a:t>
            </a:r>
            <a:r>
              <a:rPr lang="en-US" dirty="0"/>
              <a:t>– </a:t>
            </a:r>
            <a:r>
              <a:rPr lang="ru-RU" dirty="0"/>
              <a:t>графическая оболочка с 				набором базовых команд</a:t>
            </a:r>
          </a:p>
          <a:p>
            <a:r>
              <a:rPr lang="ru-RU" dirty="0"/>
              <a:t>Сторонние программные средства, поддерживающие интерфейс </a:t>
            </a:r>
            <a:r>
              <a:rPr lang="en-US" b="1" dirty="0"/>
              <a:t>Git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D2CE6-D7A9-458B-850F-9849B129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98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5907E-5FC5-4BAF-B22B-2B67A792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команд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6E735-F950-4E78-86C6-164EF536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en-US" sz="2800" b="1" dirty="0"/>
              <a:t>git</a:t>
            </a:r>
            <a:r>
              <a:rPr lang="en-US" sz="2800" dirty="0"/>
              <a:t> &lt;</a:t>
            </a:r>
            <a:r>
              <a:rPr lang="ru-RU" sz="2800" dirty="0"/>
              <a:t>команда</a:t>
            </a:r>
            <a:r>
              <a:rPr lang="en-US" sz="2800" dirty="0"/>
              <a:t>&gt; </a:t>
            </a:r>
            <a:r>
              <a:rPr lang="ru-RU" sz="2800" dirty="0"/>
              <a:t>- единый префикс для всех команд</a:t>
            </a:r>
          </a:p>
          <a:p>
            <a:pPr lvl="1"/>
            <a:r>
              <a:rPr lang="en-US" sz="2400" dirty="0"/>
              <a:t>git help</a:t>
            </a:r>
            <a:r>
              <a:rPr lang="ru-RU" sz="2400" dirty="0"/>
              <a:t>, чтобы начать знакомство</a:t>
            </a:r>
            <a:endParaRPr lang="en-US" sz="2400" dirty="0"/>
          </a:p>
          <a:p>
            <a:r>
              <a:rPr lang="ru-RU" sz="2800" dirty="0"/>
              <a:t>Возможность создания коротких команд «</a:t>
            </a:r>
            <a:r>
              <a:rPr lang="en-US" sz="2800" dirty="0"/>
              <a:t>alias</a:t>
            </a:r>
            <a:r>
              <a:rPr lang="ru-RU" sz="2800" dirty="0"/>
              <a:t>»</a:t>
            </a:r>
            <a:endParaRPr lang="en-US" sz="2800" dirty="0"/>
          </a:p>
          <a:p>
            <a:pPr lvl="1"/>
            <a:r>
              <a:rPr lang="ru-RU" sz="2400" dirty="0"/>
              <a:t>Средствами ОС</a:t>
            </a:r>
          </a:p>
          <a:p>
            <a:pPr lvl="2"/>
            <a:r>
              <a:rPr lang="en-US" sz="2000" b="1" dirty="0" err="1"/>
              <a:t>gs</a:t>
            </a:r>
            <a:r>
              <a:rPr lang="en-US" sz="2000" dirty="0"/>
              <a:t> </a:t>
            </a:r>
            <a:r>
              <a:rPr lang="ru-RU" sz="2000" dirty="0"/>
              <a:t>вместо </a:t>
            </a:r>
            <a:r>
              <a:rPr lang="en-US" sz="2000" b="1" dirty="0"/>
              <a:t>git status</a:t>
            </a:r>
            <a:r>
              <a:rPr lang="ru-RU" sz="2000" dirty="0"/>
              <a:t>	</a:t>
            </a:r>
            <a:r>
              <a:rPr lang="en-US" sz="2000" dirty="0"/>
              <a:t>(alias </a:t>
            </a:r>
            <a:r>
              <a:rPr lang="en-US" sz="2000" dirty="0" err="1"/>
              <a:t>gs</a:t>
            </a:r>
            <a:r>
              <a:rPr lang="en-US" sz="2000" dirty="0"/>
              <a:t>=“git status”)</a:t>
            </a:r>
          </a:p>
          <a:p>
            <a:pPr lvl="2"/>
            <a:r>
              <a:rPr lang="en-US" sz="2000" b="1" dirty="0" err="1"/>
              <a:t>gp</a:t>
            </a:r>
            <a:r>
              <a:rPr lang="en-US" sz="2000" dirty="0"/>
              <a:t> </a:t>
            </a:r>
            <a:r>
              <a:rPr lang="ru-RU" sz="2000" dirty="0"/>
              <a:t>вместо </a:t>
            </a:r>
            <a:r>
              <a:rPr lang="en-US" sz="2000" b="1" dirty="0"/>
              <a:t>git pull</a:t>
            </a:r>
          </a:p>
          <a:p>
            <a:pPr lvl="1"/>
            <a:r>
              <a:rPr lang="en-US" sz="2400" dirty="0"/>
              <a:t>C</a:t>
            </a:r>
            <a:r>
              <a:rPr lang="ru-RU" sz="2400" dirty="0" err="1"/>
              <a:t>редствами</a:t>
            </a:r>
            <a:r>
              <a:rPr lang="ru-RU" sz="2400" dirty="0"/>
              <a:t> </a:t>
            </a:r>
            <a:r>
              <a:rPr lang="en-US" sz="2400" dirty="0"/>
              <a:t>Git</a:t>
            </a:r>
          </a:p>
          <a:p>
            <a:pPr lvl="2"/>
            <a:r>
              <a:rPr lang="en-US" sz="2000" b="1" dirty="0"/>
              <a:t>git </a:t>
            </a:r>
            <a:r>
              <a:rPr lang="en-US" sz="2000" b="1" dirty="0" err="1"/>
              <a:t>pu</a:t>
            </a:r>
            <a:r>
              <a:rPr lang="ru-RU" sz="2000" dirty="0"/>
              <a:t> вместо </a:t>
            </a:r>
            <a:r>
              <a:rPr lang="en-US" sz="2000" b="1" dirty="0"/>
              <a:t>git pull </a:t>
            </a:r>
            <a:r>
              <a:rPr lang="en-US" sz="2000" dirty="0"/>
              <a:t>(git config --global </a:t>
            </a:r>
            <a:r>
              <a:rPr lang="en-US" sz="2000" dirty="0" err="1"/>
              <a:t>alias.pu</a:t>
            </a:r>
            <a:r>
              <a:rPr lang="en-US" sz="2000" dirty="0"/>
              <a:t> pull)</a:t>
            </a:r>
            <a:endParaRPr lang="en-US" sz="2000" b="1" dirty="0"/>
          </a:p>
          <a:p>
            <a:r>
              <a:rPr lang="ru-RU" sz="2800" dirty="0"/>
              <a:t>Возможность создания скриптов и т.п.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63DF53-0387-4D5F-AF3A-6AA5D25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90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C2EB7-A4BE-43AD-B2D3-A812A5E7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C3C5EE-DE5A-4ED1-8B86-B95584C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Создание локального репозитория с нуля или из текущего программного проекта</a:t>
            </a:r>
          </a:p>
          <a:p>
            <a:pPr lvl="1"/>
            <a:r>
              <a:rPr lang="en-US" b="1" dirty="0"/>
              <a:t>git </a:t>
            </a:r>
            <a:r>
              <a:rPr lang="en-US" b="1" dirty="0" err="1"/>
              <a:t>init</a:t>
            </a:r>
            <a:endParaRPr lang="ru-RU" b="1" dirty="0"/>
          </a:p>
          <a:p>
            <a:r>
              <a:rPr lang="ru-RU" dirty="0"/>
              <a:t>Копирование из другого репозитория со всей историей изменений</a:t>
            </a:r>
            <a:endParaRPr lang="en-US" dirty="0"/>
          </a:p>
          <a:p>
            <a:pPr lvl="1"/>
            <a:r>
              <a:rPr lang="en-US" b="1" dirty="0"/>
              <a:t>git clone ssh://git@gitwork.ru/sub/tpro</a:t>
            </a:r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.git</a:t>
            </a:r>
            <a:r>
              <a:rPr lang="en-US" dirty="0"/>
              <a:t> – </a:t>
            </a:r>
            <a:r>
              <a:rPr lang="ru-RU" dirty="0"/>
              <a:t>скрытая папка со служебной информацией репозитория и историей изменений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A338A-43F7-4227-837A-1DF01373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31CEB-34BD-4552-BD72-FCB7D599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  <a:br>
              <a:rPr lang="ru-RU" dirty="0"/>
            </a:br>
            <a:r>
              <a:rPr lang="ru-RU" dirty="0"/>
              <a:t>репозиториев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9E62F-2A44-4EC2-BFF4-087FC162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0726"/>
            <a:ext cx="8229600" cy="3850200"/>
          </a:xfrm>
        </p:spPr>
        <p:txBody>
          <a:bodyPr/>
          <a:lstStyle/>
          <a:p>
            <a:r>
              <a:rPr lang="en-US" sz="2400" b="1" dirty="0"/>
              <a:t>Pull</a:t>
            </a:r>
            <a:r>
              <a:rPr lang="en-US" sz="2400" dirty="0"/>
              <a:t> – </a:t>
            </a:r>
            <a:r>
              <a:rPr lang="ru-RU" sz="2400" dirty="0"/>
              <a:t>синхронизация из внешнего репозитория</a:t>
            </a:r>
          </a:p>
          <a:p>
            <a:r>
              <a:rPr lang="en-US" sz="2400" b="1" dirty="0"/>
              <a:t>Push</a:t>
            </a:r>
            <a:r>
              <a:rPr lang="en-US" sz="2400" dirty="0"/>
              <a:t> – </a:t>
            </a:r>
            <a:r>
              <a:rPr lang="ru-RU" sz="2400" dirty="0"/>
              <a:t>синхронизация во внешний репозиторий</a:t>
            </a:r>
          </a:p>
          <a:p>
            <a:r>
              <a:rPr lang="en-US" sz="2400" b="1" dirty="0"/>
              <a:t>Fetch</a:t>
            </a:r>
            <a:r>
              <a:rPr lang="en-US" sz="2400" dirty="0"/>
              <a:t> – </a:t>
            </a:r>
            <a:r>
              <a:rPr lang="ru-RU" sz="2400" dirty="0"/>
              <a:t>получить изменения внешнего репозитория (но не объединять)</a:t>
            </a:r>
          </a:p>
          <a:p>
            <a:r>
              <a:rPr lang="en-US" sz="2400" b="1" dirty="0"/>
              <a:t>Merge</a:t>
            </a:r>
            <a:r>
              <a:rPr lang="en-US" sz="2400" dirty="0"/>
              <a:t> – </a:t>
            </a:r>
            <a:r>
              <a:rPr lang="ru-RU" sz="2400" dirty="0"/>
              <a:t>объединить (слить) изменения</a:t>
            </a:r>
          </a:p>
          <a:p>
            <a:pPr marL="0" indent="0">
              <a:buNone/>
            </a:pPr>
            <a:r>
              <a:rPr lang="en-US" sz="2000" b="1" dirty="0"/>
              <a:t>git push origin master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origin – </a:t>
            </a:r>
            <a:r>
              <a:rPr lang="ru-RU" sz="2000" dirty="0"/>
              <a:t>название внешнего репозитория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master – </a:t>
            </a:r>
            <a:r>
              <a:rPr lang="ru-RU" sz="2000" dirty="0"/>
              <a:t>название ветки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git push –u origin master</a:t>
            </a:r>
          </a:p>
          <a:p>
            <a:pPr marL="0" indent="0">
              <a:buNone/>
            </a:pPr>
            <a:r>
              <a:rPr lang="en-US" sz="2000" b="1" dirty="0"/>
              <a:t>git push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FBE9A2-DCCE-4B76-B86A-E3038AED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F080D7-3148-4FEC-975E-49DEB939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94461"/>
            <a:ext cx="4257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6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B4675-775D-4E1B-AC7B-CBE7D77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Синхронизация репозиториев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5305B-BBE5-4F26-98E3-E6001A22F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400" dirty="0"/>
              <a:t>Стратегия распространения изменений – запрет синхронизации во внешний репозиторий при наличии неучтенных изменений в нем – минимизация возможных конфликтов в будущем</a:t>
            </a:r>
          </a:p>
          <a:p>
            <a:pPr lvl="1"/>
            <a:r>
              <a:rPr lang="en-US" sz="2000" dirty="0"/>
              <a:t>PUSH </a:t>
            </a:r>
            <a:r>
              <a:rPr lang="ru-RU" sz="2000" dirty="0"/>
              <a:t>будет отвергнут и потребует </a:t>
            </a:r>
            <a:r>
              <a:rPr lang="en-US" sz="2000" dirty="0"/>
              <a:t>PULL</a:t>
            </a:r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r>
              <a:rPr lang="ru-RU" sz="2400" dirty="0"/>
              <a:t>Высокая степень доверия ко внешнему репозиторию</a:t>
            </a:r>
          </a:p>
          <a:p>
            <a:pPr lvl="1"/>
            <a:r>
              <a:rPr lang="en-US" sz="2000" dirty="0"/>
              <a:t>PUSH </a:t>
            </a:r>
            <a:r>
              <a:rPr lang="ru-RU" sz="2000" dirty="0"/>
              <a:t>туда не проходит</a:t>
            </a:r>
          </a:p>
          <a:p>
            <a:pPr lvl="1"/>
            <a:r>
              <a:rPr lang="en-US" sz="2000" dirty="0"/>
              <a:t>PULL </a:t>
            </a:r>
            <a:r>
              <a:rPr lang="ru-RU" sz="2000" dirty="0"/>
              <a:t>с той стороны проходит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F7FEC2-EED2-4210-93CA-F86EF703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BDE45B-1F9A-4F3A-A3AC-333B2955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9" y="3068960"/>
            <a:ext cx="8114301" cy="19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4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B899C-C1DB-48CE-A90B-24BCB738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712968" cy="1139825"/>
          </a:xfrm>
        </p:spPr>
        <p:txBody>
          <a:bodyPr/>
          <a:lstStyle/>
          <a:p>
            <a:r>
              <a:rPr lang="ru-RU" dirty="0"/>
              <a:t>Работа с несколькими репозиториями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D9D88-08F2-410F-A6B0-BE8227FA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6458"/>
            <a:ext cx="8229600" cy="4874468"/>
          </a:xfrm>
        </p:spPr>
        <p:txBody>
          <a:bodyPr/>
          <a:lstStyle/>
          <a:p>
            <a:r>
              <a:rPr lang="en-US" sz="2400" b="1" dirty="0"/>
              <a:t>git remote </a:t>
            </a:r>
            <a:r>
              <a:rPr lang="en-US" sz="2400" dirty="0"/>
              <a:t>– </a:t>
            </a:r>
            <a:r>
              <a:rPr lang="ru-RU" sz="2400" dirty="0"/>
              <a:t>работа со ссылками на внешние репозитории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400" dirty="0"/>
              <a:t>Формат ссылки может быть различным: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ssh://git@gitwork.ru/int/timp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https://gotwork.ru/int/timp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E:/git/inttimp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Можно выбирать конкретный внешний репозиторий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git pull flash master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git pull origin-http master</a:t>
            </a:r>
            <a:endParaRPr lang="ru-RU" sz="2000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4997EB-B84C-48FE-83E6-1E0A58BD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1F33B4-BA7D-423A-B165-E4A3F319B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60848"/>
            <a:ext cx="6252910" cy="17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66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EB299-51A0-4F1B-96E4-CCB16307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Простейший цикл состояний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F886D-BB9B-446E-B182-6776CED7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30117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Основные состояния:</a:t>
            </a:r>
          </a:p>
          <a:p>
            <a:r>
              <a:rPr lang="en-US" sz="2400" b="1" dirty="0"/>
              <a:t>Untracked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неотслеживаемый</a:t>
            </a:r>
            <a:r>
              <a:rPr lang="ru-RU" sz="2400" dirty="0"/>
              <a:t>)</a:t>
            </a:r>
          </a:p>
          <a:p>
            <a:r>
              <a:rPr lang="en-US" sz="2400" b="1" dirty="0"/>
              <a:t>Staged</a:t>
            </a:r>
            <a:r>
              <a:rPr lang="en-US" sz="2400" dirty="0"/>
              <a:t> </a:t>
            </a:r>
            <a:r>
              <a:rPr lang="ru-RU" sz="2400" dirty="0"/>
              <a:t>(подготовленный, </a:t>
            </a:r>
            <a:br>
              <a:rPr lang="ru-RU" sz="2400" dirty="0"/>
            </a:br>
            <a:r>
              <a:rPr lang="ru-RU" sz="2400" dirty="0"/>
              <a:t>индексированный)</a:t>
            </a:r>
          </a:p>
          <a:p>
            <a:r>
              <a:rPr lang="en-US" sz="2400" b="1" dirty="0" err="1"/>
              <a:t>Commited</a:t>
            </a:r>
            <a:r>
              <a:rPr lang="en-US" sz="2400" dirty="0"/>
              <a:t> </a:t>
            </a:r>
            <a:br>
              <a:rPr lang="ru-RU" sz="2400" dirty="0"/>
            </a:br>
            <a:r>
              <a:rPr lang="ru-RU" sz="2400" dirty="0"/>
              <a:t>(Зафиксированный)</a:t>
            </a:r>
          </a:p>
          <a:p>
            <a:r>
              <a:rPr lang="en-US" sz="2400" b="1" dirty="0"/>
              <a:t>Modified</a:t>
            </a:r>
            <a:r>
              <a:rPr lang="en-US" sz="2400" dirty="0"/>
              <a:t> </a:t>
            </a:r>
            <a:r>
              <a:rPr lang="ru-RU" sz="2400" dirty="0"/>
              <a:t>(измененный)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E1DB27-AC1F-42CC-9854-E9DF3650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F41A51-B9D1-441C-9221-C9828F91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610" y="1412776"/>
            <a:ext cx="4661878" cy="39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4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BF7D1-DAD0-4643-8038-25B2FC01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цикл состояний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7E350-521B-496D-99DE-A6FA594B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Состояние проекта = Совокупность состояния файлов</a:t>
            </a:r>
          </a:p>
          <a:p>
            <a:pPr marL="0" indent="0">
              <a:buNone/>
            </a:pPr>
            <a:r>
              <a:rPr lang="en-US" sz="2400" b="1" dirty="0"/>
              <a:t>git status </a:t>
            </a:r>
            <a:r>
              <a:rPr lang="en-US" sz="2400" dirty="0"/>
              <a:t> </a:t>
            </a:r>
            <a:r>
              <a:rPr lang="ru-RU" sz="2400" dirty="0"/>
              <a:t>узнать текущие состояния файлов проекта</a:t>
            </a:r>
            <a:endParaRPr lang="ru-RU" sz="2400" b="1" dirty="0"/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F80277-C37B-4589-99E5-8938E916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C660A1-5C15-4583-A6B3-45768E56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26" y="2492896"/>
            <a:ext cx="7089147" cy="35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39825"/>
          </a:xfrm>
        </p:spPr>
        <p:txBody>
          <a:bodyPr/>
          <a:lstStyle/>
          <a:p>
            <a:r>
              <a:rPr lang="ru-RU" dirty="0"/>
              <a:t>Системы контроля 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078189"/>
          </a:xfrm>
        </p:spPr>
        <p:txBody>
          <a:bodyPr/>
          <a:lstStyle/>
          <a:p>
            <a:r>
              <a:rPr lang="ru-RU" sz="2600" b="1" dirty="0"/>
              <a:t>Система контроля версий</a:t>
            </a:r>
            <a:r>
              <a:rPr lang="ru-RU" sz="2600" dirty="0"/>
              <a:t> (СКВ) – система, регистрирующая изменения в одном или нескольких файлах, для возможности возврата к определённым старым версиям файлов</a:t>
            </a:r>
          </a:p>
          <a:p>
            <a:r>
              <a:rPr lang="en-US" sz="2800" dirty="0"/>
              <a:t>VCS</a:t>
            </a:r>
            <a:r>
              <a:rPr lang="ru-RU" sz="2800" dirty="0"/>
              <a:t>=</a:t>
            </a:r>
            <a:r>
              <a:rPr lang="en-US" sz="2800" dirty="0"/>
              <a:t>Version Control System</a:t>
            </a:r>
            <a:endParaRPr lang="ru-RU" sz="2800" dirty="0"/>
          </a:p>
          <a:p>
            <a:r>
              <a:rPr lang="ru-RU" sz="2400" dirty="0"/>
              <a:t>Автоматизация действий по контролю и хранению различных версий проекта и исключение «механических» ошибок возможных при ручном копировании файлов</a:t>
            </a:r>
          </a:p>
          <a:p>
            <a:r>
              <a:rPr lang="ru-RU" sz="2800" b="1" dirty="0" err="1"/>
              <a:t>Репозиторий</a:t>
            </a:r>
            <a:r>
              <a:rPr lang="ru-RU" sz="2800" dirty="0"/>
              <a:t> – централизованное место хранения файлов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F3015-EE87-4300-9D9C-7174263D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77813"/>
            <a:ext cx="9145016" cy="1139825"/>
          </a:xfrm>
        </p:spPr>
        <p:txBody>
          <a:bodyPr/>
          <a:lstStyle/>
          <a:p>
            <a:r>
              <a:rPr lang="ru-RU" dirty="0"/>
              <a:t>Простейший цикл состояний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22104A-2A32-4BC7-BB4E-37DE2ACB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Наиболее распространенные начальные команды:</a:t>
            </a:r>
          </a:p>
          <a:p>
            <a:r>
              <a:rPr lang="ru-RU" sz="2400" dirty="0"/>
              <a:t>Добавление новых файлов и изменений (</a:t>
            </a:r>
            <a:r>
              <a:rPr lang="en-US" sz="2400" dirty="0"/>
              <a:t>add)</a:t>
            </a:r>
            <a:endParaRPr lang="ru-RU" sz="2400" dirty="0"/>
          </a:p>
          <a:p>
            <a:r>
              <a:rPr lang="ru-RU" sz="2400" dirty="0"/>
              <a:t>Фиксация изменений в репозитории </a:t>
            </a:r>
            <a:r>
              <a:rPr lang="en-US" sz="2400" dirty="0"/>
              <a:t>(commit)</a:t>
            </a:r>
            <a:endParaRPr lang="ru-RU" sz="2400" dirty="0"/>
          </a:p>
          <a:p>
            <a:r>
              <a:rPr lang="ru-RU" sz="2400" dirty="0"/>
              <a:t>Отправка изменений во внешний репозиторий </a:t>
            </a:r>
            <a:r>
              <a:rPr lang="en-US" sz="2400" dirty="0"/>
              <a:t>(push)</a:t>
            </a:r>
            <a:endParaRPr lang="ru-RU" sz="2400" dirty="0"/>
          </a:p>
          <a:p>
            <a:pPr marL="0" indent="0">
              <a:buNone/>
            </a:pPr>
            <a:r>
              <a:rPr lang="en-US" sz="2000" b="1" dirty="0"/>
              <a:t>git add file1</a:t>
            </a:r>
          </a:p>
          <a:p>
            <a:pPr marL="0" indent="0">
              <a:buNone/>
            </a:pPr>
            <a:r>
              <a:rPr lang="en-US" sz="2000" b="1" dirty="0"/>
              <a:t>git add file2</a:t>
            </a:r>
          </a:p>
          <a:p>
            <a:pPr marL="0" indent="0">
              <a:buNone/>
            </a:pPr>
            <a:r>
              <a:rPr lang="en-US" sz="2000" b="1" dirty="0"/>
              <a:t>git commit –m “file1 and file2 added”</a:t>
            </a:r>
          </a:p>
          <a:p>
            <a:pPr marL="0" indent="0">
              <a:buNone/>
            </a:pPr>
            <a:r>
              <a:rPr lang="en-US" sz="2000" b="1" dirty="0"/>
              <a:t>git add file3</a:t>
            </a:r>
          </a:p>
          <a:p>
            <a:pPr marL="0" indent="0">
              <a:buNone/>
            </a:pPr>
            <a:r>
              <a:rPr lang="en-US" sz="2000" b="1" dirty="0"/>
              <a:t>git commit --amend</a:t>
            </a:r>
          </a:p>
          <a:p>
            <a:pPr marL="0" indent="0">
              <a:buNone/>
            </a:pPr>
            <a:r>
              <a:rPr lang="en-US" sz="2000" b="1" dirty="0"/>
              <a:t>…</a:t>
            </a:r>
          </a:p>
          <a:p>
            <a:pPr marL="0" indent="0">
              <a:buNone/>
            </a:pPr>
            <a:r>
              <a:rPr lang="en-US" sz="2000" b="1" dirty="0"/>
              <a:t>git add *</a:t>
            </a:r>
          </a:p>
          <a:p>
            <a:pPr marL="0" indent="0">
              <a:buNone/>
            </a:pPr>
            <a:r>
              <a:rPr lang="en-US" sz="2000" b="1" dirty="0"/>
              <a:t>git commit file1 –m “changes fixed only for file1”</a:t>
            </a:r>
          </a:p>
          <a:p>
            <a:pPr marL="0" indent="0">
              <a:buNone/>
            </a:pPr>
            <a:r>
              <a:rPr lang="en-US" sz="2000" b="1" dirty="0"/>
              <a:t>git push origin master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AC2686-4F9C-48EF-87E2-721399F5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77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9F06E-B49A-4FD1-8AF8-10BF43E5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Локальные состояния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01AE4-ECD2-414F-971F-F02D0377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8189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Дополнительно:</a:t>
            </a:r>
          </a:p>
          <a:p>
            <a:r>
              <a:rPr lang="en-US" sz="2400" b="1" dirty="0"/>
              <a:t>Deleted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ru-RU" sz="2400" dirty="0"/>
              <a:t>(удаленный)</a:t>
            </a:r>
          </a:p>
          <a:p>
            <a:r>
              <a:rPr lang="en-US" sz="2400" b="1" dirty="0"/>
              <a:t>Ignored</a:t>
            </a:r>
            <a:r>
              <a:rPr lang="en-US" sz="2400" dirty="0"/>
              <a:t> </a:t>
            </a:r>
            <a:br>
              <a:rPr lang="ru-RU" sz="2400" dirty="0"/>
            </a:br>
            <a:r>
              <a:rPr lang="en-US" sz="2400" dirty="0"/>
              <a:t>(</a:t>
            </a:r>
            <a:r>
              <a:rPr lang="ru-RU" sz="2400" dirty="0"/>
              <a:t>игнорируемый)</a:t>
            </a:r>
          </a:p>
          <a:p>
            <a:pPr lvl="1"/>
            <a:r>
              <a:rPr lang="ru-RU" sz="2400" dirty="0"/>
              <a:t>Специальный </a:t>
            </a:r>
            <a:br>
              <a:rPr lang="en-US" sz="2400" dirty="0"/>
            </a:br>
            <a:r>
              <a:rPr lang="ru-RU" sz="2400" dirty="0"/>
              <a:t>скрытый</a:t>
            </a:r>
            <a:br>
              <a:rPr lang="ru-RU" sz="2400" dirty="0"/>
            </a:br>
            <a:r>
              <a:rPr lang="ru-RU" sz="2400" dirty="0"/>
              <a:t>файл</a:t>
            </a:r>
            <a:br>
              <a:rPr lang="ru-RU" sz="2400" dirty="0"/>
            </a:br>
            <a:r>
              <a:rPr lang="en-US" sz="2400" b="1" dirty="0"/>
              <a:t>.</a:t>
            </a:r>
            <a:r>
              <a:rPr lang="en-US" sz="2400" b="1" dirty="0" err="1"/>
              <a:t>gitignore</a:t>
            </a:r>
            <a:br>
              <a:rPr lang="ru-RU" sz="2400" b="1" dirty="0"/>
            </a:br>
            <a:r>
              <a:rPr lang="ru-RU" sz="2400" dirty="0"/>
              <a:t>содержит</a:t>
            </a:r>
            <a:br>
              <a:rPr lang="ru-RU" sz="2400" dirty="0"/>
            </a:br>
            <a:r>
              <a:rPr lang="ru-RU" sz="2400" dirty="0"/>
              <a:t>имена файлов и каталогов</a:t>
            </a:r>
          </a:p>
          <a:p>
            <a:pPr lvl="1"/>
            <a:r>
              <a:rPr lang="ru-RU" sz="2400" dirty="0"/>
              <a:t>Может быть несколько </a:t>
            </a:r>
            <a:r>
              <a:rPr lang="en-US" sz="2400" dirty="0"/>
              <a:t>.</a:t>
            </a:r>
            <a:r>
              <a:rPr lang="en-US" sz="2400"/>
              <a:t>gitignore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C50A3B-FD08-40B8-A7C8-499C9EE5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A0034-C25F-4707-AAA5-5DDE5E4B8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35" y="889905"/>
            <a:ext cx="5940523" cy="50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58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66285-E0F2-4A57-B875-C2EE9EB1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1A89D-173B-4217-A31C-2C31FA04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Отмена индексации</a:t>
            </a:r>
          </a:p>
          <a:p>
            <a:pPr lvl="1"/>
            <a:r>
              <a:rPr lang="en-US" dirty="0"/>
              <a:t>git reset</a:t>
            </a:r>
            <a:endParaRPr lang="ru-RU" dirty="0"/>
          </a:p>
          <a:p>
            <a:pPr lvl="1"/>
            <a:r>
              <a:rPr lang="en-US" dirty="0"/>
              <a:t>git restore (</a:t>
            </a:r>
            <a:r>
              <a:rPr lang="ru-RU" dirty="0"/>
              <a:t>в новых версиях </a:t>
            </a:r>
            <a:r>
              <a:rPr lang="en-US" dirty="0"/>
              <a:t>git)</a:t>
            </a:r>
          </a:p>
          <a:p>
            <a:r>
              <a:rPr lang="ru-RU" dirty="0"/>
              <a:t>Отмена изменений</a:t>
            </a:r>
            <a:endParaRPr lang="en-US" dirty="0"/>
          </a:p>
          <a:p>
            <a:pPr lvl="1"/>
            <a:r>
              <a:rPr lang="en-US" dirty="0"/>
              <a:t>git checkout</a:t>
            </a:r>
          </a:p>
          <a:p>
            <a:pPr lvl="1"/>
            <a:r>
              <a:rPr lang="en-US" dirty="0"/>
              <a:t>git restore (</a:t>
            </a:r>
            <a:r>
              <a:rPr lang="ru-RU" dirty="0"/>
              <a:t>в новых версиях </a:t>
            </a:r>
            <a:r>
              <a:rPr lang="en-US" dirty="0"/>
              <a:t>git)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2FADB-5183-4CE4-9CC3-51A88A90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29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980D2-9021-4B66-96BD-0F66FA80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Глобальные состояние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A2BC2-9DE9-4EAB-BB82-09D0619D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US" sz="2400" b="1" dirty="0"/>
              <a:t>Unmerged</a:t>
            </a:r>
            <a:br>
              <a:rPr lang="ru-RU" sz="2400" dirty="0"/>
            </a:br>
            <a:r>
              <a:rPr lang="en-US" sz="2400" dirty="0"/>
              <a:t>(</a:t>
            </a:r>
            <a:r>
              <a:rPr lang="ru-RU" sz="2400" dirty="0" err="1"/>
              <a:t>неслитый</a:t>
            </a:r>
            <a:r>
              <a:rPr lang="ru-RU" sz="2400" dirty="0"/>
              <a:t>)</a:t>
            </a:r>
          </a:p>
          <a:p>
            <a:r>
              <a:rPr lang="en-US" sz="2400" b="1" dirty="0"/>
              <a:t>Merged</a:t>
            </a:r>
            <a:br>
              <a:rPr lang="ru-RU" sz="2400" dirty="0"/>
            </a:br>
            <a:r>
              <a:rPr lang="ru-RU" sz="2400" dirty="0"/>
              <a:t>(слитый)</a:t>
            </a:r>
          </a:p>
          <a:p>
            <a:r>
              <a:rPr lang="en-US" sz="2400" b="1" dirty="0"/>
              <a:t>Outdated</a:t>
            </a:r>
            <a:r>
              <a:rPr lang="en-US" sz="2400" dirty="0"/>
              <a:t> </a:t>
            </a:r>
            <a:br>
              <a:rPr lang="ru-RU" sz="2400" dirty="0"/>
            </a:br>
            <a:r>
              <a:rPr lang="ru-RU" sz="2400" dirty="0"/>
              <a:t>(устаревший)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>Двойное состояние – одновременно </a:t>
            </a:r>
            <a:r>
              <a:rPr lang="en-US" sz="2000" u="sng" dirty="0" err="1"/>
              <a:t>Commited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u="sng" dirty="0"/>
              <a:t>Merged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u="sng" dirty="0"/>
              <a:t>Unmerged</a:t>
            </a:r>
            <a:endParaRPr lang="ru-RU" sz="2000" u="sng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94F492-641A-4774-B380-4706AA7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386B95-338B-4F16-BFCD-7E787E14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980728"/>
            <a:ext cx="6131323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7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980D2-9021-4B66-96BD-0F66FA80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Глобальные состояние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A2BC2-9DE9-4EAB-BB82-09D0619D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5047555"/>
            <a:ext cx="8686800" cy="1765821"/>
          </a:xfrm>
        </p:spPr>
        <p:txBody>
          <a:bodyPr/>
          <a:lstStyle/>
          <a:p>
            <a:r>
              <a:rPr lang="en-US" sz="2400" b="1" dirty="0"/>
              <a:t>Fetched </a:t>
            </a:r>
            <a:br>
              <a:rPr lang="ru-RU" sz="2400" b="1" dirty="0"/>
            </a:br>
            <a:r>
              <a:rPr lang="en-US" sz="2400" dirty="0"/>
              <a:t>(</a:t>
            </a:r>
            <a:r>
              <a:rPr lang="ru-RU" sz="2400" dirty="0"/>
              <a:t>полученный)</a:t>
            </a:r>
            <a:endParaRPr lang="ru-RU" sz="2000" u="sng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94F492-641A-4774-B380-4706AA7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F1D73B-D679-476E-A43A-F3529677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33" y="1031654"/>
            <a:ext cx="7320355" cy="44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71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936x524 (176×176)">
            <a:extLst>
              <a:ext uri="{FF2B5EF4-FFF2-40B4-BE49-F238E27FC236}">
                <a16:creationId xmlns:a16="http://schemas.microsoft.com/office/drawing/2014/main" id="{08A2033C-6DFA-47C6-8889-1EFA94299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8857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D37A1-E3EE-4735-A3F2-46B3A9CB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Состояние файлов 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BB9FA-9F76-4FC1-9009-598A92EF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Состояние проекта определяется состоянием файлов</a:t>
            </a:r>
          </a:p>
          <a:p>
            <a:r>
              <a:rPr lang="ru-RU" dirty="0"/>
              <a:t>Каждая ветка – почти отдельный проект – свои файлы в своих состояниях</a:t>
            </a:r>
          </a:p>
          <a:p>
            <a:r>
              <a:rPr lang="ru-RU" dirty="0"/>
              <a:t>Отдельные команды действуют на конкретные файлы </a:t>
            </a:r>
            <a:r>
              <a:rPr lang="ru-RU" sz="2000" dirty="0"/>
              <a:t>(например, </a:t>
            </a:r>
            <a:r>
              <a:rPr lang="en-US" sz="2000" dirty="0"/>
              <a:t>git add</a:t>
            </a:r>
            <a:r>
              <a:rPr lang="ru-RU" sz="2000" dirty="0"/>
              <a:t>)</a:t>
            </a:r>
            <a:endParaRPr lang="ru-RU" sz="2800" dirty="0"/>
          </a:p>
          <a:p>
            <a:r>
              <a:rPr lang="ru-RU" dirty="0"/>
              <a:t>Отдельные команды действуют на файлы в определенном состоянии </a:t>
            </a:r>
            <a:r>
              <a:rPr lang="ru-RU" sz="2000" dirty="0"/>
              <a:t>(например, </a:t>
            </a:r>
            <a:r>
              <a:rPr lang="en-US" sz="2000" dirty="0"/>
              <a:t>git commit </a:t>
            </a:r>
            <a:r>
              <a:rPr lang="ru-RU" sz="2000" dirty="0"/>
              <a:t>на состояние </a:t>
            </a:r>
            <a:r>
              <a:rPr lang="en-US" sz="2000" dirty="0"/>
              <a:t>staged</a:t>
            </a:r>
            <a:r>
              <a:rPr lang="ru-RU" sz="2000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B70328-1583-4AE7-B84B-821F6E62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169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88B5C-E2A1-4BB2-B172-1C2EEC9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CF217-B7BC-4F00-9F93-E84ED359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dirty="0"/>
              <a:t>СКВ не всегда может отследить удаление файла, лучше ей сообщать об этом</a:t>
            </a:r>
            <a:r>
              <a:rPr lang="en-US" dirty="0"/>
              <a:t> (git rm)</a:t>
            </a:r>
            <a:endParaRPr lang="ru-RU" dirty="0"/>
          </a:p>
          <a:p>
            <a:pPr lvl="1"/>
            <a:r>
              <a:rPr lang="en-US" dirty="0"/>
              <a:t>git rm staged_file.txt</a:t>
            </a:r>
          </a:p>
          <a:p>
            <a:pPr lvl="1"/>
            <a:r>
              <a:rPr lang="en-US" dirty="0"/>
              <a:t>file.txt </a:t>
            </a:r>
            <a:r>
              <a:rPr lang="ru-RU" dirty="0"/>
              <a:t>удален средствами файловой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210354-11AD-4386-91FF-982CFD6A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B76B2A-912D-415C-B04C-B7EEB6B6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57" y="3212976"/>
            <a:ext cx="7772686" cy="18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91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DE303-1877-4B1A-AC25-ECCFA43B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7163"/>
            <a:ext cx="8229600" cy="1260476"/>
          </a:xfrm>
        </p:spPr>
        <p:txBody>
          <a:bodyPr/>
          <a:lstStyle/>
          <a:p>
            <a:r>
              <a:rPr lang="ru-RU" dirty="0"/>
              <a:t>Переименование файлов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22577-7192-4F80-BC66-B80A5E107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2880320"/>
          </a:xfrm>
        </p:spPr>
        <p:txBody>
          <a:bodyPr/>
          <a:lstStyle/>
          <a:p>
            <a:r>
              <a:rPr lang="ru-RU" dirty="0"/>
              <a:t>СКВ не всегда может отследить переименование файлов, лучше сообщать ей об этом</a:t>
            </a:r>
            <a:r>
              <a:rPr lang="en-US" dirty="0"/>
              <a:t> (git mv)</a:t>
            </a:r>
          </a:p>
          <a:p>
            <a:pPr lvl="1"/>
            <a:r>
              <a:rPr lang="en-US" dirty="0"/>
              <a:t>git mv staged_file.txt staged_renamed.txt</a:t>
            </a:r>
          </a:p>
          <a:p>
            <a:pPr lvl="1"/>
            <a:r>
              <a:rPr lang="en-US" dirty="0"/>
              <a:t>file.txt </a:t>
            </a:r>
            <a:r>
              <a:rPr lang="ru-RU" dirty="0"/>
              <a:t>переименован средствами файловой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DE7E64-F339-4ED0-936C-1F5B097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53BF5C-B064-4B2E-B111-C3922CE7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4" y="3687932"/>
            <a:ext cx="8003232" cy="26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82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BFCFC-69A6-46FB-8385-EFC3AA0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История изменений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E8F838-18A2-49F5-A748-34A35E0B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3466728" cy="5006181"/>
          </a:xfrm>
        </p:spPr>
        <p:txBody>
          <a:bodyPr/>
          <a:lstStyle/>
          <a:p>
            <a:r>
              <a:rPr lang="ru-RU" sz="2400" dirty="0"/>
              <a:t>Изменения не нумеруются в прямом смысле</a:t>
            </a:r>
          </a:p>
          <a:p>
            <a:r>
              <a:rPr lang="ru-RU" sz="2400" dirty="0"/>
              <a:t>Изменения имеют идентификатор-хеш</a:t>
            </a:r>
            <a:endParaRPr lang="en-US" sz="2400" dirty="0"/>
          </a:p>
          <a:p>
            <a:r>
              <a:rPr lang="ru-RU" sz="2400" dirty="0"/>
              <a:t>В изменениях фиксируется автор и время</a:t>
            </a:r>
          </a:p>
          <a:p>
            <a:r>
              <a:rPr lang="ru-RU" sz="2400" dirty="0"/>
              <a:t>Изменение имеет текстовое описание</a:t>
            </a:r>
          </a:p>
          <a:p>
            <a:pPr marL="0" indent="0">
              <a:buNone/>
            </a:pPr>
            <a:r>
              <a:rPr lang="en-US" sz="2400" b="1" dirty="0"/>
              <a:t>git commit</a:t>
            </a:r>
            <a:endParaRPr lang="ru-RU" sz="2400" b="1" dirty="0"/>
          </a:p>
          <a:p>
            <a:pPr marL="0" indent="0">
              <a:buNone/>
            </a:pPr>
            <a:r>
              <a:rPr lang="en-US" sz="2400" b="1" dirty="0"/>
              <a:t>git log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B1598C-037A-4700-A4CF-557ACA4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278017-81CE-4BF6-B2E9-DDFC7740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65" y="847675"/>
            <a:ext cx="5052869" cy="56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89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B1D4C-77D0-4E96-B37E-862F1AF1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изменений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822B6-8C5B-47AA-8683-908C183A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3466728" cy="4862165"/>
          </a:xfrm>
        </p:spPr>
        <p:txBody>
          <a:bodyPr/>
          <a:lstStyle/>
          <a:p>
            <a:r>
              <a:rPr lang="ru-RU" sz="2400" dirty="0"/>
              <a:t>Различные режимы отображения истории изменений</a:t>
            </a:r>
          </a:p>
          <a:p>
            <a:r>
              <a:rPr lang="ru-RU" sz="2400" dirty="0"/>
              <a:t>Отображение связи изменений в виде графа</a:t>
            </a:r>
          </a:p>
          <a:p>
            <a:r>
              <a:rPr lang="ru-RU" sz="2400" dirty="0"/>
              <a:t>Отображение отдельных ветвей проекта</a:t>
            </a:r>
          </a:p>
          <a:p>
            <a:pPr marL="0" indent="0">
              <a:buNone/>
            </a:pPr>
            <a:r>
              <a:rPr lang="en-US" sz="2400" b="1" dirty="0"/>
              <a:t>git log --</a:t>
            </a:r>
            <a:r>
              <a:rPr lang="en-US" sz="2400" b="1" dirty="0" err="1"/>
              <a:t>oneline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--decorate --graph --all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2DBB8A-F824-432D-8D33-BB07CE24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F8BC68-9A3D-4E63-B630-5C909A03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163423"/>
            <a:ext cx="7099196" cy="49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СКВ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>
              <a:buNone/>
            </a:pPr>
            <a:r>
              <a:rPr lang="ru-RU" dirty="0"/>
              <a:t>1. Хранение различных версий файлов или проектов</a:t>
            </a:r>
          </a:p>
          <a:p>
            <a:r>
              <a:rPr lang="ru-RU" sz="2800" dirty="0"/>
              <a:t>возможность одновременной работы с различными версиями</a:t>
            </a:r>
          </a:p>
          <a:p>
            <a:pPr lvl="1"/>
            <a:r>
              <a:rPr lang="en-US" sz="2400" dirty="0"/>
              <a:t>stable/master</a:t>
            </a:r>
            <a:r>
              <a:rPr lang="ru-RU" sz="2400" dirty="0"/>
              <a:t> – проверенная "устойчивая" версия</a:t>
            </a:r>
          </a:p>
          <a:p>
            <a:pPr lvl="1"/>
            <a:r>
              <a:rPr lang="en-US" sz="2400" dirty="0"/>
              <a:t>beta</a:t>
            </a:r>
            <a:r>
              <a:rPr lang="ru-RU" sz="2400" dirty="0"/>
              <a:t> – тестируемая версия, возможны ошибки, но и новые возможности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E9CCD-9F53-4430-A8B3-79EB91F3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Кроме этого (</a:t>
            </a:r>
            <a:r>
              <a:rPr lang="en-US" dirty="0" err="1"/>
              <a:t>gitk</a:t>
            </a:r>
            <a:r>
              <a:rPr lang="en-US" dirty="0"/>
              <a:t> = git log)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DAB97-36EE-4825-8A57-D2CE60EE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4C375B-64E8-4B0F-B912-9FE622DA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A4E378-0102-470F-9D72-C5413F0B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046162"/>
            <a:ext cx="83629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32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1FE5E-2250-410F-B2EE-72BB0999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A9FCB-FCA6-4330-BE03-8FDDFF6C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sz="2400" dirty="0"/>
              <a:t>«Понятное» обозначение изменения (коммита) чтобы легче ориентироваться в проекте</a:t>
            </a:r>
          </a:p>
          <a:p>
            <a:pPr lvl="1"/>
            <a:r>
              <a:rPr lang="en-US" sz="2000" dirty="0"/>
              <a:t>v1.4 </a:t>
            </a:r>
            <a:r>
              <a:rPr lang="ru-RU" sz="2000" dirty="0"/>
              <a:t>вместо </a:t>
            </a:r>
            <a:r>
              <a:rPr lang="en-US" sz="2000" dirty="0"/>
              <a:t>ddcbdabdfced3b7bd8f3cb8e516a19d63c259b90</a:t>
            </a:r>
          </a:p>
          <a:p>
            <a:r>
              <a:rPr lang="ru-RU" sz="2400" dirty="0"/>
              <a:t>Легковесные метки</a:t>
            </a:r>
          </a:p>
          <a:p>
            <a:pPr lvl="1"/>
            <a:r>
              <a:rPr lang="en-US" sz="2000" dirty="0"/>
              <a:t>git tag v1.4</a:t>
            </a:r>
          </a:p>
          <a:p>
            <a:r>
              <a:rPr lang="ru-RU" sz="2400" dirty="0"/>
              <a:t>Аннотированные метки</a:t>
            </a:r>
          </a:p>
          <a:p>
            <a:pPr lvl="1"/>
            <a:r>
              <a:rPr lang="en-US" sz="2000" dirty="0"/>
              <a:t>git tag –a v1.4 –m “version 1.4”</a:t>
            </a:r>
          </a:p>
          <a:p>
            <a:r>
              <a:rPr lang="ru-RU" sz="2400" dirty="0"/>
              <a:t>Удаление метки</a:t>
            </a:r>
          </a:p>
          <a:p>
            <a:pPr lvl="1"/>
            <a:r>
              <a:rPr lang="en-US" sz="2000" dirty="0"/>
              <a:t>git tag –d v1.4</a:t>
            </a:r>
          </a:p>
          <a:p>
            <a:r>
              <a:rPr lang="ru-RU" sz="2400" dirty="0"/>
              <a:t>Список всех меток проекта</a:t>
            </a:r>
          </a:p>
          <a:p>
            <a:pPr lvl="1"/>
            <a:r>
              <a:rPr lang="en-US" sz="2000" dirty="0"/>
              <a:t>git tag</a:t>
            </a:r>
          </a:p>
          <a:p>
            <a:r>
              <a:rPr lang="ru-RU" sz="2400" dirty="0"/>
              <a:t>Переход на метку</a:t>
            </a:r>
          </a:p>
          <a:p>
            <a:pPr lvl="1"/>
            <a:r>
              <a:rPr lang="en-US" sz="2000" dirty="0"/>
              <a:t>git checkout v1.4</a:t>
            </a:r>
          </a:p>
          <a:p>
            <a:pPr lvl="1"/>
            <a:r>
              <a:rPr lang="en-US" sz="2000" dirty="0"/>
              <a:t>git checkout ddcbdabdfced3b7bd8f3cb8e516a19d63c259b90</a:t>
            </a:r>
          </a:p>
          <a:p>
            <a:endParaRPr lang="en-US" sz="2400" dirty="0"/>
          </a:p>
          <a:p>
            <a:pPr lvl="1"/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83201F-E24D-472C-86AF-5A198B3E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6DCEAB-49DC-4FB4-B130-E996B6D7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276872"/>
            <a:ext cx="5093786" cy="7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56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79140-C288-4020-8DD6-83089A83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FA04B-CA87-474A-A24F-3DD7CA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r>
              <a:rPr lang="ru-RU" sz="2800" dirty="0"/>
              <a:t>Ветка – последовательность изменений</a:t>
            </a:r>
          </a:p>
          <a:p>
            <a:r>
              <a:rPr lang="ru-RU" sz="2800" dirty="0"/>
              <a:t>Локализация изменений – любые изменения (</a:t>
            </a:r>
            <a:r>
              <a:rPr lang="ru-RU" sz="2800" i="1" dirty="0"/>
              <a:t>реализация нового функционала, исправление ошибок</a:t>
            </a:r>
            <a:r>
              <a:rPr lang="ru-RU" sz="2800" dirty="0"/>
              <a:t>) в отдельной ветке и после тестирования – объединение с основной веткой </a:t>
            </a:r>
            <a:r>
              <a:rPr lang="en-US" sz="2800" dirty="0"/>
              <a:t>master</a:t>
            </a:r>
            <a:endParaRPr lang="ru-RU" sz="2800" dirty="0"/>
          </a:p>
          <a:p>
            <a:pPr lvl="1"/>
            <a:r>
              <a:rPr lang="ru-RU" sz="2400" dirty="0"/>
              <a:t>В основной ветке нет незаконченного нового функционала, который может еще не работать</a:t>
            </a:r>
          </a:p>
          <a:p>
            <a:pPr lvl="1"/>
            <a:r>
              <a:rPr lang="ru-RU" sz="2400" dirty="0"/>
              <a:t>Все что касается нового функционала находится в отдельной ветке</a:t>
            </a:r>
          </a:p>
          <a:p>
            <a:pPr lvl="1"/>
            <a:r>
              <a:rPr lang="ru-RU" sz="2400" dirty="0"/>
              <a:t>Новый функционал может нарушать работоспособность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AF2E92-4254-48A1-8681-A40BDF15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564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AF384B-BAAD-4D6A-825A-5737E160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852936"/>
            <a:ext cx="4104456" cy="30469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79140-C288-4020-8DD6-83089A83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FA04B-CA87-474A-A24F-3DD7CA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sz="2800" b="1" dirty="0"/>
              <a:t>master</a:t>
            </a:r>
            <a:r>
              <a:rPr lang="en-US" sz="2800" dirty="0"/>
              <a:t> – </a:t>
            </a:r>
            <a:r>
              <a:rPr lang="ru-RU" sz="2800" dirty="0"/>
              <a:t>основная ветка, содержащая только рабочий и проверенный код</a:t>
            </a:r>
          </a:p>
          <a:p>
            <a:r>
              <a:rPr lang="ru-RU" sz="2800" dirty="0"/>
              <a:t>«Неудачную» ветку можно удалить без вреда основному проекту</a:t>
            </a:r>
          </a:p>
          <a:p>
            <a:r>
              <a:rPr lang="ru-RU" sz="2800" dirty="0"/>
              <a:t>Отдельная ветка </a:t>
            </a:r>
            <a:br>
              <a:rPr lang="en-US" sz="2800" dirty="0"/>
            </a:br>
            <a:r>
              <a:rPr lang="ru-RU" sz="2800" dirty="0"/>
              <a:t>может превратиться </a:t>
            </a:r>
            <a:br>
              <a:rPr lang="en-US" sz="2800" dirty="0"/>
            </a:br>
            <a:r>
              <a:rPr lang="ru-RU" sz="2800" dirty="0"/>
              <a:t>в отдельный программный </a:t>
            </a:r>
            <a:br>
              <a:rPr lang="en-US" sz="2800" dirty="0"/>
            </a:br>
            <a:r>
              <a:rPr lang="ru-RU" sz="2800" dirty="0"/>
              <a:t>продукт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AF2E92-4254-48A1-8681-A40BDF15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571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FB964E-FB4E-4E4B-B0B7-56A189B1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343" y="3861048"/>
            <a:ext cx="4102285" cy="22147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2E76C-D6FA-497E-A881-F8BBEB5B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62955"/>
          </a:xfrm>
        </p:spPr>
        <p:txBody>
          <a:bodyPr/>
          <a:lstStyle/>
          <a:p>
            <a:r>
              <a:rPr lang="ru-RU" dirty="0"/>
              <a:t>Ветки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0A47C7-D0EC-481C-9A2E-A1C6FC3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C4EB1A-12D1-47A5-9DF3-966759A1F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73" y="1556792"/>
            <a:ext cx="4341426" cy="230425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3C98AF1-DCD9-4BE2-8341-54BFE3AA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06181"/>
          </a:xfrm>
        </p:spPr>
        <p:txBody>
          <a:bodyPr/>
          <a:lstStyle/>
          <a:p>
            <a:r>
              <a:rPr lang="ru-RU" sz="2800" dirty="0"/>
              <a:t>Название ветки это всего лишь указатель на конкретное изменение</a:t>
            </a:r>
          </a:p>
          <a:p>
            <a:r>
              <a:rPr lang="ru-RU" sz="2800" dirty="0"/>
              <a:t>Существует указатель на </a:t>
            </a:r>
            <a:br>
              <a:rPr lang="ru-RU" sz="2800" dirty="0"/>
            </a:br>
            <a:r>
              <a:rPr lang="ru-RU" sz="2800" dirty="0"/>
              <a:t>текущую ветку </a:t>
            </a:r>
            <a:r>
              <a:rPr lang="en-US" sz="2800" dirty="0"/>
              <a:t>(HEAD)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Создать ветку в текущем изменении</a:t>
            </a:r>
          </a:p>
          <a:p>
            <a:pPr lvl="1"/>
            <a:r>
              <a:rPr lang="en-US" sz="2400" dirty="0"/>
              <a:t>git branch testing</a:t>
            </a:r>
            <a:endParaRPr lang="ru-RU" sz="2400" dirty="0"/>
          </a:p>
          <a:p>
            <a:r>
              <a:rPr lang="ru-RU" sz="2800" dirty="0"/>
              <a:t>Переключится на ветку </a:t>
            </a:r>
          </a:p>
          <a:p>
            <a:pPr lvl="1"/>
            <a:r>
              <a:rPr lang="en-US" sz="2400" dirty="0"/>
              <a:t>git checkout testing</a:t>
            </a:r>
            <a:endParaRPr lang="ru-RU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680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288B7-7591-4ED8-9D36-551A68FF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60A5-D4C8-48E8-B23B-88D3FCF4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Посмотреть список веток</a:t>
            </a:r>
          </a:p>
          <a:p>
            <a:pPr lvl="1"/>
            <a:r>
              <a:rPr lang="en-US" dirty="0"/>
              <a:t>git branch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r>
              <a:rPr lang="en-US" dirty="0"/>
              <a:t>* </a:t>
            </a:r>
            <a:r>
              <a:rPr lang="ru-RU" dirty="0"/>
              <a:t>Отмечает текущую ветку</a:t>
            </a:r>
            <a:endParaRPr lang="en-US" dirty="0"/>
          </a:p>
          <a:p>
            <a:endParaRPr lang="en-US" sz="2800" dirty="0"/>
          </a:p>
          <a:p>
            <a:r>
              <a:rPr lang="ru-RU" sz="2800" dirty="0"/>
              <a:t>Переключится на ветку </a:t>
            </a:r>
          </a:p>
          <a:p>
            <a:pPr lvl="1"/>
            <a:r>
              <a:rPr lang="en-US" sz="2400" dirty="0"/>
              <a:t>git checkout testing</a:t>
            </a:r>
            <a:endParaRPr lang="ru-RU" sz="2400" dirty="0"/>
          </a:p>
          <a:p>
            <a:pPr marL="344487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881A9F-F64B-4F1D-AB66-5B4D3999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164AB5-D4DB-45D0-AA12-8E210696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348880"/>
            <a:ext cx="3367346" cy="13420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E9C687-E04B-46E6-8741-3911CF64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298" y="4005064"/>
            <a:ext cx="2804548" cy="15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65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8DC444-3CC4-4852-9EB0-261C6558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988840"/>
            <a:ext cx="5938248" cy="325877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62E11-BD7D-4F05-8D02-3B86A4A3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18B70-15F0-4A60-9F1C-D1F29524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ru-RU" dirty="0"/>
              <a:t>Изменения фиксируются в текущей ветке</a:t>
            </a:r>
          </a:p>
          <a:p>
            <a:pPr lvl="1"/>
            <a:r>
              <a:rPr lang="ru-RU" dirty="0"/>
              <a:t>Новое изменение «подключается»</a:t>
            </a:r>
            <a:br>
              <a:rPr lang="ru-RU" dirty="0"/>
            </a:br>
            <a:r>
              <a:rPr lang="ru-RU" dirty="0"/>
              <a:t>к последнему изменению текущей</a:t>
            </a:r>
            <a:br>
              <a:rPr lang="ru-RU" dirty="0"/>
            </a:br>
            <a:r>
              <a:rPr lang="ru-RU" dirty="0"/>
              <a:t>ветки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Указатель ветки перемещается на </a:t>
            </a:r>
            <a:br>
              <a:rPr lang="ru-RU" dirty="0"/>
            </a:br>
            <a:r>
              <a:rPr lang="ru-RU" dirty="0"/>
              <a:t>новое изменение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1520DF-D40D-436B-BE03-F798C3DD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86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BCFCF6-7310-4D1C-B2D0-8223A56D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56792"/>
            <a:ext cx="7489526" cy="284852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36EC1-4EF3-4CEB-A64B-BAF9D308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Объединение веток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671BB-F7B5-434C-8327-0204F235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dirty="0"/>
              <a:t>Слияние ветки </a:t>
            </a:r>
            <a:r>
              <a:rPr lang="en-US" dirty="0"/>
              <a:t>master </a:t>
            </a:r>
            <a:r>
              <a:rPr lang="ru-RU" dirty="0"/>
              <a:t>и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testing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ru-RU" dirty="0"/>
              <a:t>Ветку (указатель), работа над которой </a:t>
            </a:r>
            <a:br>
              <a:rPr lang="ru-RU" dirty="0"/>
            </a:br>
            <a:r>
              <a:rPr lang="ru-RU" dirty="0"/>
              <a:t>завершена можно удалить, чтобы не «захламлять» систему </a:t>
            </a:r>
          </a:p>
          <a:p>
            <a:pPr lvl="1"/>
            <a:r>
              <a:rPr lang="en-US" dirty="0"/>
              <a:t>git branch –d testing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46A018-5049-4E22-B993-50290300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366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1A9784-233E-42DB-B74C-A7A95786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725297"/>
            <a:ext cx="5960923" cy="1876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4C490-CDC4-4AFB-AB02-70EF669E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веток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9FA51-620F-4062-BC03-BEF4C715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ru-RU" sz="2800" dirty="0"/>
              <a:t>Перебазирование – применение изменений из одной ветки в другую</a:t>
            </a:r>
          </a:p>
          <a:p>
            <a:pPr lvl="1"/>
            <a:r>
              <a:rPr lang="en-US" sz="2400" dirty="0"/>
              <a:t>git checkout testing</a:t>
            </a:r>
          </a:p>
          <a:p>
            <a:pPr lvl="1"/>
            <a:r>
              <a:rPr lang="en-US" sz="2400" dirty="0"/>
              <a:t>git rebase master</a:t>
            </a:r>
          </a:p>
          <a:p>
            <a:r>
              <a:rPr lang="ru-RU" sz="2800" dirty="0"/>
              <a:t>Делает историю изменений чище – перебазированная ветка пропадает</a:t>
            </a:r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Опасность появления повторных </a:t>
            </a:r>
            <a:br>
              <a:rPr lang="ru-RU" sz="2800" dirty="0"/>
            </a:br>
            <a:r>
              <a:rPr lang="ru-RU" sz="2800" dirty="0"/>
              <a:t>коммитов при синхронизации репозиториев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9D166D-5128-4B89-A2CC-91A98486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48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A78D3A-9C74-4CA2-91E2-5355DB60C74F}"/>
              </a:ext>
            </a:extLst>
          </p:cNvPr>
          <p:cNvCxnSpPr/>
          <p:nvPr/>
        </p:nvCxnSpPr>
        <p:spPr>
          <a:xfrm flipH="1">
            <a:off x="6876256" y="3861048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9648CAA-EF0D-4C76-B8B5-221523A9C8DE}"/>
              </a:ext>
            </a:extLst>
          </p:cNvPr>
          <p:cNvCxnSpPr/>
          <p:nvPr/>
        </p:nvCxnSpPr>
        <p:spPr>
          <a:xfrm>
            <a:off x="6876256" y="3874175"/>
            <a:ext cx="576064" cy="49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891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816A9-DA19-4224-BAEF-9416AA81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947"/>
          </a:xfrm>
        </p:spPr>
        <p:txBody>
          <a:bodyPr/>
          <a:lstStyle/>
          <a:p>
            <a:r>
              <a:rPr lang="ru-RU" dirty="0"/>
              <a:t>Кроме того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0428A-4299-41D6-B116-A6DFB046C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934173"/>
          </a:xfrm>
        </p:spPr>
        <p:txBody>
          <a:bodyPr/>
          <a:lstStyle/>
          <a:p>
            <a:r>
              <a:rPr lang="ru-RU" sz="2800" dirty="0"/>
              <a:t>Иерархия проектов </a:t>
            </a:r>
            <a:r>
              <a:rPr lang="en-US" sz="2800" dirty="0"/>
              <a:t>(</a:t>
            </a:r>
            <a:r>
              <a:rPr lang="ru-RU" sz="2800" dirty="0"/>
              <a:t>вложенный репозиторий</a:t>
            </a:r>
            <a:r>
              <a:rPr lang="en-US" sz="2800" dirty="0"/>
              <a:t>)</a:t>
            </a:r>
            <a:r>
              <a:rPr lang="ru-RU" sz="2800" dirty="0"/>
              <a:t> – отдельный каталог может являться самостоятельным проектом, его тоже можно синхронизировать и повторно использовать в других проектах</a:t>
            </a:r>
          </a:p>
          <a:p>
            <a:pPr lvl="1"/>
            <a:r>
              <a:rPr lang="en-US" sz="2400" dirty="0"/>
              <a:t>git submodule</a:t>
            </a:r>
            <a:endParaRPr lang="ru-RU" sz="2400" dirty="0"/>
          </a:p>
          <a:p>
            <a:r>
              <a:rPr lang="ru-RU" sz="2800" dirty="0"/>
              <a:t>Хуки </a:t>
            </a:r>
            <a:r>
              <a:rPr lang="en-US" sz="2800" dirty="0"/>
              <a:t>(hook) </a:t>
            </a:r>
            <a:r>
              <a:rPr lang="ru-RU" sz="2800" dirty="0"/>
              <a:t>– запуск пользовательских скриптов при возникновении определенных событий (на стороне клиента и сервера)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C65C4-7A5A-4388-9E84-85E55D7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0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СКВ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>
              <a:buNone/>
            </a:pPr>
            <a:r>
              <a:rPr lang="ru-RU" dirty="0"/>
              <a:t>2. Отслеживание и решение конфликтов многопользовательской работы</a:t>
            </a:r>
          </a:p>
          <a:p>
            <a:r>
              <a:rPr lang="ru-RU" sz="2400" dirty="0"/>
              <a:t>одновременное редактирование одних проектов и файлов и дальнейшее слияние изменений, при проблемах будет запрошен «ручной режим»</a:t>
            </a:r>
          </a:p>
          <a:p>
            <a:r>
              <a:rPr lang="ru-RU" sz="2400" dirty="0"/>
              <a:t>хранение информации – кто, когда и куда вносил изменения</a:t>
            </a:r>
          </a:p>
          <a:p>
            <a:r>
              <a:rPr lang="ru-RU" sz="2400" dirty="0"/>
              <a:t>хранение комментариев пользователей к изменениям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CF16F-10CD-4ECF-8740-ECFF4FF6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Кроме этого</a:t>
            </a:r>
            <a:r>
              <a:rPr lang="en-US" dirty="0"/>
              <a:t> (GIT GUI)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87D9D-88CB-4C83-B68D-4E4C8D54B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D32023-72FA-4E3D-AC48-2ACE8A2C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50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D01D74-A882-4109-9A04-801E3FDE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268760"/>
            <a:ext cx="85248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63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248B4-BC40-4BA7-BFC8-1CD019BD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Кроме этого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F03EA-E7E6-45B7-B5D7-B69E851A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sz="2800" dirty="0"/>
              <a:t>IDE</a:t>
            </a:r>
          </a:p>
          <a:p>
            <a:pPr lvl="1"/>
            <a:r>
              <a:rPr lang="en-US" sz="2400" dirty="0"/>
              <a:t>Visual Studio (c 2013 update 1)</a:t>
            </a:r>
          </a:p>
          <a:p>
            <a:pPr lvl="1"/>
            <a:r>
              <a:rPr lang="en-US" sz="2400" dirty="0"/>
              <a:t>Visual Studio Code</a:t>
            </a:r>
          </a:p>
          <a:p>
            <a:pPr lvl="1"/>
            <a:r>
              <a:rPr lang="en-US" sz="2400" dirty="0"/>
              <a:t>Eclipse</a:t>
            </a:r>
          </a:p>
          <a:p>
            <a:pPr lvl="1"/>
            <a:r>
              <a:rPr lang="en-US" sz="2400" dirty="0"/>
              <a:t>JetBrains IDE (IntelliJ, PyCharm, WebStorm, </a:t>
            </a:r>
            <a:r>
              <a:rPr lang="en-US" sz="2400" dirty="0" err="1"/>
              <a:t>PhpStorm</a:t>
            </a:r>
            <a:r>
              <a:rPr lang="en-US" sz="2400" dirty="0"/>
              <a:t>, </a:t>
            </a:r>
            <a:r>
              <a:rPr lang="en-US" sz="2400" dirty="0" err="1"/>
              <a:t>RubyMine</a:t>
            </a:r>
            <a:r>
              <a:rPr lang="en-US" sz="2400" dirty="0"/>
              <a:t>, </a:t>
            </a:r>
            <a:r>
              <a:rPr lang="en-US" sz="2400" dirty="0" err="1"/>
              <a:t>Clion</a:t>
            </a:r>
            <a:r>
              <a:rPr lang="en-US" sz="2400" dirty="0"/>
              <a:t>)</a:t>
            </a:r>
          </a:p>
          <a:p>
            <a:r>
              <a:rPr lang="ru-RU" sz="2800" dirty="0"/>
              <a:t>Редактор </a:t>
            </a:r>
            <a:r>
              <a:rPr lang="en-US" sz="2800" dirty="0"/>
              <a:t>Sublime Text</a:t>
            </a:r>
          </a:p>
          <a:p>
            <a:r>
              <a:rPr lang="ru-RU" sz="2800" dirty="0"/>
              <a:t>Консоли </a:t>
            </a:r>
            <a:r>
              <a:rPr lang="en-US" sz="2800" dirty="0"/>
              <a:t>Bash, </a:t>
            </a:r>
            <a:r>
              <a:rPr lang="en-US" sz="2800" dirty="0" err="1"/>
              <a:t>zsh</a:t>
            </a:r>
            <a:r>
              <a:rPr lang="en-US" sz="2800" dirty="0"/>
              <a:t>, </a:t>
            </a:r>
            <a:r>
              <a:rPr lang="en-US" sz="2800" dirty="0" err="1"/>
              <a:t>Powershell</a:t>
            </a:r>
            <a:endParaRPr lang="en-US" sz="2800" dirty="0"/>
          </a:p>
          <a:p>
            <a:r>
              <a:rPr lang="ru-RU" sz="2800" dirty="0"/>
              <a:t>В своих приложениях - библиотека </a:t>
            </a:r>
            <a:r>
              <a:rPr lang="en-US" sz="2800" dirty="0"/>
              <a:t>Libgit2, </a:t>
            </a:r>
            <a:r>
              <a:rPr lang="en-US" sz="2800" dirty="0" err="1"/>
              <a:t>JGit</a:t>
            </a:r>
            <a:r>
              <a:rPr lang="en-US" sz="2800"/>
              <a:t> (java)</a:t>
            </a:r>
            <a:endParaRPr lang="en-US" sz="2800" dirty="0"/>
          </a:p>
          <a:p>
            <a:r>
              <a:rPr lang="ru-RU" sz="2800" dirty="0"/>
              <a:t>Языки программирования </a:t>
            </a:r>
            <a:r>
              <a:rPr lang="en-US" sz="2800" dirty="0"/>
              <a:t>go-git </a:t>
            </a:r>
            <a:r>
              <a:rPr lang="en-US" sz="2400" dirty="0"/>
              <a:t>(Golang)</a:t>
            </a:r>
            <a:r>
              <a:rPr lang="en-US" sz="2800" dirty="0"/>
              <a:t>, </a:t>
            </a:r>
            <a:r>
              <a:rPr lang="en-US" sz="2800" dirty="0" err="1"/>
              <a:t>Dulwitch</a:t>
            </a:r>
            <a:r>
              <a:rPr lang="en-US" sz="2800" dirty="0"/>
              <a:t> </a:t>
            </a:r>
            <a:r>
              <a:rPr lang="en-US" sz="2400" dirty="0"/>
              <a:t>(python)</a:t>
            </a:r>
            <a:endParaRPr lang="ru-RU" sz="2400" dirty="0"/>
          </a:p>
          <a:p>
            <a:pPr lvl="1"/>
            <a:endParaRPr lang="en-US" sz="2400" dirty="0"/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B077B5-3C17-4763-9798-2DA9E48D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252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>
                <a:latin typeface="+mn-lt"/>
              </a:rPr>
              <a:t>Системы контроля версий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1:</a:t>
            </a:r>
            <a:r>
              <a:rPr lang="ru-RU" sz="2000" b="1" dirty="0"/>
              <a:t> Стандарты в области разработки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52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1103592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400" b="1" dirty="0"/>
              <a:t>Системы контроля версий</a:t>
            </a:r>
            <a:r>
              <a:rPr lang="ru-RU" sz="2400" dirty="0"/>
              <a:t>. Назначение. Подходы к хранению версий</a:t>
            </a:r>
            <a:r>
              <a:rPr lang="en-US" sz="2400" dirty="0"/>
              <a:t> </a:t>
            </a:r>
            <a:r>
              <a:rPr lang="ru-RU" sz="2400" dirty="0"/>
              <a:t>файлов.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b="1" dirty="0"/>
              <a:t>Системы контроля версий. </a:t>
            </a:r>
            <a:r>
              <a:rPr lang="ru-RU" sz="2400" dirty="0"/>
              <a:t>Виды систем контроля версий. Пример.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Система контроля версий </a:t>
            </a:r>
            <a:r>
              <a:rPr lang="en-US" sz="2400" dirty="0"/>
              <a:t>Git.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53</a:t>
            </a:fld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СКВ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934173"/>
          </a:xfrm>
        </p:spPr>
        <p:txBody>
          <a:bodyPr/>
          <a:lstStyle/>
          <a:p>
            <a:pPr lvl="0">
              <a:buNone/>
            </a:pPr>
            <a:r>
              <a:rPr lang="ru-RU" sz="2800" dirty="0"/>
              <a:t>3. Хранение различных веток проекта (последовательности версий)</a:t>
            </a:r>
          </a:p>
          <a:p>
            <a:r>
              <a:rPr lang="ru-RU" sz="2400" dirty="0"/>
              <a:t>параллельная работа с различными ветками </a:t>
            </a:r>
          </a:p>
          <a:p>
            <a:r>
              <a:rPr lang="ru-RU" sz="2400" dirty="0"/>
              <a:t>слияние веток</a:t>
            </a:r>
          </a:p>
          <a:p>
            <a:r>
              <a:rPr lang="ru-RU" sz="2400" dirty="0"/>
              <a:t>завершение веток </a:t>
            </a:r>
          </a:p>
          <a:p>
            <a:r>
              <a:rPr lang="ru-RU" sz="2400" dirty="0"/>
              <a:t>применение изменений одной ветки на другую (вместо слияния)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Содержимое 4" descr="https://upload.wikimedia.org/wikipedia/commons/thumb/9/9d/Subversion_project_visualization_ru.svg/650px-Subversion_project_visualization_ru.svg.png">
            <a:hlinkClick r:id="rId3"/>
          </p:cNvPr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8064896" cy="207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935"/>
            <a:ext cx="8229600" cy="1139825"/>
          </a:xfrm>
        </p:spPr>
        <p:txBody>
          <a:bodyPr/>
          <a:lstStyle/>
          <a:p>
            <a:r>
              <a:rPr lang="ru-RU" dirty="0"/>
              <a:t>Возможности СКВ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Содержимое 4" descr="https://upload.wikimedia.org/wikipedia/commons/thumb/9/9d/Subversion_project_visualization_ru.svg/650px-Subversion_project_visualization_ru.svg.pn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620688"/>
            <a:ext cx="8064896" cy="207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467544" y="2708921"/>
            <a:ext cx="82296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000" b="1" dirty="0"/>
              <a:t>Основная ветка (ствол)</a:t>
            </a:r>
            <a:r>
              <a:rPr lang="ru-RU" sz="2000" dirty="0"/>
              <a:t> – всегда корректная ветка, сборки любой версии из основной ветки не содержат ошибок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000" b="1" dirty="0"/>
              <a:t>Тестируемые ветки </a:t>
            </a:r>
            <a:r>
              <a:rPr lang="ru-RU" sz="2000" dirty="0"/>
              <a:t>– решают ту или иную ошибку или добавляют новые возможности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000" b="1" dirty="0"/>
              <a:t>Тематические ветки </a:t>
            </a:r>
            <a:r>
              <a:rPr lang="ru-RU" sz="2000" dirty="0"/>
              <a:t>– только в них присутствует та или иная возможность, поддержка только определенной аппаратной платформы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000" b="1" dirty="0"/>
              <a:t>Метка (тэг)</a:t>
            </a:r>
            <a:r>
              <a:rPr lang="ru-RU" sz="2000" dirty="0"/>
              <a:t> – определенная версия проекта, которая фиксируется и выгружается в отдельный каталог для дальнейшего неизменного хранения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ru-RU" sz="200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работы СКВ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1. Каждый пользователь работает с копией проекта, размещаемой локально – рабочая копия проекта, которая может быть получена только с сервера из </a:t>
            </a:r>
            <a:r>
              <a:rPr lang="ru-RU" sz="2800" dirty="0" err="1"/>
              <a:t>репозитория</a:t>
            </a:r>
            <a:endParaRPr lang="ru-RU" sz="2800" dirty="0"/>
          </a:p>
          <a:p>
            <a:pPr lvl="1"/>
            <a:r>
              <a:rPr lang="ru-RU" dirty="0"/>
              <a:t>Исходная рабочая копия</a:t>
            </a:r>
          </a:p>
          <a:p>
            <a:pPr lvl="1"/>
            <a:r>
              <a:rPr lang="ru-RU" dirty="0"/>
              <a:t>Редактируемая рабочая копия</a:t>
            </a:r>
          </a:p>
          <a:p>
            <a:pPr marL="325438" lvl="1">
              <a:buNone/>
            </a:pPr>
            <a:r>
              <a:rPr lang="ru-RU" sz="2800" dirty="0">
                <a:ea typeface="+mn-ea"/>
                <a:cs typeface="+mn-cs"/>
              </a:rPr>
              <a:t>2. </a:t>
            </a:r>
            <a:r>
              <a:rPr lang="ru-RU" sz="2800" dirty="0"/>
              <a:t>Фиксация изменений и загрузка их в </a:t>
            </a:r>
            <a:r>
              <a:rPr lang="ru-RU" sz="2800" dirty="0" err="1"/>
              <a:t>репозиторий</a:t>
            </a:r>
            <a:r>
              <a:rPr lang="ru-RU" sz="2800" dirty="0">
                <a:ea typeface="+mn-ea"/>
                <a:cs typeface="+mn-cs"/>
              </a:rPr>
              <a:t> </a:t>
            </a:r>
          </a:p>
          <a:p>
            <a:pPr marL="325438" lvl="1">
              <a:buNone/>
            </a:pPr>
            <a:r>
              <a:rPr lang="ru-RU" sz="2800" dirty="0">
                <a:ea typeface="+mn-ea"/>
                <a:cs typeface="+mn-cs"/>
              </a:rPr>
              <a:t>3. </a:t>
            </a:r>
            <a:r>
              <a:rPr lang="ru-RU" sz="2800" dirty="0"/>
              <a:t>При отсутствии конфликтов изменения просто сливаются с основным проектом </a:t>
            </a:r>
          </a:p>
          <a:p>
            <a:pPr marL="325438" lvl="1">
              <a:buNone/>
            </a:pPr>
            <a:r>
              <a:rPr lang="ru-RU" sz="2800" dirty="0">
                <a:ea typeface="+mn-ea"/>
                <a:cs typeface="+mn-cs"/>
              </a:rPr>
              <a:t>4. </a:t>
            </a:r>
            <a:r>
              <a:rPr lang="ru-RU" sz="2800" dirty="0"/>
              <a:t>Разрешение конфликтов</a:t>
            </a:r>
            <a:endParaRPr lang="ru-RU" sz="2800" dirty="0"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Конфликты в СКВ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006181"/>
          </a:xfrm>
        </p:spPr>
        <p:txBody>
          <a:bodyPr/>
          <a:lstStyle/>
          <a:p>
            <a:pPr>
              <a:buNone/>
            </a:pPr>
            <a:r>
              <a:rPr lang="ru-RU" sz="2600" b="1" dirty="0"/>
              <a:t>Конфликт</a:t>
            </a:r>
            <a:r>
              <a:rPr lang="ru-RU" sz="2600" dirty="0"/>
              <a:t> – ситуация, когда при слиянии нескольких версий изменения пересекаются между собой</a:t>
            </a:r>
          </a:p>
          <a:p>
            <a:r>
              <a:rPr lang="ru-RU" sz="2600" dirty="0"/>
              <a:t>Способ разрешения конфликтов – обращение к разработчику</a:t>
            </a:r>
          </a:p>
          <a:p>
            <a:r>
              <a:rPr lang="ru-RU" sz="2600" dirty="0"/>
              <a:t>Способ предотвращения конфликтов – блокировки и транзакции:</a:t>
            </a:r>
          </a:p>
          <a:p>
            <a:pPr lvl="1"/>
            <a:r>
              <a:rPr lang="ru-RU" sz="2200" dirty="0"/>
              <a:t>пользователь желающий редактировать файл, запрашивает его блокировку на сервере и получает возможность редактирования при разрешении блокировки</a:t>
            </a:r>
          </a:p>
          <a:p>
            <a:pPr lvl="1"/>
            <a:r>
              <a:rPr lang="ru-RU" sz="2200" dirty="0"/>
              <a:t>заблокированный файл доступен другим "только для чтения"</a:t>
            </a:r>
          </a:p>
          <a:p>
            <a:pPr lvl="1"/>
            <a:r>
              <a:rPr lang="ru-RU" sz="2200" dirty="0"/>
              <a:t>после завершения редактирования файл обновляется и </a:t>
            </a:r>
            <a:r>
              <a:rPr lang="ru-RU" sz="2200" dirty="0" err="1"/>
              <a:t>разблокируется</a:t>
            </a:r>
            <a:endParaRPr lang="ru-RU" sz="22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1181</TotalTime>
  <Words>2564</Words>
  <Application>Microsoft Office PowerPoint</Application>
  <PresentationFormat>Экран (4:3)</PresentationFormat>
  <Paragraphs>517</Paragraphs>
  <Slides>53</Slides>
  <Notes>34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8" baseType="lpstr">
      <vt:lpstr>Arial</vt:lpstr>
      <vt:lpstr>Calibri</vt:lpstr>
      <vt:lpstr>Garamond</vt:lpstr>
      <vt:lpstr>Wingdings</vt:lpstr>
      <vt:lpstr>Тема1</vt:lpstr>
      <vt:lpstr>Системы контроля версий</vt:lpstr>
      <vt:lpstr>Системы контроля версий </vt:lpstr>
      <vt:lpstr>Системы контроля версий</vt:lpstr>
      <vt:lpstr>Возможности СКВ</vt:lpstr>
      <vt:lpstr>Возможности СКВ</vt:lpstr>
      <vt:lpstr>Возможности СКВ</vt:lpstr>
      <vt:lpstr>Возможности СКВ</vt:lpstr>
      <vt:lpstr>Механизм работы СКВ</vt:lpstr>
      <vt:lpstr>Конфликты в СКВ</vt:lpstr>
      <vt:lpstr>Конфликты в СКВ</vt:lpstr>
      <vt:lpstr>Хранение версий</vt:lpstr>
      <vt:lpstr>Хранение версий</vt:lpstr>
      <vt:lpstr>Локальные СКВ</vt:lpstr>
      <vt:lpstr>RCS</vt:lpstr>
      <vt:lpstr>Централизованные  СКВ</vt:lpstr>
      <vt:lpstr>Централизованные СКВ</vt:lpstr>
      <vt:lpstr>Презентация PowerPoint</vt:lpstr>
      <vt:lpstr>Децентрализованные СКВ</vt:lpstr>
      <vt:lpstr>Децентрализованные СКВ</vt:lpstr>
      <vt:lpstr>GIT</vt:lpstr>
      <vt:lpstr>Понимание Git</vt:lpstr>
      <vt:lpstr>Система команд Git</vt:lpstr>
      <vt:lpstr>Система команд Git</vt:lpstr>
      <vt:lpstr>Создание репозитория</vt:lpstr>
      <vt:lpstr>Синхронизация репозиториев</vt:lpstr>
      <vt:lpstr>Синхронизация репозиториев</vt:lpstr>
      <vt:lpstr>Работа с несколькими репозиториями</vt:lpstr>
      <vt:lpstr>Простейший цикл состояний файла</vt:lpstr>
      <vt:lpstr>Простейший цикл состояний файла</vt:lpstr>
      <vt:lpstr>Простейший цикл состояний файла</vt:lpstr>
      <vt:lpstr>Локальные состояния файла</vt:lpstr>
      <vt:lpstr>Отмены</vt:lpstr>
      <vt:lpstr>Глобальные состояние файлов</vt:lpstr>
      <vt:lpstr>Глобальные состояние файлов</vt:lpstr>
      <vt:lpstr>Состояние файлов и проекта</vt:lpstr>
      <vt:lpstr>Удаление файлов</vt:lpstr>
      <vt:lpstr>Переименование файлов </vt:lpstr>
      <vt:lpstr>История изменений</vt:lpstr>
      <vt:lpstr>История изменений</vt:lpstr>
      <vt:lpstr>Кроме этого (gitk = git log)</vt:lpstr>
      <vt:lpstr>Метки</vt:lpstr>
      <vt:lpstr>Ветки </vt:lpstr>
      <vt:lpstr>Ветки </vt:lpstr>
      <vt:lpstr>Ветки</vt:lpstr>
      <vt:lpstr>Ветки</vt:lpstr>
      <vt:lpstr>Ветки</vt:lpstr>
      <vt:lpstr>Объединение веток</vt:lpstr>
      <vt:lpstr>Объединение веток</vt:lpstr>
      <vt:lpstr>Кроме того</vt:lpstr>
      <vt:lpstr>Кроме этого (GIT GUI)</vt:lpstr>
      <vt:lpstr>Кроме этого</vt:lpstr>
      <vt:lpstr>Системы контроля версий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203</cp:revision>
  <cp:lastPrinted>2019-12-12T10:53:13Z</cp:lastPrinted>
  <dcterms:created xsi:type="dcterms:W3CDTF">2017-05-16T13:01:14Z</dcterms:created>
  <dcterms:modified xsi:type="dcterms:W3CDTF">2021-09-14T09:20:33Z</dcterms:modified>
</cp:coreProperties>
</file>