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9" r:id="rId3"/>
    <p:sldId id="343" r:id="rId4"/>
    <p:sldId id="260" r:id="rId5"/>
    <p:sldId id="261" r:id="rId6"/>
    <p:sldId id="263" r:id="rId7"/>
    <p:sldId id="262" r:id="rId8"/>
    <p:sldId id="264" r:id="rId9"/>
    <p:sldId id="344" r:id="rId10"/>
    <p:sldId id="345" r:id="rId11"/>
    <p:sldId id="265" r:id="rId12"/>
    <p:sldId id="355" r:id="rId13"/>
    <p:sldId id="398" r:id="rId14"/>
    <p:sldId id="399" r:id="rId15"/>
    <p:sldId id="346" r:id="rId16"/>
    <p:sldId id="347" r:id="rId17"/>
    <p:sldId id="356" r:id="rId18"/>
    <p:sldId id="400" r:id="rId19"/>
    <p:sldId id="401" r:id="rId20"/>
    <p:sldId id="402" r:id="rId21"/>
    <p:sldId id="403" r:id="rId22"/>
    <p:sldId id="404" r:id="rId23"/>
    <p:sldId id="405" r:id="rId24"/>
    <p:sldId id="349" r:id="rId25"/>
    <p:sldId id="407" r:id="rId26"/>
    <p:sldId id="406" r:id="rId27"/>
    <p:sldId id="409" r:id="rId28"/>
    <p:sldId id="408" r:id="rId29"/>
    <p:sldId id="410" r:id="rId30"/>
    <p:sldId id="350" r:id="rId31"/>
    <p:sldId id="397" r:id="rId32"/>
    <p:sldId id="411" r:id="rId33"/>
    <p:sldId id="412" r:id="rId34"/>
    <p:sldId id="357" r:id="rId35"/>
    <p:sldId id="266" r:id="rId36"/>
    <p:sldId id="342" r:id="rId37"/>
  </p:sldIdLst>
  <p:sldSz cx="9144000" cy="6858000" type="screen4x3"/>
  <p:notesSz cx="6642100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38" autoAdjust="0"/>
  </p:normalViewPr>
  <p:slideViewPr>
    <p:cSldViewPr>
      <p:cViewPr varScale="1">
        <p:scale>
          <a:sx n="91" d="100"/>
          <a:sy n="91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61582" y="1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r">
              <a:defRPr sz="1200"/>
            </a:lvl1pPr>
          </a:lstStyle>
          <a:p>
            <a:fld id="{632BBF76-0628-4BD2-9CA8-D610DD426952}" type="datetimeFigureOut">
              <a:rPr lang="ru-RU" smtClean="0"/>
              <a:pPr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1412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61582" y="9371412"/>
            <a:ext cx="2878967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r">
              <a:defRPr sz="1200"/>
            </a:lvl1pPr>
          </a:lstStyle>
          <a:p>
            <a:fld id="{16BF371F-A515-435D-988C-D21569DE3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62320" y="1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1363"/>
            <a:ext cx="493077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35" tIns="45267" rIns="90535" bIns="4526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4210" y="4686500"/>
            <a:ext cx="5313680" cy="4439841"/>
          </a:xfrm>
          <a:prstGeom prst="rect">
            <a:avLst/>
          </a:prstGeom>
        </p:spPr>
        <p:txBody>
          <a:bodyPr vert="horz" lIns="90535" tIns="45267" rIns="90535" bIns="452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62320" y="9371286"/>
            <a:ext cx="2878243" cy="493316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Организация процесса разработки и сохранение результатов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3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0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Слева меню с выбором режимов отображения и действиями над проектом</a:t>
            </a:r>
          </a:p>
          <a:p>
            <a:r>
              <a:rPr lang="ru-RU" dirty="0"/>
              <a:t>Справа рабочая область, зависящая от выбора меню</a:t>
            </a:r>
          </a:p>
          <a:p>
            <a:r>
              <a:rPr lang="ru-RU" dirty="0"/>
              <a:t>Изначально – содержимое репозитория – файлы и каталоги</a:t>
            </a:r>
          </a:p>
          <a:p>
            <a:r>
              <a:rPr lang="ru-RU" dirty="0"/>
              <a:t>Сверху – обзорная информация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название, логотип проекта и краткое описание;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количество изменений (коммитов), веток, меток, общий объем репозитория;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процентное соотношение файлов, написанных на различных языках программирования.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кнопки выгрузки проекта архивом и возможность клонировать проект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1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конце репозитория отображается содержимое файла </a:t>
            </a:r>
            <a:r>
              <a:rPr lang="en-US" dirty="0"/>
              <a:t>Readme.md</a:t>
            </a:r>
          </a:p>
          <a:p>
            <a:r>
              <a:rPr lang="ru-RU" dirty="0"/>
              <a:t>Файл по умолчанию для описания текущего каталога</a:t>
            </a:r>
          </a:p>
          <a:p>
            <a:r>
              <a:rPr lang="ru-RU" dirty="0"/>
              <a:t>Любая общая информация о проекте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09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Отображаются проекты к которым имеет доступ пользователь, в том числе общедоступные проекты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8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систематический учет изменений, вносимых разработчиками в программный продукт в процессе его разработки и сопровождения</a:t>
            </a:r>
            <a:endParaRPr lang="en-US" dirty="0"/>
          </a:p>
          <a:p>
            <a:r>
              <a:rPr lang="ru-RU" dirty="0"/>
              <a:t>Контроль</a:t>
            </a:r>
          </a:p>
          <a:p>
            <a:pPr lvl="1"/>
            <a:r>
              <a:rPr lang="ru-RU" dirty="0"/>
              <a:t>Лента активности</a:t>
            </a:r>
          </a:p>
          <a:p>
            <a:pPr lvl="1"/>
            <a:r>
              <a:rPr lang="ru-RU" dirty="0"/>
              <a:t>	- коммиты</a:t>
            </a:r>
          </a:p>
          <a:p>
            <a:pPr lvl="1"/>
            <a:r>
              <a:rPr lang="ru-RU" dirty="0"/>
              <a:t>	- загрузки</a:t>
            </a:r>
          </a:p>
          <a:p>
            <a:pPr lvl="1"/>
            <a:r>
              <a:rPr lang="ru-RU" dirty="0"/>
              <a:t>	- слияние ветвей</a:t>
            </a:r>
          </a:p>
          <a:p>
            <a:pPr lvl="1"/>
            <a:r>
              <a:rPr lang="ru-RU" dirty="0"/>
              <a:t>	- назначение и выполнение заданий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Страница пользователя с проектами и активностью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Общая информация – имя, ник, лого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График активности – коммиты, </a:t>
            </a:r>
            <a:r>
              <a:rPr lang="en-US" dirty="0"/>
              <a:t>issue, merge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Подробный список активности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Список личных проектов с обобщенной информацией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24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активность и активность отдельного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4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сохранение целостности системы после изменений – все на основе </a:t>
            </a:r>
            <a:r>
              <a:rPr lang="en-US" dirty="0"/>
              <a:t>Git</a:t>
            </a:r>
            <a:r>
              <a:rPr lang="ru-RU" dirty="0"/>
              <a:t> - коммиты</a:t>
            </a:r>
          </a:p>
          <a:p>
            <a:endParaRPr lang="ru-RU" dirty="0"/>
          </a:p>
          <a:p>
            <a:r>
              <a:rPr lang="ru-RU" dirty="0"/>
              <a:t>Список коммитов  - автор, название, дата и время.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17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Подробно показывает какие конкретно в коммите производились действия, какие файлы и как менялись\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</a:rPr>
              <a:t>Зеленое – добавлено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</a:rPr>
              <a:t>Красное – удалено.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2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Список веток проекта с возможностью перехода к соответствующему состоянию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2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СУП – организовать работу</a:t>
            </a:r>
          </a:p>
          <a:p>
            <a:r>
              <a:rPr lang="ru-RU" dirty="0"/>
              <a:t>Переход от задачи хранения версий к организационному управлению</a:t>
            </a:r>
          </a:p>
          <a:p>
            <a:r>
              <a:rPr lang="ru-RU" dirty="0"/>
              <a:t>Виртуальный коллектив – возможно сообщество, организация, которой в реальности не существует.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67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Список меток проекта с возможностью перехода к соответствующему состоянию проекта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41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Графическая взаимосвязи коммитов - Аналог </a:t>
            </a:r>
            <a:r>
              <a:rPr lang="en-US" dirty="0"/>
              <a:t>git log –graph </a:t>
            </a:r>
            <a:r>
              <a:rPr lang="ru-RU" dirty="0"/>
              <a:t>и </a:t>
            </a:r>
            <a:r>
              <a:rPr lang="en-US" dirty="0" err="1"/>
              <a:t>gitk</a:t>
            </a:r>
            <a:r>
              <a:rPr lang="ru-RU" dirty="0"/>
              <a:t> с возможностью перехода к конкретному коммиту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06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формализацию процесса внесения изменений</a:t>
            </a:r>
            <a:endParaRPr lang="en-US" dirty="0"/>
          </a:p>
          <a:p>
            <a:r>
              <a:rPr lang="ru-RU" dirty="0"/>
              <a:t>предотвращение нежелательных и непредсказуемых эффектов</a:t>
            </a:r>
          </a:p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(Гость) – просмотр, загрузка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проекта, создание задач</a:t>
            </a:r>
          </a:p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Reporter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(докладчик) – + Назначение и управление задачами, управление требования к проекту, тестирование</a:t>
            </a:r>
          </a:p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Developer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(разработчик) – разработка за исключение управления проекта – изменения пользователей, управления сборкой проекта, редактирование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wiki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Maintainer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(управляющий) – полное управление за исключением переименования, удаления, перемещения проекта</a:t>
            </a:r>
          </a:p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Owner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(владелец) – полное управление проектом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24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</a:p>
          <a:p>
            <a:r>
              <a:rPr lang="ru-RU" dirty="0"/>
              <a:t>Отслеживание задач</a:t>
            </a:r>
          </a:p>
          <a:p>
            <a:r>
              <a:rPr lang="ru-RU" dirty="0"/>
              <a:t>Задача, проблема  = </a:t>
            </a:r>
            <a:r>
              <a:rPr lang="en-US" dirty="0"/>
              <a:t>Issue</a:t>
            </a:r>
            <a:r>
              <a:rPr lang="ru-RU" dirty="0"/>
              <a:t>, может быть назначен ответственный (</a:t>
            </a:r>
            <a:r>
              <a:rPr lang="en-US" dirty="0"/>
              <a:t>Assignee</a:t>
            </a:r>
            <a:r>
              <a:rPr lang="ru-RU" dirty="0"/>
              <a:t>) и сроки выполнения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9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задач могут собираться этапы (</a:t>
            </a:r>
            <a:r>
              <a:rPr lang="en-US" dirty="0"/>
              <a:t>Milestones)</a:t>
            </a:r>
            <a:endParaRPr lang="ru-RU" dirty="0"/>
          </a:p>
          <a:p>
            <a:r>
              <a:rPr lang="ru-RU" dirty="0"/>
              <a:t>Наглядное отображение выполнения этапов и просрочек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052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Раздел </a:t>
            </a:r>
            <a:r>
              <a:rPr lang="en-US" sz="1200" dirty="0"/>
              <a:t>requirements</a:t>
            </a:r>
            <a:endParaRPr lang="ru-RU" sz="1200" dirty="0"/>
          </a:p>
          <a:p>
            <a:pPr lvl="1"/>
            <a:endParaRPr lang="ru-RU" sz="1200" dirty="0"/>
          </a:p>
          <a:p>
            <a:pPr lvl="1"/>
            <a:r>
              <a:rPr lang="ru-RU" sz="1200" dirty="0"/>
              <a:t>документы, описывающие конечный продукт, требования к нему</a:t>
            </a:r>
          </a:p>
          <a:p>
            <a:pPr lvl="1"/>
            <a:r>
              <a:rPr lang="ru-RU" sz="1200" dirty="0"/>
              <a:t>проектную документацию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95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indent="450215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Continuous Integration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Continuous Delivery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Непрерывная интеграция и непрерывное развертывание.</a:t>
            </a:r>
          </a:p>
          <a:p>
            <a:pPr marL="0" marR="0" lvl="0" indent="4502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Любые изменения, вносимые в проект, могут стать сразу быть доступными пользователю. Для этого необходимо создать ряд скриптов, которые будут запускаться в случае успешно, подтвержденного коммита – это сборка очередной версии проекта и ее распространение пользователю.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Непрерывная интеграция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изменения вносятся в код регулярно, до нескольких раз в день;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каждое изменение автоматически тестируется и интегрируется в проект;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проект тестируется целиком.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Непрерывное развертывание</a:t>
            </a: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после подтверждения работоспособности изменения вносятся в основную ветку проекта и доводятся до заказчика (в автоматическом или ручном режиме);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40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Организация процесса разработки и сохранение результатов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9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По-разному используется в литературе – будем отождествлять эти понятия</a:t>
            </a:r>
          </a:p>
          <a:p>
            <a:r>
              <a:rPr lang="ru-RU" dirty="0"/>
              <a:t>Хотя в понятие проект вкладывают обычно более широкие требования, больше описывающее процесс создания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8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Любой кто не знает проект будет читать документацию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это может быть достигнуто за счет использования СКВ</a:t>
            </a:r>
          </a:p>
          <a:p>
            <a:r>
              <a:rPr lang="ru-RU" dirty="0"/>
              <a:t>К. – отслеживание изменений – история изменений</a:t>
            </a:r>
          </a:p>
          <a:p>
            <a:r>
              <a:rPr lang="ru-RU" dirty="0"/>
              <a:t>У. – идентификация объектов управления, их модификация и </a:t>
            </a:r>
            <a:r>
              <a:rPr lang="ru-RU" dirty="0" err="1"/>
              <a:t>сохраненение</a:t>
            </a:r>
            <a:endParaRPr lang="ru-RU" dirty="0"/>
          </a:p>
          <a:p>
            <a:r>
              <a:rPr lang="ru-RU" dirty="0"/>
              <a:t>Э. – разработчики меняются, код остается</a:t>
            </a:r>
          </a:p>
          <a:p>
            <a:r>
              <a:rPr lang="ru-RU" dirty="0"/>
              <a:t>К. – сохранение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9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Подтвердить, что то что есть это та самая конфигурация</a:t>
            </a:r>
          </a:p>
          <a:p>
            <a:pPr marL="228600" indent="-228600">
              <a:buAutoNum type="arabicPeriod"/>
            </a:pPr>
            <a:r>
              <a:rPr lang="ru-RU" dirty="0"/>
              <a:t>Контроль изменения объектов</a:t>
            </a:r>
          </a:p>
          <a:p>
            <a:pPr marL="228600" indent="-228600">
              <a:buAutoNum type="arabicPeriod"/>
            </a:pPr>
            <a:r>
              <a:rPr lang="ru-RU" dirty="0"/>
              <a:t>Учет кода, док, задач разработки</a:t>
            </a:r>
          </a:p>
          <a:p>
            <a:pPr marL="228600" indent="-228600">
              <a:buAutoNum type="arabicPeriod"/>
            </a:pPr>
            <a:r>
              <a:rPr lang="ru-RU" dirty="0"/>
              <a:t>Управляющие решения и задачи</a:t>
            </a:r>
          </a:p>
          <a:p>
            <a:pPr marL="228600" indent="-228600">
              <a:buAutoNum type="arabicPeriod"/>
            </a:pPr>
            <a:r>
              <a:rPr lang="ru-RU" dirty="0"/>
              <a:t>Решения по интеграции конкретной версии</a:t>
            </a:r>
          </a:p>
          <a:p>
            <a:pPr marL="228600" indent="-228600">
              <a:buAutoNum type="arabicPeriod"/>
            </a:pPr>
            <a:r>
              <a:rPr lang="ru-RU" dirty="0" err="1"/>
              <a:t>Требвоания</a:t>
            </a:r>
            <a:r>
              <a:rPr lang="ru-RU" dirty="0"/>
              <a:t> к </a:t>
            </a:r>
            <a:r>
              <a:rPr lang="ru-RU" dirty="0" err="1"/>
              <a:t>апп</a:t>
            </a:r>
            <a:r>
              <a:rPr lang="ru-RU" dirty="0"/>
              <a:t>. и </a:t>
            </a:r>
            <a:r>
              <a:rPr lang="ru-RU" dirty="0" err="1"/>
              <a:t>прогр</a:t>
            </a:r>
            <a:r>
              <a:rPr lang="ru-RU" dirty="0"/>
              <a:t>. Окружению</a:t>
            </a:r>
          </a:p>
          <a:p>
            <a:pPr marL="228600" indent="-228600">
              <a:buAutoNum type="arabicPeriod"/>
            </a:pPr>
            <a:r>
              <a:rPr lang="ru-RU" dirty="0" err="1"/>
              <a:t>Трекеры</a:t>
            </a:r>
            <a:r>
              <a:rPr lang="ru-RU" dirty="0"/>
              <a:t> ошибок - </a:t>
            </a:r>
            <a:r>
              <a:rPr lang="en-US" dirty="0"/>
              <a:t>issue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7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Р. – проверка соответствия модулей нижнего уровня модулям верхнего уровня. От ПО в целом до последнего уровня модулей</a:t>
            </a:r>
          </a:p>
          <a:p>
            <a:r>
              <a:rPr lang="ru-RU" dirty="0"/>
              <a:t>А. –  проверка соответствия документации</a:t>
            </a:r>
          </a:p>
          <a:p>
            <a:r>
              <a:rPr lang="ru-RU" dirty="0"/>
              <a:t>К.  - любые изменения проходят контроль и одобрение</a:t>
            </a:r>
          </a:p>
          <a:p>
            <a:r>
              <a:rPr lang="ru-RU" dirty="0"/>
              <a:t>У. – отчеты о текущем состоянии продуктов и изменениях</a:t>
            </a:r>
          </a:p>
          <a:p>
            <a:r>
              <a:rPr lang="ru-RU" dirty="0"/>
              <a:t>С – резервные копии, СКВ</a:t>
            </a:r>
          </a:p>
          <a:p>
            <a:r>
              <a:rPr lang="ru-RU" dirty="0"/>
              <a:t>Степень формальности выполнения процедур зависит от размера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1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07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примеры СУП </a:t>
            </a:r>
            <a:r>
              <a:rPr lang="en-US" dirty="0"/>
              <a:t>GitLab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04.07.2021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04.07.2021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04.07.2021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Системы управления проектами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Redmine</a:t>
            </a:r>
            <a:r>
              <a:rPr lang="ru-RU" dirty="0"/>
              <a:t>, </a:t>
            </a:r>
            <a:r>
              <a:rPr lang="en-US" dirty="0"/>
              <a:t>Gitlab, Github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934173"/>
          </a:xfrm>
        </p:spPr>
        <p:txBody>
          <a:bodyPr/>
          <a:lstStyle/>
          <a:p>
            <a:r>
              <a:rPr lang="ru-RU" sz="2400" dirty="0" err="1"/>
              <a:t>Кроссплатформенное</a:t>
            </a:r>
            <a:r>
              <a:rPr lang="ru-RU" sz="2400" dirty="0"/>
              <a:t> приложение с </a:t>
            </a:r>
            <a:r>
              <a:rPr lang="en-US" sz="2400" dirty="0"/>
              <a:t>web</a:t>
            </a:r>
            <a:r>
              <a:rPr lang="ru-RU" sz="2400" dirty="0"/>
              <a:t>-интерфейсом</a:t>
            </a:r>
          </a:p>
          <a:p>
            <a:r>
              <a:rPr lang="ru-RU" sz="2400" dirty="0"/>
              <a:t>Ведение нескольких проектов, иерархия проектов</a:t>
            </a:r>
          </a:p>
          <a:p>
            <a:r>
              <a:rPr lang="ru-RU" sz="2400" dirty="0"/>
              <a:t>Доступ по ролевой модели </a:t>
            </a:r>
            <a:r>
              <a:rPr lang="ru-RU" sz="2400" dirty="0">
                <a:solidFill>
                  <a:srgbClr val="C00000"/>
                </a:solidFill>
              </a:rPr>
              <a:t>с поддержкой </a:t>
            </a:r>
            <a:r>
              <a:rPr lang="en-US" sz="2400" dirty="0">
                <a:solidFill>
                  <a:srgbClr val="C00000"/>
                </a:solidFill>
              </a:rPr>
              <a:t>LDAP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ru-RU" sz="2400" dirty="0"/>
              <a:t>Роль пользователя в каждом проекте может быть своей</a:t>
            </a:r>
          </a:p>
          <a:p>
            <a:r>
              <a:rPr lang="ru-RU" sz="2400" dirty="0"/>
              <a:t>Запрос пользователя – новая задача в проекте</a:t>
            </a:r>
          </a:p>
          <a:p>
            <a:r>
              <a:rPr lang="ru-RU" sz="2400" dirty="0"/>
              <a:t>Взаимосвязь задач и их иерархия, любое события в процессе разработки – задача со своими сроками, статусом и ответственным</a:t>
            </a:r>
          </a:p>
          <a:p>
            <a:r>
              <a:rPr lang="ru-RU" sz="2400" dirty="0"/>
              <a:t>Системы отслеживания задач (ошибок, улучшений, документирования, поддержки)</a:t>
            </a:r>
          </a:p>
          <a:p>
            <a:r>
              <a:rPr lang="ru-RU" sz="2400" dirty="0"/>
              <a:t>Взаимосвязь задач и их иерархия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51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Redmine</a:t>
            </a:r>
            <a:r>
              <a:rPr lang="ru-RU" dirty="0"/>
              <a:t>, </a:t>
            </a:r>
            <a:r>
              <a:rPr lang="en-US" dirty="0"/>
              <a:t>Gitlab, Github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4646141"/>
          </a:xfrm>
        </p:spPr>
        <p:txBody>
          <a:bodyPr/>
          <a:lstStyle/>
          <a:p>
            <a:r>
              <a:rPr lang="ru-RU" sz="2400" dirty="0"/>
              <a:t>Учет времени, сетевое и линейное (календарное)  планирование</a:t>
            </a:r>
          </a:p>
          <a:p>
            <a:r>
              <a:rPr lang="ru-RU" sz="2400" dirty="0"/>
              <a:t>Управление проектами (файлами, документацией, </a:t>
            </a:r>
            <a:r>
              <a:rPr lang="ru-RU" sz="2400" dirty="0">
                <a:solidFill>
                  <a:srgbClr val="C00000"/>
                </a:solidFill>
              </a:rPr>
              <a:t>новостями</a:t>
            </a:r>
            <a:r>
              <a:rPr lang="ru-RU" sz="2400" dirty="0"/>
              <a:t>)</a:t>
            </a:r>
          </a:p>
          <a:p>
            <a:r>
              <a:rPr lang="ru-RU" sz="2400" dirty="0"/>
              <a:t>Система оповещения об изменениях (почта, </a:t>
            </a:r>
            <a:r>
              <a:rPr lang="ru-RU" sz="2400" dirty="0">
                <a:solidFill>
                  <a:srgbClr val="C00000"/>
                </a:solidFill>
              </a:rPr>
              <a:t>лента новостей</a:t>
            </a:r>
            <a:r>
              <a:rPr lang="ru-RU" sz="2400" dirty="0"/>
              <a:t>)</a:t>
            </a:r>
          </a:p>
          <a:p>
            <a:r>
              <a:rPr lang="ru-RU" sz="2400" dirty="0">
                <a:solidFill>
                  <a:srgbClr val="C00000"/>
                </a:solidFill>
              </a:rPr>
              <a:t>Форумы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Легкая интеграция с системами управления версиями, СУБД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ru-RU" sz="2400" dirty="0"/>
              <a:t>Возможность локальной установки без Интернет для </a:t>
            </a:r>
            <a:r>
              <a:rPr lang="en-US" sz="2400" dirty="0"/>
              <a:t>Redmine </a:t>
            </a:r>
            <a:r>
              <a:rPr lang="ru-RU" sz="2400" dirty="0"/>
              <a:t>и </a:t>
            </a:r>
            <a:r>
              <a:rPr lang="en-US" sz="2400" dirty="0"/>
              <a:t>GitLab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FBE8-19C4-42AE-8941-8F7D982D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Интерфейсы </a:t>
            </a:r>
            <a:r>
              <a:rPr lang="en-US" dirty="0"/>
              <a:t>GitLab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5DC97-7A6E-4997-B1E8-6164245B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Работа через </a:t>
            </a:r>
            <a:r>
              <a:rPr lang="en-US" sz="2800" dirty="0"/>
              <a:t>Git </a:t>
            </a:r>
            <a:r>
              <a:rPr lang="ru-RU" sz="2800" dirty="0"/>
              <a:t>по интерфейсам </a:t>
            </a:r>
            <a:r>
              <a:rPr lang="en-US" sz="2800" dirty="0"/>
              <a:t>HTTP, HTTPS, SSH</a:t>
            </a:r>
            <a:endParaRPr lang="ru-RU" sz="2800" dirty="0"/>
          </a:p>
          <a:p>
            <a:r>
              <a:rPr lang="ru-RU" sz="2800" dirty="0"/>
              <a:t>Работа через веб-интерфейс</a:t>
            </a:r>
          </a:p>
          <a:p>
            <a:pPr lvl="1"/>
            <a:r>
              <a:rPr lang="ru-RU" sz="2400" dirty="0"/>
              <a:t>Неудобно писать код, но для этого есть свои среды разработки</a:t>
            </a:r>
          </a:p>
          <a:p>
            <a:pPr lvl="1"/>
            <a:r>
              <a:rPr lang="ru-RU" sz="2400" dirty="0"/>
              <a:t>Решение задач управления проектом</a:t>
            </a:r>
          </a:p>
          <a:p>
            <a:pPr lvl="1"/>
            <a:r>
              <a:rPr lang="ru-RU" sz="2400" dirty="0"/>
              <a:t>Постановка задачи со сроками и ответственными</a:t>
            </a:r>
          </a:p>
          <a:p>
            <a:pPr lvl="1"/>
            <a:r>
              <a:rPr lang="ru-RU" sz="2400" dirty="0"/>
              <a:t>Назначение и изменение ролей участников проекта</a:t>
            </a:r>
          </a:p>
          <a:p>
            <a:pPr lvl="1"/>
            <a:r>
              <a:rPr lang="ru-RU" sz="2400" dirty="0"/>
              <a:t>Инспекция кода и комментарии</a:t>
            </a:r>
          </a:p>
          <a:p>
            <a:pPr lvl="1"/>
            <a:r>
              <a:rPr lang="ru-RU" sz="2400" dirty="0"/>
              <a:t>Слияние веток (запрос и разрешение)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9F03E1-9CF1-4565-A5AC-D74BE17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4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32F98-FEB2-443D-98C7-10464B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Веб-интерфейс </a:t>
            </a:r>
            <a:r>
              <a:rPr lang="en-US" dirty="0"/>
              <a:t>GitLab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E8E8B-7E90-4ACF-B2BE-2A9ADB80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3F6908-7E00-4A98-9FE0-466D079D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6D0F96-C83D-4B3E-965E-BB6CA7C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1" y="980728"/>
            <a:ext cx="8815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D101B-9E9C-46F7-A4D8-B84861A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3C72C-9448-44CD-919D-914AA530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858317-64D3-430B-AA28-8C7C119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86F0EB-6174-48BC-A1CE-76A2BA0E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1" y="1268760"/>
            <a:ext cx="8815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9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1BFEE-B4D9-46DA-B734-586DDDA7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Доступные проекты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4AF00-FED8-4EA2-A6F0-AA60675A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Слайд выбор проектов, доступных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BD2973-7C86-419C-B1F0-6FF4C8CE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2694E-7BC0-4A06-B943-DE6C501E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1079711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03502-A048-4A7C-B195-8E4BF47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7D6F4-899A-4322-ABA9-330D663D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8982C-2753-468F-ACED-2138F05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0C6629-0425-4AD9-875C-11A2C9E5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1124744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864F4-8ABA-4FB7-B321-72C0DB06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39825"/>
          </a:xfrm>
        </p:spPr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603A6-D1D5-4ABC-B69A-7C9CC37A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31CED4-B12E-465C-980C-C2923F35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8E5C6F-2927-4377-82A4-9F818B39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873819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6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B43FE-0130-4470-9B45-4C81E7D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активности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DCF83-3FD6-4A46-8047-D5189431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9DBB20-E43C-4496-B6E0-AD190991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D6C1A-8ABD-404B-AC73-BC6B1F85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980728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8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6C81D-FAF9-462F-BC3E-C42612F8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8AA0F-5F12-461A-8BA5-7B746E76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D3D27E-9E29-4B5B-96D0-E20AFD63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37067-5EE8-4A7B-80E1-66FA3C4F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980728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проектами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ru-RU" dirty="0"/>
              <a:t>Расширение системы контроля версий</a:t>
            </a:r>
          </a:p>
          <a:p>
            <a:r>
              <a:rPr lang="ru-RU" dirty="0"/>
              <a:t>Добавляется задача организационного управления процессом разработки</a:t>
            </a:r>
          </a:p>
          <a:p>
            <a:r>
              <a:rPr lang="ru-RU" dirty="0"/>
              <a:t>Возможность управления «виртуальным» коллективом разработчиков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C4667-5D4A-43E0-BE84-D9054E14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E2C7C-6BEF-444C-95A0-E9E42B24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CE5AE6-F019-4A51-A75A-3552FF6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1930B2-1424-4A98-A473-4CCF4D12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1052736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9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3EA5A-9158-45D8-96A9-B6BEDAB8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6705-BCD1-49C7-BBD8-950C96A1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77AA1-CCA9-48DC-81C9-D7EF4CE4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4178F7-61CC-48C1-B3BA-2538704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980728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87F6C-256E-4921-8EBC-764F53DF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AEA66-9848-4774-8D0F-5CCCE2E8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87F7C8-20B7-4DAD-BBB1-D5AED3AF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90C73-68E6-4F35-B016-78877540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1052736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0AA0B-FE95-495B-821A-AA76B220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36CE7-9A40-4F39-AEF4-4747D9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2131B1-1784-41D9-B747-32EB858C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0D302C-F1F0-458E-B3AF-631D8941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1052736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6AE00-4736-4F02-B625-8E2F0767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пользователей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13432-BD8A-43C1-990B-4B8E1BFB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</a:t>
            </a:r>
            <a:r>
              <a:rPr lang="ru-RU" dirty="0"/>
              <a:t>(Гость)</a:t>
            </a:r>
          </a:p>
          <a:p>
            <a:r>
              <a:rPr lang="en-US" dirty="0"/>
              <a:t>Reporter (</a:t>
            </a:r>
            <a:r>
              <a:rPr lang="ru-RU" dirty="0"/>
              <a:t>Докладчик)</a:t>
            </a:r>
          </a:p>
          <a:p>
            <a:r>
              <a:rPr lang="en-US" dirty="0"/>
              <a:t>Developer </a:t>
            </a:r>
            <a:r>
              <a:rPr lang="ru-RU" dirty="0"/>
              <a:t>(Разработчик)</a:t>
            </a:r>
          </a:p>
          <a:p>
            <a:r>
              <a:rPr lang="en-US" dirty="0"/>
              <a:t>Maintainer</a:t>
            </a:r>
            <a:r>
              <a:rPr lang="ru-RU" dirty="0"/>
              <a:t> (Управляющий)</a:t>
            </a:r>
          </a:p>
          <a:p>
            <a:r>
              <a:rPr lang="en-US" dirty="0"/>
              <a:t>Owner</a:t>
            </a:r>
            <a:r>
              <a:rPr lang="ru-RU" dirty="0"/>
              <a:t> (Владелец) – 1 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1FFDC-6C53-4B48-8903-9D5C5BFD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5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A95A0-38F1-4452-9CA0-59D5E67E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пользователей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A6DC2-E111-42BC-9B1F-57DA3E67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97B2A-2C01-487D-9C7C-3EBBC872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087084-2945-427C-B75C-BC61AD52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1" y="1052736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6AE00-4736-4F02-B625-8E2F0767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– Issues – Assignee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13432-BD8A-43C1-990B-4B8E1BFB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1FFDC-6C53-4B48-8903-9D5C5BFD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5FFA1E-224B-4620-A7A3-105E55ED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" y="980728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5A0C0-6036-4BB8-AD93-125F78D0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(</a:t>
            </a:r>
            <a:r>
              <a:rPr lang="ru-RU" dirty="0"/>
              <a:t>Метки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Labels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A86B7-3001-437A-8038-B52181D4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8E3B94-EAA6-42A9-B5DF-A7113E45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A2B77F-D605-45E2-85AB-2CF09762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" y="980728"/>
            <a:ext cx="861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3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AF2AB-2C33-44B1-8B90-04BF5916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– </a:t>
            </a:r>
            <a:r>
              <a:rPr lang="en-US" dirty="0"/>
              <a:t>Milestones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B6859-4959-4336-AF1B-3ABDA9AE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B707E-EB91-46A1-AAAF-6B75CD1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CC516E-8BDB-42B0-8AE9-013DC7D6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9" y="1124744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2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473A7-6BA3-4E10-AA55-D77E17D0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request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18B23-EFD7-4098-AE33-58FEA1B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B509C7-406F-40D8-9B74-D25DA74F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31C9B1-D82F-4534-A477-E71AF3D8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0" y="1363828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1B7C6-E7E0-4C36-802D-B0094F5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918939"/>
          </a:xfrm>
        </p:spPr>
        <p:txBody>
          <a:bodyPr/>
          <a:lstStyle/>
          <a:p>
            <a:r>
              <a:rPr lang="ru-RU" dirty="0"/>
              <a:t>Системы управления проектами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2AA9-9D94-4392-B650-D62D34CD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/>
              <a:t>Процесс управления проектом = </a:t>
            </a:r>
            <a:br>
              <a:rPr lang="ru-RU" sz="2800" dirty="0"/>
            </a:br>
            <a:r>
              <a:rPr lang="ru-RU" sz="2800" dirty="0"/>
              <a:t>процесс управления конфигурацией</a:t>
            </a:r>
          </a:p>
          <a:p>
            <a:r>
              <a:rPr lang="ru-RU" sz="2000" dirty="0"/>
              <a:t>англ. </a:t>
            </a:r>
            <a:r>
              <a:rPr lang="en-US" sz="2000" dirty="0"/>
              <a:t>Software Configuration Management</a:t>
            </a:r>
            <a:r>
              <a:rPr lang="ru-RU" sz="2000" dirty="0"/>
              <a:t> (</a:t>
            </a:r>
            <a:r>
              <a:rPr lang="en-US" sz="2000" dirty="0"/>
              <a:t>SCM</a:t>
            </a:r>
            <a:r>
              <a:rPr lang="ru-RU" sz="2000" dirty="0"/>
              <a:t>)</a:t>
            </a:r>
          </a:p>
          <a:p>
            <a:r>
              <a:rPr lang="ru-RU" sz="2800" b="1" dirty="0"/>
              <a:t>Конфигурация</a:t>
            </a:r>
            <a:r>
              <a:rPr lang="ru-RU" sz="2800" dirty="0"/>
              <a:t> – состав и взаимосвязь составных частей</a:t>
            </a:r>
          </a:p>
          <a:p>
            <a:r>
              <a:rPr lang="ru-RU" sz="2800" b="1" dirty="0"/>
              <a:t>Проект</a:t>
            </a:r>
            <a:r>
              <a:rPr lang="ru-RU" sz="2800" dirty="0"/>
              <a:t> </a:t>
            </a:r>
            <a:r>
              <a:rPr lang="ru-RU" sz="2800" b="1" dirty="0"/>
              <a:t>(процесс) </a:t>
            </a:r>
            <a:r>
              <a:rPr lang="ru-RU" sz="2800" dirty="0"/>
              <a:t>– усилия с определенными датами начала и окончания, предпринятые для создания продукции или услуг в соответствии с заданными ресурсами, областью применения, требованиями и ответственностью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1FEEF1-8050-45CC-AB45-D04864A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72753-79F0-41EF-A9F5-666121D2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en-US" dirty="0"/>
              <a:t>–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4473-26B6-49C0-90B8-9A66BCF6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AD70B-70A7-4C13-97A3-8D399C64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D335B0-8AB6-495A-A3AF-679AEE41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5CB52-1E9D-4CEA-880A-DB3691AF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91264" cy="1139825"/>
          </a:xfrm>
        </p:spPr>
        <p:txBody>
          <a:bodyPr/>
          <a:lstStyle/>
          <a:p>
            <a:r>
              <a:rPr lang="en-US" dirty="0"/>
              <a:t>CI/CD –  </a:t>
            </a:r>
            <a:r>
              <a:rPr lang="ru-RU" dirty="0"/>
              <a:t>непрерывная интеграция и развертывание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91D0B-8E88-4D58-A327-3A13A8E9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Continuous Integration</a:t>
            </a:r>
            <a:r>
              <a:rPr lang="ru-RU" sz="2400" dirty="0"/>
              <a:t> &amp; </a:t>
            </a:r>
            <a:r>
              <a:rPr lang="en-US" sz="2400" dirty="0"/>
              <a:t>Continuous Delivery</a:t>
            </a:r>
            <a:endParaRPr lang="ru-RU" sz="2400" dirty="0"/>
          </a:p>
          <a:p>
            <a:r>
              <a:rPr lang="ru-RU" sz="2400" b="1" dirty="0"/>
              <a:t>Непрерывная интеграция</a:t>
            </a:r>
          </a:p>
          <a:p>
            <a:pPr lvl="1"/>
            <a:r>
              <a:rPr lang="ru-RU" sz="2000" dirty="0"/>
              <a:t>изменения вносятся в код регулярно, до нескольких раз в день</a:t>
            </a:r>
          </a:p>
          <a:p>
            <a:pPr lvl="1"/>
            <a:r>
              <a:rPr lang="ru-RU" sz="2000" dirty="0"/>
              <a:t>каждое изменение автоматически тестируется и интегрируется в проект</a:t>
            </a:r>
          </a:p>
          <a:p>
            <a:pPr lvl="1"/>
            <a:r>
              <a:rPr lang="ru-RU" sz="2000" dirty="0"/>
              <a:t>проект тестируется целиком</a:t>
            </a:r>
          </a:p>
          <a:p>
            <a:r>
              <a:rPr lang="ru-RU" sz="2400" b="1" dirty="0"/>
              <a:t>Непрерывное развертывание</a:t>
            </a:r>
          </a:p>
          <a:p>
            <a:pPr lvl="1"/>
            <a:r>
              <a:rPr lang="ru-RU" sz="2000" dirty="0"/>
              <a:t>после подтверждения работоспособности изменения вносятся в основную ветку проекта и доводятся до заказчика (в автоматическом или ручном режиме)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1BDE59-C522-4FFB-A8BA-45BEE17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7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2856B-CEB0-4230-BA7F-496EEC51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CBE7E-CD27-4900-A5D3-A32DC4F6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EF9FE-DEDA-408B-A4D9-4552CDA5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6D9D2-9058-46CC-BAD9-5E7289F5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1" y="1052736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1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9E05-C573-4EBD-9C4C-D6D556D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расписанию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CB7C3-8CF9-4BE5-A5E5-8D7C22A4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F7D67E-2884-4989-BD4E-A302547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8AF37D-41F0-4A9A-A8D2-68C8C1E3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7" y="1124744"/>
            <a:ext cx="851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DDCAB-EC1C-44CC-873D-CD76540D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97E66-4B28-4893-A8B3-FE750EDD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Оповещение о событиях</a:t>
            </a:r>
          </a:p>
          <a:p>
            <a:pPr lvl="1"/>
            <a:r>
              <a:rPr lang="ru-RU" dirty="0"/>
              <a:t>Внутренние – </a:t>
            </a:r>
            <a:r>
              <a:rPr lang="en-US" dirty="0"/>
              <a:t>Assigned issues,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ru-RU" dirty="0"/>
              <a:t>Внешние – почта</a:t>
            </a:r>
          </a:p>
          <a:p>
            <a:endParaRPr lang="ru-RU" dirty="0"/>
          </a:p>
          <a:p>
            <a:r>
              <a:rPr lang="ru-RU" dirty="0"/>
              <a:t>Форумы</a:t>
            </a:r>
          </a:p>
          <a:p>
            <a:pPr lvl="1"/>
            <a:r>
              <a:rPr lang="ru-RU" dirty="0"/>
              <a:t>Только сторонние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5471D-73EE-4BD9-BA05-4447939B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527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Системы управления проектами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270305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400" b="1" dirty="0"/>
              <a:t>Системы управления проектами</a:t>
            </a:r>
            <a:r>
              <a:rPr lang="ru-RU" sz="2400" dirty="0"/>
              <a:t>. Назначение. Понятие «Конфигурация». Цели и задачи конфигурационного управления. Примеры.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/>
              <a:t>Система управления проектами </a:t>
            </a:r>
            <a:r>
              <a:rPr lang="en-US" sz="2400" dirty="0"/>
              <a:t>GitLab.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Конфигурационное управление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b="1" dirty="0"/>
              <a:t>Конфигурационное управление – </a:t>
            </a:r>
            <a:r>
              <a:rPr lang="ru-RU" dirty="0"/>
              <a:t>комплекс методов, направленных на:</a:t>
            </a:r>
          </a:p>
          <a:p>
            <a:pPr lvl="1"/>
            <a:r>
              <a:rPr lang="ru-RU" dirty="0"/>
              <a:t>систематический учет изменений, вносимых разработчиками в программный продукт в процессе его разработки и сопровождения</a:t>
            </a:r>
          </a:p>
          <a:p>
            <a:pPr lvl="1"/>
            <a:r>
              <a:rPr lang="ru-RU" dirty="0"/>
              <a:t>сохранение целостности системы после изменений</a:t>
            </a:r>
          </a:p>
          <a:p>
            <a:pPr lvl="1"/>
            <a:r>
              <a:rPr lang="ru-RU" dirty="0"/>
              <a:t>формализацию процесса внесения изменений</a:t>
            </a:r>
          </a:p>
          <a:p>
            <a:pPr lvl="1"/>
            <a:r>
              <a:rPr lang="ru-RU" dirty="0"/>
              <a:t>предотвращение нежелательных и непредсказуемых эффектов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Конфигурационное управление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43475"/>
          </a:xfrm>
        </p:spPr>
        <p:txBody>
          <a:bodyPr/>
          <a:lstStyle/>
          <a:p>
            <a:endParaRPr lang="ru-RU" sz="2800" dirty="0"/>
          </a:p>
          <a:p>
            <a:r>
              <a:rPr lang="ru-RU" sz="2800" dirty="0"/>
              <a:t>Конфигурацией можно управлять через (контролируя):</a:t>
            </a:r>
          </a:p>
          <a:p>
            <a:pPr lvl="1"/>
            <a:r>
              <a:rPr lang="ru-RU" sz="2400" dirty="0"/>
              <a:t>документы, описывающие конечный продукт, требования к нему</a:t>
            </a:r>
          </a:p>
          <a:p>
            <a:pPr lvl="1"/>
            <a:r>
              <a:rPr lang="ru-RU" sz="2400" dirty="0"/>
              <a:t>проектную документацию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Цели конфигурационного У.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943099"/>
            <a:ext cx="8172400" cy="5006181"/>
          </a:xfrm>
        </p:spPr>
        <p:txBody>
          <a:bodyPr/>
          <a:lstStyle/>
          <a:p>
            <a:endParaRPr lang="en-US" sz="2800" b="1" dirty="0"/>
          </a:p>
          <a:p>
            <a:r>
              <a:rPr lang="ru-RU" sz="2800" b="1" dirty="0"/>
              <a:t>Контроль</a:t>
            </a:r>
            <a:r>
              <a:rPr lang="ru-RU" sz="2800" dirty="0"/>
              <a:t> (отслеживание изменений, соблюдение процесса разработки)</a:t>
            </a:r>
          </a:p>
          <a:p>
            <a:r>
              <a:rPr lang="ru-RU" sz="2800" b="1" dirty="0"/>
              <a:t>Управление </a:t>
            </a:r>
            <a:r>
              <a:rPr lang="ru-RU" sz="2800" dirty="0"/>
              <a:t>(управляющие решения на основе результатов контроля)</a:t>
            </a:r>
          </a:p>
          <a:p>
            <a:r>
              <a:rPr lang="ru-RU" sz="2800" b="1" dirty="0"/>
              <a:t>Экономия средств</a:t>
            </a:r>
            <a:r>
              <a:rPr lang="ru-RU" sz="2800" dirty="0"/>
              <a:t> (снижение рисков потерь)</a:t>
            </a:r>
          </a:p>
          <a:p>
            <a:r>
              <a:rPr lang="ru-RU" sz="2800" b="1" dirty="0"/>
              <a:t>Качество </a:t>
            </a:r>
            <a:r>
              <a:rPr lang="ru-RU" sz="2800" dirty="0"/>
              <a:t>(достижение и сохранение)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конфигурационного У.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идентификация конфигурации</a:t>
            </a:r>
          </a:p>
          <a:p>
            <a:r>
              <a:rPr lang="ru-RU" dirty="0"/>
              <a:t>контроль изменения конфигурации</a:t>
            </a:r>
          </a:p>
          <a:p>
            <a:r>
              <a:rPr lang="ru-RU" dirty="0"/>
              <a:t>учет текущего состояния конфигурации</a:t>
            </a:r>
          </a:p>
          <a:p>
            <a:r>
              <a:rPr lang="ru-RU" dirty="0"/>
              <a:t>управление процессом разработки</a:t>
            </a:r>
          </a:p>
          <a:p>
            <a:r>
              <a:rPr lang="ru-RU" dirty="0"/>
              <a:t>управление сборкой</a:t>
            </a:r>
          </a:p>
          <a:p>
            <a:r>
              <a:rPr lang="ru-RU" dirty="0"/>
              <a:t>управление окружением</a:t>
            </a:r>
          </a:p>
          <a:p>
            <a:r>
              <a:rPr lang="ru-RU" dirty="0"/>
              <a:t>отслеживание задач, проблем, ошибок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1139825"/>
          </a:xfrm>
        </p:spPr>
        <p:txBody>
          <a:bodyPr/>
          <a:lstStyle/>
          <a:p>
            <a:r>
              <a:rPr lang="ru-RU" dirty="0"/>
              <a:t>Процедуры конфигурационного У.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ru-RU" dirty="0"/>
              <a:t>Ревизия конфигурации</a:t>
            </a:r>
          </a:p>
          <a:p>
            <a:r>
              <a:rPr lang="ru-RU" dirty="0"/>
              <a:t>Аудит конфигурации</a:t>
            </a:r>
          </a:p>
          <a:p>
            <a:r>
              <a:rPr lang="ru-RU" dirty="0"/>
              <a:t>Контроль конфигурации</a:t>
            </a:r>
          </a:p>
          <a:p>
            <a:r>
              <a:rPr lang="ru-RU" dirty="0"/>
              <a:t>Учет состояния конфигурации</a:t>
            </a:r>
          </a:p>
          <a:p>
            <a:r>
              <a:rPr lang="ru-RU" dirty="0"/>
              <a:t>Сохранение конфигурации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0CC6B-87CB-4F67-B2A1-AC2C8153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9E9AA-6E27-46E3-9C74-B756F0D6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Redmine – </a:t>
            </a:r>
            <a:r>
              <a:rPr lang="ru-RU" dirty="0"/>
              <a:t>универсальная СУП – работа с любыми СКВ, </a:t>
            </a:r>
            <a:r>
              <a:rPr lang="en-US" dirty="0"/>
              <a:t>LDAP</a:t>
            </a:r>
            <a:r>
              <a:rPr lang="ru-RU" dirty="0"/>
              <a:t> и БД.</a:t>
            </a:r>
          </a:p>
          <a:p>
            <a:r>
              <a:rPr lang="ru-RU" dirty="0"/>
              <a:t>На основе СКВ </a:t>
            </a:r>
            <a:r>
              <a:rPr lang="en-US" dirty="0"/>
              <a:t>Git (GitHub, GitLab)</a:t>
            </a:r>
            <a:r>
              <a:rPr lang="ru-RU" dirty="0"/>
              <a:t> – все задачи и процедуры конфигурационного управления именно в терминологии </a:t>
            </a:r>
            <a:r>
              <a:rPr lang="en-US" dirty="0"/>
              <a:t>Git</a:t>
            </a:r>
            <a:r>
              <a:rPr lang="ru-RU" dirty="0"/>
              <a:t>, плюс открытость и доступность к использованию.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A00544-E964-4162-B48F-DE7F1D3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839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961</TotalTime>
  <Words>1424</Words>
  <Application>Microsoft Office PowerPoint</Application>
  <PresentationFormat>Экран (4:3)</PresentationFormat>
  <Paragraphs>268</Paragraphs>
  <Slides>36</Slides>
  <Notes>27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Garamond</vt:lpstr>
      <vt:lpstr>Times New Roman</vt:lpstr>
      <vt:lpstr>Wingdings</vt:lpstr>
      <vt:lpstr>Тема1</vt:lpstr>
      <vt:lpstr>Системы управления проектами</vt:lpstr>
      <vt:lpstr>Системы управления проектами</vt:lpstr>
      <vt:lpstr>Системы управления проектами</vt:lpstr>
      <vt:lpstr>Конфигурационное управление</vt:lpstr>
      <vt:lpstr>Конфигурационное управление</vt:lpstr>
      <vt:lpstr>Цели конфигурационного У.</vt:lpstr>
      <vt:lpstr>Задачи конфигурационного У.</vt:lpstr>
      <vt:lpstr>Процедуры конфигурационного У.</vt:lpstr>
      <vt:lpstr>Примеры</vt:lpstr>
      <vt:lpstr>Redmine, Gitlab, Github</vt:lpstr>
      <vt:lpstr>Redmine, Gitlab, Github</vt:lpstr>
      <vt:lpstr>Интерфейсы GitLab</vt:lpstr>
      <vt:lpstr>Веб-интерфейс GitLab</vt:lpstr>
      <vt:lpstr>Readme.md</vt:lpstr>
      <vt:lpstr>Доступные проекты</vt:lpstr>
      <vt:lpstr>Активность проекта</vt:lpstr>
      <vt:lpstr>Страница пользователя</vt:lpstr>
      <vt:lpstr>Визуализация активности</vt:lpstr>
      <vt:lpstr>Список коммитов</vt:lpstr>
      <vt:lpstr>Содержание коммита</vt:lpstr>
      <vt:lpstr>Ветки проекта</vt:lpstr>
      <vt:lpstr>Метки проекта</vt:lpstr>
      <vt:lpstr>Граф изменений</vt:lpstr>
      <vt:lpstr>Роли пользователей в проекте</vt:lpstr>
      <vt:lpstr>Роли пользователей в проекте</vt:lpstr>
      <vt:lpstr>Задачи – Issues – Assignee</vt:lpstr>
      <vt:lpstr>Задачи (Метки – Labels)</vt:lpstr>
      <vt:lpstr>Этапы – Milestones </vt:lpstr>
      <vt:lpstr>Merge request</vt:lpstr>
      <vt:lpstr>Требования – Requirements</vt:lpstr>
      <vt:lpstr>CI/CD –  непрерывная интеграция и развертывание</vt:lpstr>
      <vt:lpstr>CI/CD</vt:lpstr>
      <vt:lpstr>Задачи по расписанию</vt:lpstr>
      <vt:lpstr>Общение</vt:lpstr>
      <vt:lpstr>Системы управления проектами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Алексей Кузнецов</cp:lastModifiedBy>
  <cp:revision>152</cp:revision>
  <cp:lastPrinted>2019-12-12T10:53:13Z</cp:lastPrinted>
  <dcterms:created xsi:type="dcterms:W3CDTF">2017-05-16T13:01:14Z</dcterms:created>
  <dcterms:modified xsi:type="dcterms:W3CDTF">2021-07-04T14:06:12Z</dcterms:modified>
</cp:coreProperties>
</file>