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58" r:id="rId2"/>
    <p:sldId id="260" r:id="rId3"/>
    <p:sldId id="357" r:id="rId4"/>
    <p:sldId id="339" r:id="rId5"/>
    <p:sldId id="404" r:id="rId6"/>
    <p:sldId id="286" r:id="rId7"/>
    <p:sldId id="287" r:id="rId8"/>
    <p:sldId id="288" r:id="rId9"/>
    <p:sldId id="289" r:id="rId10"/>
    <p:sldId id="290" r:id="rId11"/>
    <p:sldId id="329" r:id="rId12"/>
    <p:sldId id="330" r:id="rId13"/>
    <p:sldId id="397" r:id="rId14"/>
    <p:sldId id="398" r:id="rId15"/>
    <p:sldId id="399" r:id="rId16"/>
    <p:sldId id="400" r:id="rId17"/>
    <p:sldId id="401" r:id="rId18"/>
    <p:sldId id="402" r:id="rId19"/>
    <p:sldId id="340" r:id="rId20"/>
    <p:sldId id="403" r:id="rId21"/>
    <p:sldId id="327" r:id="rId22"/>
    <p:sldId id="328" r:id="rId23"/>
    <p:sldId id="341" r:id="rId24"/>
    <p:sldId id="342" r:id="rId25"/>
    <p:sldId id="343" r:id="rId26"/>
    <p:sldId id="344" r:id="rId27"/>
    <p:sldId id="371" r:id="rId28"/>
    <p:sldId id="345" r:id="rId29"/>
    <p:sldId id="331" r:id="rId30"/>
    <p:sldId id="334" r:id="rId31"/>
    <p:sldId id="335" r:id="rId32"/>
    <p:sldId id="336" r:id="rId33"/>
    <p:sldId id="337" r:id="rId34"/>
    <p:sldId id="338" r:id="rId35"/>
    <p:sldId id="332" r:id="rId36"/>
    <p:sldId id="372" r:id="rId37"/>
    <p:sldId id="333" r:id="rId38"/>
    <p:sldId id="395" r:id="rId39"/>
    <p:sldId id="396" r:id="rId40"/>
    <p:sldId id="388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68267" autoAdjust="0"/>
  </p:normalViewPr>
  <p:slideViewPr>
    <p:cSldViewPr>
      <p:cViewPr varScale="1">
        <p:scale>
          <a:sx n="78" d="100"/>
          <a:sy n="78" d="100"/>
        </p:scale>
        <p:origin x="25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05.10.2021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успешного проекта необходимо учитывать (объем, ресурсы, время, качество, риски)</a:t>
            </a:r>
          </a:p>
          <a:p>
            <a:r>
              <a:rPr lang="ru-RU" dirty="0"/>
              <a:t>Необходимо управление проектом и балансировка между указанными факторами (взаимосвязаны)</a:t>
            </a:r>
          </a:p>
          <a:p>
            <a:r>
              <a:rPr lang="ru-RU" dirty="0"/>
              <a:t>Уменьшение одного приводит к увеличению другого (ресурсы-время)</a:t>
            </a:r>
          </a:p>
          <a:p>
            <a:r>
              <a:rPr lang="ru-RU" dirty="0"/>
              <a:t>Уменьшение сроков – уменьшение объема или при неизменном объеме – снижение качества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024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Стандарт описывает жизненный цикл, но не конкретизирует модель. Только процессы/действия/задачи </a:t>
            </a:r>
            <a:r>
              <a:rPr lang="ru-RU"/>
              <a:t>и их </a:t>
            </a:r>
            <a:r>
              <a:rPr lang="ru-RU" dirty="0"/>
              <a:t>возможную взаимосвязь.</a:t>
            </a:r>
          </a:p>
          <a:p>
            <a:r>
              <a:rPr lang="ru-RU" dirty="0"/>
              <a:t>Конкретный набор П/Д/З и модель, определяет разработчик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875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Нет четкой последовательности действий – любой процесс может запустить любой процесс при необходимости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Модель не определена – на усмотрение разработчика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Можно расширять – любые новые процессы и задачи, не учтенные в ГОСТ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Процесс может выполняться на одной или нескольких стадиях, например «управление документацией» начинается на стадии формирования требований и продолжается на эксплуатации и сопровождении.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209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960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Процессы разделены по группам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506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Итог – только определение процессов и возможных их взаимосвязей, модель выбирает разработчик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162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Выделенные стадии, близко к спиральной модели</a:t>
            </a:r>
          </a:p>
          <a:p>
            <a:r>
              <a:rPr lang="ru-RU" dirty="0"/>
              <a:t>Варианты использования – это формирование требований</a:t>
            </a:r>
          </a:p>
          <a:p>
            <a:r>
              <a:rPr lang="ru-RU" dirty="0"/>
              <a:t>Архитектура чаще всего в </a:t>
            </a:r>
            <a:r>
              <a:rPr lang="en-US" dirty="0"/>
              <a:t>UML</a:t>
            </a:r>
            <a:r>
              <a:rPr lang="ru-RU" dirty="0"/>
              <a:t> – позже рассмотрим</a:t>
            </a:r>
          </a:p>
          <a:p>
            <a:r>
              <a:rPr lang="ru-RU" dirty="0"/>
              <a:t>Стадии делятся на итерации, каждая итерация – законченная часть стадии.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72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Стадии спиральной модели </a:t>
            </a:r>
            <a:r>
              <a:rPr lang="en-US" dirty="0"/>
              <a:t>RUP</a:t>
            </a:r>
            <a:r>
              <a:rPr lang="ru-RU" dirty="0"/>
              <a:t> с оценкой времени и трудоемкости</a:t>
            </a:r>
          </a:p>
          <a:p>
            <a:r>
              <a:rPr lang="ru-RU" dirty="0"/>
              <a:t>Каждый виток (цикл) завершается внедрением проекта</a:t>
            </a:r>
          </a:p>
          <a:p>
            <a:r>
              <a:rPr lang="ru-RU" dirty="0"/>
              <a:t>Каждая стадия может быть разбита на итерации – по окончанию которых готова некоторая версия программы.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219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Объекты = артефакты (в литературе)</a:t>
            </a:r>
          </a:p>
          <a:p>
            <a:r>
              <a:rPr lang="ru-RU" dirty="0"/>
              <a:t>1 – Начало</a:t>
            </a:r>
          </a:p>
          <a:p>
            <a:r>
              <a:rPr lang="ru-RU" dirty="0"/>
              <a:t>2 – Проектирование</a:t>
            </a:r>
          </a:p>
          <a:p>
            <a:r>
              <a:rPr lang="ru-RU" dirty="0"/>
              <a:t>3 – Построение</a:t>
            </a:r>
          </a:p>
          <a:p>
            <a:r>
              <a:rPr lang="ru-RU" dirty="0"/>
              <a:t>4 - Внедрение</a:t>
            </a:r>
          </a:p>
          <a:p>
            <a:r>
              <a:rPr lang="ru-RU" dirty="0"/>
              <a:t> Запросы-концепция-модель вариантов использования (первые требования)</a:t>
            </a:r>
          </a:p>
          <a:p>
            <a:r>
              <a:rPr lang="ru-RU" dirty="0"/>
              <a:t>Модель анализа – концепция проекта</a:t>
            </a:r>
          </a:p>
          <a:p>
            <a:r>
              <a:rPr lang="ru-RU" dirty="0"/>
              <a:t>Модель проектирования – уточнение модели анализа</a:t>
            </a:r>
          </a:p>
          <a:p>
            <a:r>
              <a:rPr lang="ru-RU" dirty="0"/>
              <a:t>Модель реализации – реализация</a:t>
            </a:r>
          </a:p>
          <a:p>
            <a:r>
              <a:rPr lang="ru-RU" dirty="0"/>
              <a:t>Модель тестирования – набор тестов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124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Дисциплины – набор деятельностей, выполняемых с разной интенсивностью на различных итерациях и стадиях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878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47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Две большие группы – стандартизованные  и адаптивные</a:t>
            </a:r>
          </a:p>
          <a:p>
            <a:r>
              <a:rPr lang="ru-RU" dirty="0"/>
              <a:t>Стандартизованные досконально описывают процесс создания продукта с задачами и отчетностью с документацией – главное процесс, он гарантирует результат, любой может продолжить работу в любой момент</a:t>
            </a:r>
          </a:p>
          <a:p>
            <a:r>
              <a:rPr lang="ru-RU" dirty="0"/>
              <a:t>Адаптивные – облегчают организационную работу – главное результат, а не процесс</a:t>
            </a:r>
          </a:p>
          <a:p>
            <a:r>
              <a:rPr lang="ru-RU" sz="1200" dirty="0"/>
              <a:t>Хорошие творческие само дисциплинированные разработчики, совместная работа, есть цель, путь любой, работа выполняется только при необходимости</a:t>
            </a:r>
          </a:p>
          <a:p>
            <a:r>
              <a:rPr lang="ru-RU" dirty="0"/>
              <a:t>Противовес стандартизованным- облегчение организационной работы, так как перегруз процесса снижает эффективность</a:t>
            </a:r>
          </a:p>
          <a:p>
            <a:r>
              <a:rPr lang="ru-RU" dirty="0"/>
              <a:t>У обоих методологий свои +/- - выбор в зависимости от масштаба организации, ресурсов и решаемых задач</a:t>
            </a:r>
          </a:p>
          <a:p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900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Разработана в 1994</a:t>
            </a:r>
          </a:p>
          <a:p>
            <a:r>
              <a:rPr lang="ru-RU" dirty="0"/>
              <a:t>Внутренняя фирменная методология </a:t>
            </a:r>
            <a:r>
              <a:rPr lang="en-US" dirty="0"/>
              <a:t>Microsoft</a:t>
            </a:r>
            <a:endParaRPr lang="ru-RU" dirty="0"/>
          </a:p>
          <a:p>
            <a:r>
              <a:rPr lang="ru-RU" dirty="0"/>
              <a:t>Сходна с </a:t>
            </a:r>
            <a:r>
              <a:rPr lang="en-US" dirty="0"/>
              <a:t>RUP </a:t>
            </a:r>
            <a:r>
              <a:rPr lang="ru-RU" dirty="0"/>
              <a:t>– тоже стадии и деление на итерации. Все в спирали</a:t>
            </a:r>
          </a:p>
          <a:p>
            <a:r>
              <a:rPr lang="ru-RU" dirty="0"/>
              <a:t>Новая стадия стабилизация = </a:t>
            </a:r>
            <a:r>
              <a:rPr lang="ru-RU" dirty="0" err="1"/>
              <a:t>тестирование+отладка</a:t>
            </a:r>
            <a:endParaRPr lang="ru-RU" dirty="0"/>
          </a:p>
          <a:p>
            <a:r>
              <a:rPr lang="ru-RU" dirty="0"/>
              <a:t>Отличия – объектно-ориентированное моделирование</a:t>
            </a:r>
          </a:p>
          <a:p>
            <a:r>
              <a:rPr lang="ru-RU" dirty="0"/>
              <a:t>А также организация коллективов разработчиков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863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разработки – разные задачи – организационные и производственные, решать должны разные люди – эффективность выше</a:t>
            </a:r>
          </a:p>
          <a:p>
            <a:r>
              <a:rPr lang="ru-RU" dirty="0"/>
              <a:t>Специализация на определенном круге задач позволяет повысить квалификацию в этой области</a:t>
            </a:r>
          </a:p>
          <a:p>
            <a:r>
              <a:rPr lang="ru-RU" dirty="0"/>
              <a:t>В маленьких коллективах – каждый делает что лучше умеет, возможны пробелы в функционале организации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022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Роли и функции, Более хороший пример чем, просто заказчик и разработчик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56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731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Организационные функции в самой группе, менеджер – стратегическое планирование и управление</a:t>
            </a:r>
          </a:p>
          <a:p>
            <a:r>
              <a:rPr lang="ru-RU" dirty="0"/>
              <a:t>Каждый должен знать свою роль – круг задач и ответственности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011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ru-RU" dirty="0"/>
              <a:t>Задачи известны и ресурсы запланированы на весь проект</a:t>
            </a:r>
          </a:p>
          <a:p>
            <a:r>
              <a:rPr lang="ru-RU" dirty="0"/>
              <a:t>- Критично к изменениям – может повлечь сильное изменение плана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1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позволяет получить результат вне зависимости от исполнителей, и обучать исполнителей в процессе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79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Модели – теория, модели могут быть закреплены стандартом организации, государства или международным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Отечественные стандарты родом из СССР – плановая экономика, выделенный бюджет, задачи определяются в начале разработки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Международные стандарты – бизнес-процессы, часть локализованы у нас как ГОСТ Р ИСО/МЭК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Фирменные стандарты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5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Серия стандартов по разработке программ и программной документации</a:t>
            </a:r>
          </a:p>
          <a:p>
            <a:r>
              <a:rPr lang="ru-RU" dirty="0"/>
              <a:t>19.102 – определяет стадии разработки, ЖЦ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47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Справа стадии ЖЦ, которые мы рассматривали в начале.</a:t>
            </a:r>
          </a:p>
          <a:p>
            <a:endParaRPr lang="ru-RU" dirty="0"/>
          </a:p>
          <a:p>
            <a:r>
              <a:rPr lang="ru-RU" dirty="0"/>
              <a:t>НИР для формализации входных/выходных данных и обоснования возможности решения</a:t>
            </a:r>
          </a:p>
          <a:p>
            <a:r>
              <a:rPr lang="ru-RU" dirty="0"/>
              <a:t>ЭП = предварительное проектное решение – общее описание алгоритма и структуры программы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необходимости стандарт может быть расширен дополнительными стадиями, которые фиксируются в ТЗ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016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Конкретное описание алгоритма и структуры, требуемых средств.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83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РП – реализация проектных решений</a:t>
            </a:r>
          </a:p>
          <a:p>
            <a:r>
              <a:rPr lang="ru-RU" dirty="0"/>
              <a:t>Данный ГОСТ не рассматривает эксплуатацию и сопровождение (название – стадии разработки)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764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Ориентация на четкую задачу, которая не меняется – соответствует работе госструктур – четкое планирование и бюджет</a:t>
            </a:r>
          </a:p>
          <a:p>
            <a:r>
              <a:rPr lang="ru-RU" dirty="0"/>
              <a:t>Два последних недостатка отсутствуют в 12207, где разработка = совокупность процессов, выполняемых последовательно и параллельно, + процессы контроля качества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79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05.10.2021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05.10.2021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05.10.2021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05.10.2021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05.10.2021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05.10.2021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Стандартизованные методологии разработки ПО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1:</a:t>
            </a:r>
            <a:r>
              <a:rPr lang="ru-RU" sz="2000" b="1" dirty="0"/>
              <a:t> Стандарты в области разработки ПО</a:t>
            </a:r>
          </a:p>
          <a:p>
            <a:pPr algn="r"/>
            <a:endParaRPr lang="ru-RU" sz="20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ЕСПД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ru-RU" dirty="0"/>
              <a:t>Ориентация на последовательную реализацию стадий, задача не может поменяться в процессе разработки</a:t>
            </a:r>
          </a:p>
          <a:p>
            <a:r>
              <a:rPr lang="ru-RU" dirty="0"/>
              <a:t>Отсутствие четких рекомендаций по документированию характеристик качества ПО</a:t>
            </a:r>
          </a:p>
          <a:p>
            <a:r>
              <a:rPr lang="ru-RU" dirty="0"/>
              <a:t>Отсутствие в явном виде сквозных процессов (например, контроль качества, управление конфигурацией)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295"/>
          </a:xfrm>
        </p:spPr>
        <p:txBody>
          <a:bodyPr/>
          <a:lstStyle/>
          <a:p>
            <a:r>
              <a:rPr lang="ru-RU" dirty="0"/>
              <a:t>ГОСТ Р ИСО/МЭК 12207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467845"/>
              </p:ext>
            </p:extLst>
          </p:nvPr>
        </p:nvGraphicFramePr>
        <p:xfrm>
          <a:off x="-912425" y="3462674"/>
          <a:ext cx="6552728" cy="235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9334984" imgH="3358800" progId="Visio.Drawing.11">
                  <p:embed/>
                </p:oleObj>
              </mc:Choice>
              <mc:Fallback>
                <p:oleObj name="Visio" r:id="rId4" imgW="9334984" imgH="3358800" progId="Visio.Drawing.11">
                  <p:embed/>
                  <p:pic>
                    <p:nvPicPr>
                      <p:cNvPr id="1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12425" y="3462674"/>
                        <a:ext cx="6552728" cy="235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03040" y="1124744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ГОСТ Р ИСО/МЭК 12207 </a:t>
            </a:r>
            <a:r>
              <a:rPr lang="ru-RU" sz="2400" dirty="0"/>
              <a:t>– Процессы жизненного цикла программных средств</a:t>
            </a:r>
          </a:p>
          <a:p>
            <a:r>
              <a:rPr lang="ru-RU" sz="2400" dirty="0">
                <a:solidFill>
                  <a:srgbClr val="C00000"/>
                </a:solidFill>
              </a:rPr>
              <a:t>Не описывает МОДЕЛЬ жизненного цикла</a:t>
            </a:r>
          </a:p>
          <a:p>
            <a:r>
              <a:rPr lang="ru-RU" sz="2400" b="1" dirty="0"/>
              <a:t>Процесс</a:t>
            </a:r>
            <a:r>
              <a:rPr lang="ru-RU" sz="2400" dirty="0"/>
              <a:t> – совокупность взаимосвязанных видов </a:t>
            </a:r>
            <a:r>
              <a:rPr lang="en-US" sz="2400" dirty="0"/>
              <a:t> </a:t>
            </a:r>
            <a:r>
              <a:rPr lang="ru-RU" sz="2400" dirty="0"/>
              <a:t>деятельности, преобразующая входные данные в желаемые выходные результаты</a:t>
            </a:r>
          </a:p>
          <a:p>
            <a:endParaRPr lang="ru-RU" sz="24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5436096" y="3429000"/>
            <a:ext cx="3528392" cy="230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Процесс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796136" y="4005064"/>
            <a:ext cx="2880320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Действие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6156176" y="4581128"/>
            <a:ext cx="230425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Задача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Р ИСО/МЭК 12207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84784"/>
            <a:ext cx="7992888" cy="41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Р ИСО/МЭК 12207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dirty="0"/>
              <a:t>Создание системы в целом рассматривается как отдельный процесс – </a:t>
            </a:r>
            <a:r>
              <a:rPr lang="ru-RU" b="1" dirty="0"/>
              <a:t>проект</a:t>
            </a:r>
            <a:endParaRPr lang="ru-RU" dirty="0"/>
          </a:p>
          <a:p>
            <a:r>
              <a:rPr lang="ru-RU" b="1" dirty="0"/>
              <a:t>Проект</a:t>
            </a:r>
            <a:r>
              <a:rPr lang="ru-RU" dirty="0"/>
              <a:t> – усилия с определенными датами начала и окончания, предпринятые для создания продукции в соответствии с заданными ресурсами, областью применения, требованиями и ответственностью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процессов ГОСТ 12207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Процессы соглашения –</a:t>
            </a:r>
            <a:r>
              <a:rPr lang="ru-RU" dirty="0"/>
              <a:t> определяют действия необходимые для установления соглашения между двумя организациями – участниками процесса разработки системы, между двумя проектами, или процессами.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процессов ГОСТ 12207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ru-RU" b="1" dirty="0"/>
              <a:t>Процессы организационного обеспечения проекта – </a:t>
            </a:r>
            <a:r>
              <a:rPr lang="ru-RU" dirty="0"/>
              <a:t>дают возможность выполняться процессам соглашения через запуск, поддержку и контроль проектов, обеспечивая проект необходимыми ресурсами и инфраструктурой, и предназначены для достижения проектных целей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процессов ГОСТ 12207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ru-RU" b="1" dirty="0"/>
              <a:t>Процессы проекта – </a:t>
            </a:r>
            <a:r>
              <a:rPr lang="ru-RU" dirty="0"/>
              <a:t>управляют плановой работой: формируют, управляют выполнением планов с учетом требуемых ресурсов, стоимости, сроков выполнения, оценивают фактическое выполнение планов, выбирают при необходимости корректирующие действия. 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процессов ГОСТ 12207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ru-RU" b="1" dirty="0"/>
              <a:t>Технические процессы – </a:t>
            </a:r>
            <a:r>
              <a:rPr lang="ru-RU" dirty="0"/>
              <a:t>реализация основных процессов ЖЦ: определения требований, преобразования требований в эффективную продукцию, использования продукции для оказания услуг для достижения требуемого результата, соблюдения условий оказания услуг и удаления продукции, когда услуги оказаны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процессов ГОСТ 12207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ru-RU" b="1" dirty="0"/>
              <a:t>Процессы реализации программных средств </a:t>
            </a:r>
            <a:r>
              <a:rPr lang="ru-RU" dirty="0"/>
              <a:t>– создание конкретного элемента системы, выполненного в виде программного средства.</a:t>
            </a:r>
          </a:p>
          <a:p>
            <a:pPr marL="514350" indent="-514350">
              <a:buNone/>
            </a:pPr>
            <a:endParaRPr lang="ru-RU" dirty="0"/>
          </a:p>
          <a:p>
            <a:pPr marL="514350" indent="-514350">
              <a:buNone/>
            </a:pPr>
            <a:r>
              <a:rPr lang="ru-RU" sz="2400" dirty="0"/>
              <a:t>Схожи с </a:t>
            </a:r>
            <a:r>
              <a:rPr lang="ru-RU" sz="2400" u="sng" dirty="0"/>
              <a:t>техническими процессами</a:t>
            </a:r>
          </a:p>
          <a:p>
            <a:pPr marL="514350" indent="-514350">
              <a:buNone/>
            </a:pPr>
            <a:r>
              <a:rPr lang="ru-RU" sz="2400" dirty="0"/>
              <a:t>Те работают с проектом</a:t>
            </a:r>
          </a:p>
          <a:p>
            <a:pPr marL="514350" indent="-514350">
              <a:buNone/>
            </a:pPr>
            <a:r>
              <a:rPr lang="ru-RU" sz="2400" dirty="0"/>
              <a:t>Эти – с программным средством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процессов ГОСТ 12207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ru-RU" b="1" dirty="0"/>
              <a:t>Процессы поддержки программных средств – </a:t>
            </a:r>
            <a:r>
              <a:rPr lang="ru-RU" dirty="0"/>
              <a:t>направлены на выполнение процессов реализации программных средств, процессов соглашения и других групп процессов</a:t>
            </a:r>
          </a:p>
          <a:p>
            <a:pPr marL="514350" indent="-514350">
              <a:buNone/>
            </a:pPr>
            <a:endParaRPr lang="ru-RU" dirty="0"/>
          </a:p>
          <a:p>
            <a:pPr marL="514350" indent="-514350">
              <a:buNone/>
            </a:pPr>
            <a:r>
              <a:rPr lang="ru-RU" sz="2400" dirty="0"/>
              <a:t>Схожи с </a:t>
            </a:r>
            <a:r>
              <a:rPr lang="ru-RU" sz="2400" u="sng" dirty="0"/>
              <a:t>процессами проекта</a:t>
            </a:r>
          </a:p>
          <a:p>
            <a:pPr marL="514350" indent="-514350">
              <a:buNone/>
            </a:pPr>
            <a:r>
              <a:rPr lang="ru-RU" sz="2400" dirty="0"/>
              <a:t>Те работают с проектом</a:t>
            </a:r>
          </a:p>
          <a:p>
            <a:pPr marL="514350" indent="-514350">
              <a:buNone/>
            </a:pPr>
            <a:r>
              <a:rPr lang="ru-RU" sz="2400" dirty="0"/>
              <a:t>Эти – с программным средством</a:t>
            </a:r>
          </a:p>
          <a:p>
            <a:pPr marL="514350" indent="-514350">
              <a:buFont typeface="+mj-lt"/>
              <a:buAutoNum type="arabicPeriod" startAt="6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проектом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642910" y="5072074"/>
            <a:ext cx="7643866" cy="1000132"/>
            <a:chOff x="642910" y="1357298"/>
            <a:chExt cx="7643866" cy="100013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42910" y="1857364"/>
              <a:ext cx="135732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 err="1">
                  <a:solidFill>
                    <a:schemeClr val="tx1"/>
                  </a:solidFill>
                </a:rPr>
                <a:t>Формированиетребований</a:t>
              </a:r>
              <a:endParaRPr lang="ru-RU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000232" y="1857364"/>
              <a:ext cx="171451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Проектирование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714744" y="1857364"/>
              <a:ext cx="150019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Реализация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214942" y="1857364"/>
              <a:ext cx="150019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Тестирование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715140" y="1857364"/>
              <a:ext cx="157163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Внедрение, эксплуатация, сопровождение</a:t>
              </a: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42910" y="1357298"/>
              <a:ext cx="7643866" cy="50006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>
                  <a:solidFill>
                    <a:schemeClr val="tx1"/>
                  </a:solidFill>
                </a:rPr>
                <a:t>Руководство проектом</a:t>
              </a:r>
            </a:p>
          </p:txBody>
        </p:sp>
      </p:grpSp>
      <p:sp>
        <p:nvSpPr>
          <p:cNvPr id="23" name="Содержимое 2"/>
          <p:cNvSpPr>
            <a:spLocks noGrp="1"/>
          </p:cNvSpPr>
          <p:nvPr>
            <p:ph idx="1"/>
          </p:nvPr>
        </p:nvSpPr>
        <p:spPr>
          <a:xfrm>
            <a:off x="357158" y="1000108"/>
            <a:ext cx="8286808" cy="4530725"/>
          </a:xfrm>
        </p:spPr>
        <p:txBody>
          <a:bodyPr/>
          <a:lstStyle/>
          <a:p>
            <a:r>
              <a:rPr lang="ru-RU" sz="2600" dirty="0"/>
              <a:t>Деятельность в рамках создания проекта по определению четких целей, направленных на достижение определенного результата при балансировании между 4 факторами:</a:t>
            </a:r>
          </a:p>
          <a:p>
            <a:pPr lvl="1"/>
            <a:r>
              <a:rPr lang="ru-RU" dirty="0"/>
              <a:t>Объем работ</a:t>
            </a:r>
          </a:p>
          <a:p>
            <a:pPr lvl="1"/>
            <a:r>
              <a:rPr lang="ru-RU" dirty="0"/>
              <a:t>Ресурсы (деньги, труд, материалы)</a:t>
            </a:r>
          </a:p>
          <a:p>
            <a:pPr lvl="1"/>
            <a:r>
              <a:rPr lang="ru-RU" dirty="0"/>
              <a:t>Время</a:t>
            </a:r>
          </a:p>
          <a:p>
            <a:pPr lvl="1"/>
            <a:r>
              <a:rPr lang="ru-RU" dirty="0"/>
              <a:t>Качество</a:t>
            </a:r>
          </a:p>
        </p:txBody>
      </p:sp>
      <p:pic>
        <p:nvPicPr>
          <p:cNvPr id="1028" name="Picture 4" descr="http://zur.ru/wp-content/uploads/2015/11/%D0%A0%D0%B8%D1%81%D0%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8301" y="2928934"/>
            <a:ext cx="2060163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процессов ГОСТ 12207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ru-RU" b="1" dirty="0"/>
              <a:t>Процессы повторного применения программных средств – </a:t>
            </a:r>
            <a:r>
              <a:rPr lang="ru-RU" dirty="0"/>
              <a:t>позволяют организации повторно использовать составные части программных средств за границами проекта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295"/>
          </a:xfrm>
        </p:spPr>
        <p:txBody>
          <a:bodyPr/>
          <a:lstStyle/>
          <a:p>
            <a:r>
              <a:rPr lang="ru-RU" dirty="0"/>
              <a:t>ГОСТ Р ИСО/МЭК 12207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31" name="Содержимое 2"/>
          <p:cNvSpPr>
            <a:spLocks noGrp="1"/>
          </p:cNvSpPr>
          <p:nvPr>
            <p:ph idx="1"/>
          </p:nvPr>
        </p:nvSpPr>
        <p:spPr>
          <a:xfrm>
            <a:off x="557242" y="913850"/>
            <a:ext cx="8229600" cy="642942"/>
          </a:xfrm>
        </p:spPr>
        <p:txBody>
          <a:bodyPr/>
          <a:lstStyle/>
          <a:p>
            <a:pPr>
              <a:buNone/>
            </a:pPr>
            <a:r>
              <a:rPr lang="ru-RU" sz="2600" b="1" dirty="0"/>
              <a:t>Процессы жизненного цикла системы</a:t>
            </a:r>
          </a:p>
        </p:txBody>
      </p:sp>
      <p:grpSp>
        <p:nvGrpSpPr>
          <p:cNvPr id="3" name="Группа 76"/>
          <p:cNvGrpSpPr/>
          <p:nvPr/>
        </p:nvGrpSpPr>
        <p:grpSpPr>
          <a:xfrm>
            <a:off x="323528" y="1556792"/>
            <a:ext cx="8496944" cy="4608512"/>
            <a:chOff x="323528" y="1268760"/>
            <a:chExt cx="8496944" cy="4608512"/>
          </a:xfrm>
        </p:grpSpPr>
        <p:sp>
          <p:nvSpPr>
            <p:cNvPr id="41" name="Прямоугольник 40"/>
            <p:cNvSpPr/>
            <p:nvPr/>
          </p:nvSpPr>
          <p:spPr>
            <a:xfrm>
              <a:off x="332648" y="1268760"/>
              <a:ext cx="4023328" cy="64807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" name="Группа 44"/>
            <p:cNvGrpSpPr/>
            <p:nvPr/>
          </p:nvGrpSpPr>
          <p:grpSpPr>
            <a:xfrm>
              <a:off x="323528" y="1268760"/>
              <a:ext cx="8496944" cy="4608512"/>
              <a:chOff x="323528" y="1268760"/>
              <a:chExt cx="8496944" cy="4608512"/>
            </a:xfrm>
          </p:grpSpPr>
          <p:sp>
            <p:nvSpPr>
              <p:cNvPr id="27" name="Прямоугольник 26"/>
              <p:cNvSpPr/>
              <p:nvPr/>
            </p:nvSpPr>
            <p:spPr>
              <a:xfrm>
                <a:off x="4427984" y="3068960"/>
                <a:ext cx="4392488" cy="28083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323528" y="1988840"/>
                <a:ext cx="4032448" cy="38884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/>
              <p:cNvSpPr/>
              <p:nvPr/>
            </p:nvSpPr>
            <p:spPr>
              <a:xfrm>
                <a:off x="4427984" y="1268760"/>
                <a:ext cx="4392488" cy="172819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4499992" y="3501008"/>
                <a:ext cx="2160240" cy="50405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Планирование проекта</a:t>
                </a:r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499992" y="4077072"/>
                <a:ext cx="2160240" cy="50405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Оценка  и контроль проекта</a:t>
                </a:r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4499992" y="4653136"/>
                <a:ext cx="2160240" cy="50405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Управление решениями</a:t>
                </a:r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4499992" y="5229200"/>
                <a:ext cx="2160240" cy="50405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Управление рисками</a:t>
                </a: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395536" y="2780928"/>
                <a:ext cx="1944216" cy="100811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Определение требований заинтересованной стороны</a:t>
                </a:r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395536" y="4653136"/>
                <a:ext cx="1944216" cy="57150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Определение архитектуры</a:t>
                </a:r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2411760" y="3140968"/>
                <a:ext cx="1853398" cy="28575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Интеграция</a:t>
                </a:r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2411760" y="3501008"/>
                <a:ext cx="1853398" cy="2880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Тестирование</a:t>
                </a:r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2411760" y="4221088"/>
                <a:ext cx="1853398" cy="2880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Внедрение</a:t>
                </a:r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411760" y="3861048"/>
                <a:ext cx="1853398" cy="2880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Аттестация</a:t>
                </a:r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2411760" y="4581128"/>
                <a:ext cx="1853398" cy="2880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Эксплуатация</a:t>
                </a:r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4499992" y="2564904"/>
                <a:ext cx="2160240" cy="28575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портфелем проектов</a:t>
                </a:r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4499992" y="2207144"/>
                <a:ext cx="2160240" cy="28575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инфраструктурой</a:t>
                </a:r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4499992" y="1847104"/>
                <a:ext cx="1440160" cy="28575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моделью ЖЦ</a:t>
                </a:r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6002470" y="1844824"/>
                <a:ext cx="2745994" cy="28575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человеческими ресурсами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27984" y="1268760"/>
                <a:ext cx="43204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Процессы организационного обеспечения проекта  </a:t>
                </a:r>
                <a:r>
                  <a:rPr lang="ru-RU" sz="1600" u="sng" dirty="0"/>
                  <a:t>Управление -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99592" y="1988840"/>
                <a:ext cx="2928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Технические процессы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27984" y="3090446"/>
                <a:ext cx="43924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Процессы проекта</a:t>
                </a:r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2411760" y="4941168"/>
                <a:ext cx="1853398" cy="2880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Сопровождение</a:t>
                </a:r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2411760" y="5301208"/>
                <a:ext cx="1853398" cy="50405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Прекращение эксплуатации</a:t>
                </a:r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6732240" y="3501008"/>
                <a:ext cx="1997414" cy="50811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Управление конфигурацией</a:t>
                </a:r>
              </a:p>
            </p:txBody>
          </p:sp>
          <p:sp>
            <p:nvSpPr>
              <p:cNvPr id="37" name="Прямоугольник 36"/>
              <p:cNvSpPr/>
              <p:nvPr/>
            </p:nvSpPr>
            <p:spPr>
              <a:xfrm>
                <a:off x="6732240" y="4077072"/>
                <a:ext cx="1997414" cy="50405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Управление информацией</a:t>
                </a:r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6732240" y="2204864"/>
                <a:ext cx="2016224" cy="28575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качеством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99592" y="1268760"/>
                <a:ext cx="2928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Процессы соглашения</a:t>
                </a:r>
              </a:p>
            </p:txBody>
          </p:sp>
          <p:sp>
            <p:nvSpPr>
              <p:cNvPr id="75" name="Прямоугольник 74"/>
              <p:cNvSpPr/>
              <p:nvPr/>
            </p:nvSpPr>
            <p:spPr>
              <a:xfrm>
                <a:off x="403516" y="1556792"/>
                <a:ext cx="1864228" cy="285752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Приобретение</a:t>
                </a:r>
              </a:p>
            </p:txBody>
          </p:sp>
          <p:sp>
            <p:nvSpPr>
              <p:cNvPr id="76" name="Прямоугольник 75"/>
              <p:cNvSpPr/>
              <p:nvPr/>
            </p:nvSpPr>
            <p:spPr>
              <a:xfrm>
                <a:off x="2339752" y="1556792"/>
                <a:ext cx="1944216" cy="285752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Поставка</a:t>
                </a:r>
              </a:p>
            </p:txBody>
          </p:sp>
          <p:sp>
            <p:nvSpPr>
              <p:cNvPr id="45" name="Прямоугольник 44"/>
              <p:cNvSpPr/>
              <p:nvPr/>
            </p:nvSpPr>
            <p:spPr>
              <a:xfrm>
                <a:off x="2411760" y="2780928"/>
                <a:ext cx="1872208" cy="2880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Реализация</a:t>
                </a:r>
              </a:p>
            </p:txBody>
          </p:sp>
          <p:sp>
            <p:nvSpPr>
              <p:cNvPr id="46" name="Прямоугольник 45"/>
              <p:cNvSpPr/>
              <p:nvPr/>
            </p:nvSpPr>
            <p:spPr>
              <a:xfrm>
                <a:off x="6732240" y="4653136"/>
                <a:ext cx="1997414" cy="50405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Измерения</a:t>
                </a:r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395536" y="3861048"/>
                <a:ext cx="1944216" cy="72008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Определение системных требований</a:t>
                </a: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295"/>
          </a:xfrm>
        </p:spPr>
        <p:txBody>
          <a:bodyPr/>
          <a:lstStyle/>
          <a:p>
            <a:r>
              <a:rPr lang="ru-RU" dirty="0"/>
              <a:t>ГОСТ Р ИСО/МЭК 12207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31" name="Содержимое 2"/>
          <p:cNvSpPr>
            <a:spLocks noGrp="1"/>
          </p:cNvSpPr>
          <p:nvPr>
            <p:ph idx="1"/>
          </p:nvPr>
        </p:nvSpPr>
        <p:spPr>
          <a:xfrm>
            <a:off x="557242" y="913850"/>
            <a:ext cx="8229600" cy="642942"/>
          </a:xfrm>
        </p:spPr>
        <p:txBody>
          <a:bodyPr/>
          <a:lstStyle/>
          <a:p>
            <a:pPr>
              <a:buNone/>
            </a:pPr>
            <a:r>
              <a:rPr lang="ru-RU" sz="2600" b="1" dirty="0"/>
              <a:t>Специальные процессы программных средств</a:t>
            </a:r>
            <a:endParaRPr lang="ru-RU" dirty="0"/>
          </a:p>
        </p:txBody>
      </p:sp>
      <p:grpSp>
        <p:nvGrpSpPr>
          <p:cNvPr id="3" name="Группа 44"/>
          <p:cNvGrpSpPr/>
          <p:nvPr/>
        </p:nvGrpSpPr>
        <p:grpSpPr>
          <a:xfrm>
            <a:off x="323528" y="1556792"/>
            <a:ext cx="8496944" cy="4392488"/>
            <a:chOff x="323528" y="1268760"/>
            <a:chExt cx="8496944" cy="4392488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4427984" y="1268760"/>
              <a:ext cx="4392488" cy="280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23528" y="1268760"/>
              <a:ext cx="4032448" cy="28083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2123728" y="4221088"/>
              <a:ext cx="5040560" cy="144016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99992" y="1700808"/>
              <a:ext cx="2160240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Управление документацией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732240" y="2276872"/>
              <a:ext cx="2016224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Ревизия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395536" y="1628800"/>
              <a:ext cx="1944216" cy="50405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Анализ требований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95536" y="2204864"/>
              <a:ext cx="1944216" cy="5715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Проектирование архитектуры</a:t>
              </a: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2411760" y="2204864"/>
              <a:ext cx="1853398" cy="57606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Интеграция</a:t>
              </a: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411760" y="2852936"/>
              <a:ext cx="1853398" cy="57606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Тестирование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83768" y="4221088"/>
              <a:ext cx="4320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/>
                <a:t>Процессы повторного применения ПС</a:t>
              </a:r>
              <a:endParaRPr lang="ru-RU" sz="16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9592" y="1268760"/>
              <a:ext cx="2928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/>
                <a:t>Процессы реализации ПС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7984" y="1290246"/>
              <a:ext cx="4392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/>
                <a:t>Процессы поддержки ПС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395536" y="2852936"/>
              <a:ext cx="1944216" cy="57606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Детальное проектирование</a:t>
              </a: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4499992" y="2276872"/>
              <a:ext cx="2160240" cy="50811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Управление конфигурацией</a:t>
              </a: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4499992" y="3429000"/>
              <a:ext cx="2160240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Тестирование (Верификация)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2195736" y="4941168"/>
              <a:ext cx="4896544" cy="285752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Управление повторного применения активов</a:t>
              </a: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411760" y="1628800"/>
              <a:ext cx="1872208" cy="50405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Кодирование</a:t>
              </a: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6732240" y="1700808"/>
              <a:ext cx="2016224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Аттестация</a:t>
              </a: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4499992" y="2852936"/>
              <a:ext cx="2160240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Гарантия качества</a:t>
              </a: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6732240" y="2852936"/>
              <a:ext cx="2016224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Аудит</a:t>
              </a: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6732240" y="3429000"/>
              <a:ext cx="2016224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Решение проблем</a:t>
              </a: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195736" y="5303488"/>
              <a:ext cx="4896544" cy="285752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Управление повторного применения программ</a:t>
              </a: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2195736" y="4581128"/>
              <a:ext cx="4896544" cy="285752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Проектирование доменов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  <a:r>
              <a:rPr lang="en-US" dirty="0"/>
              <a:t>RUP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RUP = Rational Unified Process </a:t>
            </a:r>
          </a:p>
          <a:p>
            <a:pPr>
              <a:buNone/>
            </a:pPr>
            <a:r>
              <a:rPr lang="ru-RU" sz="2400" dirty="0"/>
              <a:t>Ключевые идеи:</a:t>
            </a:r>
          </a:p>
          <a:p>
            <a:r>
              <a:rPr lang="ru-RU" sz="2400" u="sng" dirty="0"/>
              <a:t>Варианты использования </a:t>
            </a:r>
            <a:r>
              <a:rPr lang="ru-RU" sz="2400" dirty="0"/>
              <a:t>– итоговые цели проекта, определяющие его разработку, варианты применения ПО (терминология пользователя)</a:t>
            </a:r>
            <a:endParaRPr lang="en-US" sz="2400" dirty="0"/>
          </a:p>
          <a:p>
            <a:r>
              <a:rPr lang="ru-RU" sz="2400" u="sng" dirty="0"/>
              <a:t>Архитектура</a:t>
            </a:r>
            <a:r>
              <a:rPr lang="ru-RU" sz="2400" dirty="0"/>
              <a:t> итоговой </a:t>
            </a:r>
            <a:r>
              <a:rPr lang="ru-RU" sz="2400" u="sng" dirty="0"/>
              <a:t>программы</a:t>
            </a:r>
            <a:r>
              <a:rPr lang="ru-RU" sz="2400" dirty="0"/>
              <a:t> с четким определением состава компонент, их функционала и интерфейсов</a:t>
            </a:r>
            <a:endParaRPr lang="en-US" sz="2400" dirty="0"/>
          </a:p>
          <a:p>
            <a:r>
              <a:rPr lang="ru-RU" sz="2400" u="sng" dirty="0"/>
              <a:t>Планируемые и управляемые итерации </a:t>
            </a:r>
            <a:r>
              <a:rPr lang="ru-RU" sz="2400" dirty="0"/>
              <a:t>– основа процесса разработки, стадии делятся на законченные итерации</a:t>
            </a:r>
            <a:endParaRPr lang="en-US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Стадии </a:t>
            </a:r>
            <a:r>
              <a:rPr lang="en-US" dirty="0"/>
              <a:t>RUP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73693"/>
          </a:xfrm>
        </p:spPr>
        <p:txBody>
          <a:bodyPr/>
          <a:lstStyle/>
          <a:p>
            <a:pPr>
              <a:buNone/>
            </a:pPr>
            <a:r>
              <a:rPr lang="ru-RU" sz="2000" dirty="0"/>
              <a:t>1.</a:t>
            </a:r>
            <a:r>
              <a:rPr lang="ru-RU" sz="2000" u="sng" dirty="0"/>
              <a:t> Начало проекта (10% времени, 5% трудоемкости)</a:t>
            </a:r>
            <a:endParaRPr lang="ru-RU" sz="2000" dirty="0"/>
          </a:p>
          <a:p>
            <a:r>
              <a:rPr lang="ru-RU" sz="2000" dirty="0"/>
              <a:t>Компромисс между целями и ресурсами</a:t>
            </a:r>
          </a:p>
          <a:p>
            <a:r>
              <a:rPr lang="ru-RU" sz="2000" dirty="0"/>
              <a:t>Определение цели, бюджета, ресурсов и средств проекта</a:t>
            </a:r>
          </a:p>
          <a:p>
            <a:r>
              <a:rPr lang="ru-RU" sz="2000" dirty="0"/>
              <a:t>Составление плана</a:t>
            </a:r>
            <a:r>
              <a:rPr lang="en-US" sz="2000" dirty="0"/>
              <a:t> </a:t>
            </a:r>
            <a:r>
              <a:rPr lang="ru-RU" sz="2000" dirty="0"/>
              <a:t>и оценка рисков</a:t>
            </a:r>
          </a:p>
          <a:p>
            <a:pPr>
              <a:buNone/>
            </a:pPr>
            <a:r>
              <a:rPr lang="ru-RU" sz="2000" u="sng" dirty="0"/>
              <a:t>2. Проектирование (30% времени, 20% трудоемкости)</a:t>
            </a:r>
            <a:endParaRPr lang="ru-RU" sz="2000" dirty="0"/>
          </a:p>
          <a:p>
            <a:r>
              <a:rPr lang="ru-RU" sz="2000" dirty="0"/>
              <a:t>Разработка базовой архитектуры</a:t>
            </a:r>
          </a:p>
          <a:p>
            <a:r>
              <a:rPr lang="ru-RU" sz="2000" dirty="0"/>
              <a:t>Оценка сроков и стоимости</a:t>
            </a:r>
          </a:p>
          <a:p>
            <a:r>
              <a:rPr lang="ru-RU" sz="2000" dirty="0"/>
              <a:t>Снижение рисков</a:t>
            </a:r>
          </a:p>
          <a:p>
            <a:pPr>
              <a:buNone/>
            </a:pPr>
            <a:r>
              <a:rPr lang="ru-RU" sz="2000" u="sng" dirty="0"/>
              <a:t>3. Построение (50% времени, 65% трудоемкости)</a:t>
            </a:r>
            <a:endParaRPr lang="ru-RU" sz="2000" dirty="0"/>
          </a:p>
          <a:p>
            <a:r>
              <a:rPr lang="ru-RU" sz="2000" dirty="0"/>
              <a:t>Детальное прояснение требований и разработка системы на основе спроектированной архитектуры.</a:t>
            </a:r>
          </a:p>
          <a:p>
            <a:r>
              <a:rPr lang="ru-RU" sz="2000" dirty="0"/>
              <a:t>Разработанная система должна реализовывать все варианты использования.</a:t>
            </a:r>
          </a:p>
          <a:p>
            <a:pPr>
              <a:buNone/>
            </a:pPr>
            <a:r>
              <a:rPr lang="ru-RU" sz="2000" u="sng" dirty="0"/>
              <a:t>4. Внедрение (10% времени, 10% трудоемкости)</a:t>
            </a:r>
            <a:endParaRPr lang="ru-RU" sz="2000" dirty="0"/>
          </a:p>
          <a:p>
            <a:r>
              <a:rPr lang="ru-RU" sz="2000" dirty="0"/>
              <a:t>Развертывание системы в рабочей среде</a:t>
            </a:r>
          </a:p>
          <a:p>
            <a:r>
              <a:rPr lang="ru-RU" sz="2000" dirty="0"/>
              <a:t>Тестирование и устранение недостатков</a:t>
            </a: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</a:t>
            </a:r>
            <a:r>
              <a:rPr lang="en-US" dirty="0"/>
              <a:t>RUP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908720"/>
            <a:ext cx="6732240" cy="54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Дисциплины (процессы) </a:t>
            </a:r>
            <a:r>
              <a:rPr lang="en-US" dirty="0"/>
              <a:t>RUP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26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071545"/>
            <a:ext cx="8072494" cy="48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и достоинства </a:t>
            </a:r>
            <a:r>
              <a:rPr lang="en-US" dirty="0"/>
              <a:t>RUP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06181"/>
          </a:xfrm>
        </p:spPr>
        <p:txBody>
          <a:bodyPr/>
          <a:lstStyle/>
          <a:p>
            <a:pPr lvl="0"/>
            <a:r>
              <a:rPr lang="ru-RU" sz="2800" dirty="0"/>
              <a:t>ранняя идентификация, анализ и непрерывное устранение рисков</a:t>
            </a:r>
          </a:p>
          <a:p>
            <a:pPr lvl="0"/>
            <a:r>
              <a:rPr lang="ru-RU" sz="2800" dirty="0"/>
              <a:t>планирование ресурсов и времени</a:t>
            </a:r>
          </a:p>
          <a:p>
            <a:pPr lvl="0"/>
            <a:r>
              <a:rPr lang="ru-RU" sz="2800" dirty="0"/>
              <a:t>концентрация на выполнении требований</a:t>
            </a:r>
          </a:p>
          <a:p>
            <a:pPr lvl="0"/>
            <a:r>
              <a:rPr lang="ru-RU" sz="2800" dirty="0"/>
              <a:t>ожидание изменений в требованиях, проектных решениях и реализации</a:t>
            </a:r>
          </a:p>
          <a:p>
            <a:pPr lvl="0"/>
            <a:r>
              <a:rPr lang="ru-RU" sz="2800" dirty="0"/>
              <a:t>надежная модульная изменяемая архитектура</a:t>
            </a:r>
          </a:p>
          <a:p>
            <a:pPr lvl="0"/>
            <a:r>
              <a:rPr lang="ru-RU" sz="2800" dirty="0"/>
              <a:t>постоянное обеспечение качества на всех этапах разработки проекта</a:t>
            </a:r>
          </a:p>
          <a:p>
            <a:pPr lvl="0"/>
            <a:r>
              <a:rPr lang="ru-RU" sz="2800" dirty="0"/>
              <a:t>командная разработка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202255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MSF = Microsoft Solution Framework </a:t>
            </a:r>
          </a:p>
          <a:p>
            <a:pPr>
              <a:buNone/>
            </a:pPr>
            <a:r>
              <a:rPr lang="ru-RU" sz="2800" u="sng" dirty="0"/>
              <a:t>Стадии </a:t>
            </a:r>
            <a:r>
              <a:rPr lang="en-US" sz="2800" u="sng" dirty="0"/>
              <a:t>MSF </a:t>
            </a:r>
            <a:r>
              <a:rPr lang="ru-RU" sz="2800" u="sng" dirty="0"/>
              <a:t>(спираль)</a:t>
            </a:r>
            <a:endParaRPr lang="ru-RU" sz="2800" dirty="0"/>
          </a:p>
          <a:p>
            <a:r>
              <a:rPr lang="ru-RU" sz="2800" dirty="0"/>
              <a:t>Анализ</a:t>
            </a:r>
          </a:p>
          <a:p>
            <a:r>
              <a:rPr lang="ru-RU" sz="2800" dirty="0"/>
              <a:t>Проектирование</a:t>
            </a:r>
          </a:p>
          <a:p>
            <a:r>
              <a:rPr lang="ru-RU" sz="2800" dirty="0"/>
              <a:t>Разработка</a:t>
            </a:r>
          </a:p>
          <a:p>
            <a:r>
              <a:rPr lang="ru-RU" sz="2800" dirty="0"/>
              <a:t>Стабилизация</a:t>
            </a:r>
          </a:p>
          <a:p>
            <a:r>
              <a:rPr lang="ru-RU" sz="2800" dirty="0"/>
              <a:t>Внедрение</a:t>
            </a:r>
          </a:p>
          <a:p>
            <a:pPr>
              <a:buNone/>
            </a:pPr>
            <a:r>
              <a:rPr lang="ru-RU" sz="2800" dirty="0"/>
              <a:t>Объектно-ориентированное моделирование</a:t>
            </a:r>
          </a:p>
          <a:p>
            <a:pPr>
              <a:buNone/>
            </a:pPr>
            <a:r>
              <a:rPr lang="en-US" sz="2800" dirty="0"/>
              <a:t>RUP </a:t>
            </a:r>
            <a:r>
              <a:rPr lang="ru-RU" sz="2800" dirty="0"/>
              <a:t>+ Управление рисками </a:t>
            </a:r>
          </a:p>
          <a:p>
            <a:pPr>
              <a:buNone/>
            </a:pPr>
            <a:r>
              <a:rPr lang="en-US" sz="2800" dirty="0"/>
              <a:t>RUP </a:t>
            </a:r>
            <a:r>
              <a:rPr lang="ru-RU" sz="2800" dirty="0"/>
              <a:t>+ Управление подготовкой персонала </a:t>
            </a:r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коллективов разработчиков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516" y="1556792"/>
            <a:ext cx="8712968" cy="4530725"/>
          </a:xfrm>
        </p:spPr>
        <p:txBody>
          <a:bodyPr/>
          <a:lstStyle/>
          <a:p>
            <a:r>
              <a:rPr lang="ru-RU" sz="2600" dirty="0"/>
              <a:t>Деление коллектива на команды, у команд свои задачи и ответственность за часть проекта</a:t>
            </a:r>
          </a:p>
          <a:p>
            <a:pPr>
              <a:buNone/>
            </a:pPr>
            <a:r>
              <a:rPr lang="ru-RU" b="1" dirty="0"/>
              <a:t>Функции разработчиков:</a:t>
            </a:r>
          </a:p>
          <a:p>
            <a:r>
              <a:rPr lang="ru-RU" u="sng" dirty="0"/>
              <a:t>организационные</a:t>
            </a:r>
            <a:r>
              <a:rPr lang="ru-RU" dirty="0"/>
              <a:t> (административные) – создают условия для выполнения работы</a:t>
            </a:r>
          </a:p>
          <a:p>
            <a:r>
              <a:rPr lang="ru-RU" u="sng" dirty="0"/>
              <a:t>производственные</a:t>
            </a:r>
            <a:r>
              <a:rPr lang="ru-RU" dirty="0"/>
              <a:t> – непосредственное выполнение работы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2400" dirty="0"/>
              <a:t>Схожие функции объединяются в роли = круг задач и ответственности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ru-RU" dirty="0"/>
              <a:t>Методологии разработки ПО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06181"/>
          </a:xfrm>
        </p:spPr>
        <p:txBody>
          <a:bodyPr/>
          <a:lstStyle/>
          <a:p>
            <a:pPr>
              <a:buNone/>
            </a:pPr>
            <a:r>
              <a:rPr lang="ru-RU" sz="2600" b="1" dirty="0"/>
              <a:t>Методология</a:t>
            </a:r>
            <a:r>
              <a:rPr lang="en-US" sz="2600" dirty="0"/>
              <a:t> </a:t>
            </a:r>
            <a:r>
              <a:rPr lang="ru-RU" sz="2600" dirty="0"/>
              <a:t>- это система принципов, а также совокупность идей, понятий, методов, способов и средств, определяющих стиль разработки программного обеспечения</a:t>
            </a:r>
          </a:p>
          <a:p>
            <a:pPr>
              <a:buNone/>
            </a:pPr>
            <a:r>
              <a:rPr lang="ru-RU" sz="2400" b="1" dirty="0"/>
              <a:t>Стандартизованные методологии:</a:t>
            </a:r>
          </a:p>
          <a:p>
            <a:r>
              <a:rPr lang="ru-RU" sz="2400" dirty="0"/>
              <a:t>ГОСТ 19.ХХХ</a:t>
            </a:r>
          </a:p>
          <a:p>
            <a:r>
              <a:rPr lang="ru-RU" sz="2400" dirty="0"/>
              <a:t>ГОСТ Р ИСО/МЭК 12207</a:t>
            </a:r>
          </a:p>
          <a:p>
            <a:r>
              <a:rPr lang="en-US" sz="2400" dirty="0"/>
              <a:t>Rational Unified Process </a:t>
            </a:r>
            <a:r>
              <a:rPr lang="ru-RU" sz="2400" dirty="0"/>
              <a:t>(</a:t>
            </a:r>
            <a:r>
              <a:rPr lang="en-US" sz="2400" dirty="0"/>
              <a:t>RUP</a:t>
            </a:r>
            <a:r>
              <a:rPr lang="ru-RU" sz="2400" dirty="0"/>
              <a:t>)</a:t>
            </a:r>
          </a:p>
          <a:p>
            <a:r>
              <a:rPr lang="en-US" sz="2400" dirty="0"/>
              <a:t>Microsoft Solution Framework </a:t>
            </a:r>
            <a:r>
              <a:rPr lang="ru-RU" sz="2400" dirty="0"/>
              <a:t>(</a:t>
            </a:r>
            <a:r>
              <a:rPr lang="en-US" sz="2400" dirty="0"/>
              <a:t>MSF</a:t>
            </a:r>
            <a:r>
              <a:rPr lang="ru-RU" sz="2400" dirty="0"/>
              <a:t>)</a:t>
            </a:r>
          </a:p>
          <a:p>
            <a:pPr>
              <a:buNone/>
            </a:pPr>
            <a:r>
              <a:rPr lang="ru-RU" sz="2400" b="1" dirty="0"/>
              <a:t>Адаптивные (гибкие) методологии:</a:t>
            </a:r>
          </a:p>
          <a:p>
            <a:r>
              <a:rPr lang="en-US" sz="2400" dirty="0"/>
              <a:t>Extreme Programming </a:t>
            </a:r>
            <a:r>
              <a:rPr lang="ru-RU" sz="2400" dirty="0"/>
              <a:t>(</a:t>
            </a:r>
            <a:r>
              <a:rPr lang="en-US" sz="2400" dirty="0"/>
              <a:t>XP</a:t>
            </a:r>
            <a:r>
              <a:rPr lang="ru-RU" sz="2400" dirty="0"/>
              <a:t>)</a:t>
            </a:r>
          </a:p>
          <a:p>
            <a:r>
              <a:rPr lang="en-US" sz="2400" dirty="0"/>
              <a:t>Agile, SCRUM</a:t>
            </a:r>
            <a:r>
              <a:rPr lang="ru-RU" sz="2400" dirty="0"/>
              <a:t>, </a:t>
            </a:r>
            <a:r>
              <a:rPr lang="ru-RU" sz="2400" dirty="0" err="1"/>
              <a:t>Канбан</a:t>
            </a:r>
            <a:endParaRPr lang="ru-RU" sz="2400" dirty="0"/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(по </a:t>
            </a:r>
            <a:r>
              <a:rPr lang="en-US" dirty="0"/>
              <a:t>IBM)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pPr>
              <a:buNone/>
            </a:pPr>
            <a:r>
              <a:rPr lang="ru-RU" sz="2000" u="sng" dirty="0"/>
              <a:t>Заказчик</a:t>
            </a:r>
            <a:endParaRPr lang="ru-RU" sz="2000" dirty="0"/>
          </a:p>
          <a:p>
            <a:r>
              <a:rPr lang="ru-RU" sz="2000" dirty="0"/>
              <a:t>инициация разработки</a:t>
            </a:r>
          </a:p>
          <a:p>
            <a:r>
              <a:rPr lang="ru-RU" sz="2000" dirty="0"/>
              <a:t>определение начальных требований</a:t>
            </a:r>
          </a:p>
          <a:p>
            <a:r>
              <a:rPr lang="ru-RU" sz="2000" dirty="0"/>
              <a:t>прием результатов работы </a:t>
            </a:r>
          </a:p>
          <a:p>
            <a:pPr>
              <a:buNone/>
            </a:pPr>
            <a:r>
              <a:rPr lang="ru-RU" sz="2000" u="sng" dirty="0"/>
              <a:t>Планировщик ресурсов</a:t>
            </a:r>
            <a:endParaRPr lang="ru-RU" sz="2000" dirty="0"/>
          </a:p>
          <a:p>
            <a:r>
              <a:rPr lang="ru-RU" sz="2000" dirty="0"/>
              <a:t>определяет требования к проекту внутри организации</a:t>
            </a:r>
          </a:p>
          <a:p>
            <a:r>
              <a:rPr lang="ru-RU" sz="2000" dirty="0"/>
              <a:t>формирует план–график выполнения проекта</a:t>
            </a:r>
          </a:p>
          <a:p>
            <a:pPr>
              <a:buNone/>
            </a:pPr>
            <a:r>
              <a:rPr lang="ru-RU" sz="2000" u="sng" dirty="0"/>
              <a:t>Менеджер проекта</a:t>
            </a:r>
            <a:endParaRPr lang="ru-RU" sz="2000" dirty="0"/>
          </a:p>
          <a:p>
            <a:r>
              <a:rPr lang="ru-RU" sz="2000" dirty="0"/>
              <a:t>отвечает за проект в целом</a:t>
            </a:r>
          </a:p>
          <a:p>
            <a:r>
              <a:rPr lang="ru-RU" sz="2000" dirty="0"/>
              <a:t>распределяет задание и ресурсы</a:t>
            </a:r>
          </a:p>
          <a:p>
            <a:r>
              <a:rPr lang="ru-RU" sz="2000" dirty="0"/>
              <a:t>контролирует выполнение плана-графика разработки</a:t>
            </a:r>
          </a:p>
          <a:p>
            <a:r>
              <a:rPr lang="ru-RU" sz="2000" dirty="0"/>
              <a:t>контролирует выполнение требований</a:t>
            </a:r>
          </a:p>
          <a:p>
            <a:pPr>
              <a:buNone/>
            </a:pPr>
            <a:r>
              <a:rPr lang="ru-RU" sz="2000" u="sng" dirty="0"/>
              <a:t>Руководитель команды (подкоманды)</a:t>
            </a:r>
            <a:endParaRPr lang="ru-RU" sz="2000" dirty="0"/>
          </a:p>
          <a:p>
            <a:r>
              <a:rPr lang="ru-RU" sz="2000" dirty="0"/>
              <a:t>техническое руководство команды разработчиков</a:t>
            </a: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30</a:t>
            </a:fld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(по </a:t>
            </a:r>
            <a:r>
              <a:rPr lang="en-US" dirty="0"/>
              <a:t>IBM)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30817"/>
          </a:xfrm>
        </p:spPr>
        <p:txBody>
          <a:bodyPr/>
          <a:lstStyle/>
          <a:p>
            <a:pPr>
              <a:buNone/>
            </a:pPr>
            <a:r>
              <a:rPr lang="ru-RU" sz="2000" u="sng" dirty="0"/>
              <a:t>Архитектор</a:t>
            </a:r>
            <a:endParaRPr lang="ru-RU" sz="2000" dirty="0"/>
          </a:p>
          <a:p>
            <a:r>
              <a:rPr lang="ru-RU" sz="2000" dirty="0"/>
              <a:t>проектирование архитектуры системы</a:t>
            </a:r>
          </a:p>
          <a:p>
            <a:r>
              <a:rPr lang="ru-RU" sz="2000" dirty="0"/>
              <a:t>согласование работ по разработке подсистем</a:t>
            </a:r>
          </a:p>
          <a:p>
            <a:pPr>
              <a:buNone/>
            </a:pPr>
            <a:r>
              <a:rPr lang="ru-RU" sz="2000" u="sng" dirty="0"/>
              <a:t>Проектировщик подсистемы</a:t>
            </a:r>
            <a:endParaRPr lang="ru-RU" sz="2000" dirty="0"/>
          </a:p>
          <a:p>
            <a:r>
              <a:rPr lang="ru-RU" sz="2000" dirty="0"/>
              <a:t>проектирует подсистему или категории классов</a:t>
            </a:r>
          </a:p>
          <a:p>
            <a:pPr>
              <a:buNone/>
            </a:pPr>
            <a:r>
              <a:rPr lang="ru-RU" sz="2000" u="sng" dirty="0"/>
              <a:t>Эксперт предметной области</a:t>
            </a:r>
            <a:endParaRPr lang="ru-RU" sz="2000" dirty="0"/>
          </a:p>
          <a:p>
            <a:r>
              <a:rPr lang="ru-RU" sz="2000" dirty="0"/>
              <a:t>изучает сферу применения приложения</a:t>
            </a:r>
          </a:p>
          <a:p>
            <a:r>
              <a:rPr lang="ru-RU" sz="2000" dirty="0"/>
              <a:t>направляет проект на решение задач предметной области</a:t>
            </a:r>
          </a:p>
          <a:p>
            <a:pPr>
              <a:buNone/>
            </a:pPr>
            <a:r>
              <a:rPr lang="ru-RU" sz="2000" u="sng" dirty="0"/>
              <a:t>Разработчик</a:t>
            </a:r>
            <a:endParaRPr lang="ru-RU" sz="2000" dirty="0"/>
          </a:p>
          <a:p>
            <a:r>
              <a:rPr lang="ru-RU" sz="2000" dirty="0"/>
              <a:t>реализует конкретные компоненты системы, классы</a:t>
            </a:r>
          </a:p>
          <a:p>
            <a:r>
              <a:rPr lang="ru-RU" sz="2000" dirty="0"/>
              <a:t>осуществляет кодирование и автономное тестирование</a:t>
            </a:r>
          </a:p>
          <a:p>
            <a:pPr>
              <a:buNone/>
            </a:pPr>
            <a:r>
              <a:rPr lang="ru-RU" sz="2000" i="1" dirty="0"/>
              <a:t>Данная роль может разделяться в зависимости от сложности проекта.</a:t>
            </a: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31</a:t>
            </a:fld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(по </a:t>
            </a:r>
            <a:r>
              <a:rPr lang="en-US" dirty="0"/>
              <a:t>IBM)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55703"/>
            <a:ext cx="8229600" cy="5130817"/>
          </a:xfrm>
        </p:spPr>
        <p:txBody>
          <a:bodyPr/>
          <a:lstStyle/>
          <a:p>
            <a:pPr>
              <a:buNone/>
            </a:pPr>
            <a:r>
              <a:rPr lang="ru-RU" sz="2000" u="sng" dirty="0"/>
              <a:t>Разработчик информационной поддержки</a:t>
            </a:r>
            <a:endParaRPr lang="ru-RU" sz="2000" dirty="0"/>
          </a:p>
          <a:p>
            <a:r>
              <a:rPr lang="ru-RU" sz="2000" dirty="0"/>
              <a:t>разработка документации</a:t>
            </a:r>
          </a:p>
          <a:p>
            <a:r>
              <a:rPr lang="ru-RU" sz="2000" dirty="0"/>
              <a:t>формирование пакета ПО (ПО, документация, учебные материалы)</a:t>
            </a:r>
          </a:p>
          <a:p>
            <a:pPr>
              <a:buNone/>
            </a:pPr>
            <a:r>
              <a:rPr lang="ru-RU" sz="2000" u="sng" dirty="0"/>
              <a:t>Специалист по пользовательскому интерфейсу</a:t>
            </a:r>
            <a:endParaRPr lang="ru-RU" sz="2000" dirty="0"/>
          </a:p>
          <a:p>
            <a:r>
              <a:rPr lang="ru-RU" sz="2000" dirty="0"/>
              <a:t>отвечает за удобство применения системы</a:t>
            </a:r>
          </a:p>
          <a:p>
            <a:r>
              <a:rPr lang="ru-RU" sz="2000" dirty="0"/>
              <a:t>согласование интерфейса с заказчиком</a:t>
            </a:r>
          </a:p>
          <a:p>
            <a:pPr>
              <a:buNone/>
            </a:pPr>
            <a:r>
              <a:rPr lang="ru-RU" sz="2000" u="sng" dirty="0" err="1"/>
              <a:t>Тестировщик</a:t>
            </a:r>
            <a:endParaRPr lang="ru-RU" sz="2000" dirty="0"/>
          </a:p>
          <a:p>
            <a:r>
              <a:rPr lang="ru-RU" sz="2000" dirty="0"/>
              <a:t>проверка функциональности, качества и эффективности продукта.</a:t>
            </a:r>
          </a:p>
          <a:p>
            <a:r>
              <a:rPr lang="ru-RU" sz="2000" dirty="0"/>
              <a:t>подготовка и исполнение тестов</a:t>
            </a:r>
          </a:p>
          <a:p>
            <a:pPr>
              <a:buNone/>
            </a:pPr>
            <a:r>
              <a:rPr lang="ru-RU" sz="2000" u="sng" dirty="0"/>
              <a:t>Библиотекарь</a:t>
            </a:r>
            <a:endParaRPr lang="ru-RU" sz="2000" dirty="0"/>
          </a:p>
          <a:p>
            <a:r>
              <a:rPr lang="ru-RU" sz="2000" dirty="0"/>
              <a:t>создает и ведет библиотеку проекта (исходные коды и документация)</a:t>
            </a:r>
          </a:p>
          <a:p>
            <a:r>
              <a:rPr lang="ru-RU" sz="2000" dirty="0"/>
              <a:t>отвечает за соответствие стандартам</a:t>
            </a: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32</a:t>
            </a:fld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совмещения ролей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30725"/>
          </a:xfrm>
        </p:spPr>
        <p:txBody>
          <a:bodyPr/>
          <a:lstStyle/>
          <a:p>
            <a:r>
              <a:rPr lang="ru-RU" sz="2400" dirty="0"/>
              <a:t>Не следует допускать совмещения ролей, которые имеют конфликтные или противоречивые интересы</a:t>
            </a:r>
          </a:p>
          <a:p>
            <a:r>
              <a:rPr lang="ru-RU" sz="2400" dirty="0"/>
              <a:t>Представление ролей с конфликтными интересами различным людям обеспечивает равновесие противоречащих точек зрения</a:t>
            </a:r>
          </a:p>
          <a:p>
            <a:r>
              <a:rPr lang="ru-RU" sz="2400" dirty="0"/>
              <a:t>Прибегать к совмещению ролей для участников проекта, основной ролью которых является разработка, означает заведомое увеличение сроков выполнения соответствующих работ</a:t>
            </a:r>
          </a:p>
          <a:p>
            <a:r>
              <a:rPr lang="ru-RU" sz="2400" dirty="0"/>
              <a:t>Если работнику поручается несколько ролей, то он всегда должен знать, какую из них он выполняет в данный момент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33</a:t>
            </a:fld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совмещения ролей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34</a:t>
            </a:fld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357155" y="1000108"/>
          <a:ext cx="8286810" cy="5403212"/>
        </p:xfrm>
        <a:graphic>
          <a:graphicData uri="http://schemas.openxmlformats.org/drawingml/2006/table">
            <a:tbl>
              <a:tblPr/>
              <a:tblGrid>
                <a:gridCol w="414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962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Роли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Характеристика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совмещения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ролей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62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Менеджер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и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архитектор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Желательно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62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Менеджер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и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руководитель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команды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Противоречиво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62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Руководитель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команды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и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архитектор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Возможно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568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Руководитель команды и проектировщик подсистемы</a:t>
                      </a: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Нежелательно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62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Менеджер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и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разработчик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Не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допускается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62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Для различных разработчиков</a:t>
                      </a: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Эффективно с ограничениями</a:t>
                      </a: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568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Создание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документации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все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сотрудники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Успешно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распределяется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568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Специалист по интерфейсу и менеджер</a:t>
                      </a: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Разумно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568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Эксперт предметной области и менеджер</a:t>
                      </a: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Зачастую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разумно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568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Специалист по интерфейсу и эксперт предметной области</a:t>
                      </a: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Редко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бывает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эффективно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568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Эксперт предметной области и разработчик</a:t>
                      </a: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Бывает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полезно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568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Специалист по интерфейсу и разработчик</a:t>
                      </a: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Часто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полезно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962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Библиотекарь и один из разработчиков</a:t>
                      </a: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Допустимо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9568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Тестировщики и другие члены команды</a:t>
                      </a: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Перекрестно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9568">
                <a:tc>
                  <a:txBody>
                    <a:bodyPr/>
                    <a:lstStyle/>
                    <a:p>
                      <a:pPr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Эксперт предметной области и тестировщик </a:t>
                      </a: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Оправданно</a:t>
                      </a:r>
                      <a:endParaRPr lang="ru-R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4710" marR="14710" marT="14710" marB="147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Ролевые кластеры </a:t>
            </a:r>
            <a:r>
              <a:rPr lang="en-US" dirty="0"/>
              <a:t>MSF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898539"/>
            <a:ext cx="8229600" cy="4530725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Менеджер проекта – </a:t>
            </a:r>
            <a:r>
              <a:rPr lang="ru-RU" sz="2800" dirty="0"/>
              <a:t>разделяет задачи между группами и контролирует их</a:t>
            </a:r>
            <a:endParaRPr lang="ru-RU" dirty="0"/>
          </a:p>
          <a:p>
            <a:r>
              <a:rPr lang="ru-RU" dirty="0"/>
              <a:t>Группы разработчиков до 10 человек</a:t>
            </a:r>
          </a:p>
          <a:p>
            <a:pPr lvl="1"/>
            <a:r>
              <a:rPr lang="ru-RU" dirty="0"/>
              <a:t>схожий уровень подготовки</a:t>
            </a:r>
          </a:p>
          <a:p>
            <a:pPr lvl="1"/>
            <a:r>
              <a:rPr lang="ru-RU" dirty="0"/>
              <a:t>разная специализация</a:t>
            </a:r>
          </a:p>
          <a:p>
            <a:pPr lvl="1"/>
            <a:r>
              <a:rPr lang="ru-RU" dirty="0"/>
              <a:t>общая цель и ответственность</a:t>
            </a:r>
          </a:p>
          <a:p>
            <a:r>
              <a:rPr lang="ru-RU" dirty="0"/>
              <a:t>Ролевые кластеры групп = группа ролей</a:t>
            </a:r>
          </a:p>
          <a:p>
            <a:pPr lvl="1"/>
            <a:r>
              <a:rPr lang="ru-RU" dirty="0"/>
              <a:t>Один человек – несколько ролей</a:t>
            </a:r>
          </a:p>
          <a:p>
            <a:pPr lvl="1"/>
            <a:r>
              <a:rPr lang="ru-RU" dirty="0"/>
              <a:t>Одна роль – несколько человек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35</a:t>
            </a:fld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ru-RU" dirty="0"/>
              <a:t>Ролевые кластеры </a:t>
            </a:r>
            <a:r>
              <a:rPr lang="en-US" dirty="0"/>
              <a:t>MSF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898539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ru-RU" sz="1800" u="sng" dirty="0"/>
              <a:t>Управление продуктом</a:t>
            </a:r>
            <a:r>
              <a:rPr lang="ru-RU" sz="1800" dirty="0"/>
              <a:t> – удовлетворение интересов заказчика</a:t>
            </a:r>
          </a:p>
          <a:p>
            <a:r>
              <a:rPr lang="ru-RU" sz="1800" dirty="0"/>
              <a:t>Планирование продукта</a:t>
            </a:r>
          </a:p>
          <a:p>
            <a:r>
              <a:rPr lang="ru-RU" sz="1800" dirty="0"/>
              <a:t>Планирование доходов</a:t>
            </a:r>
          </a:p>
          <a:p>
            <a:r>
              <a:rPr lang="ru-RU" sz="1800" dirty="0"/>
              <a:t>Представление интересов заказчика</a:t>
            </a:r>
          </a:p>
          <a:p>
            <a:r>
              <a:rPr lang="ru-RU" sz="1800" dirty="0"/>
              <a:t>Маркетинг</a:t>
            </a:r>
          </a:p>
          <a:p>
            <a:pPr>
              <a:buNone/>
            </a:pPr>
            <a:r>
              <a:rPr lang="ru-RU" sz="1800" u="sng" dirty="0"/>
              <a:t>Управление проектом </a:t>
            </a:r>
            <a:r>
              <a:rPr lang="ru-RU" sz="1800" dirty="0"/>
              <a:t>– реализация решения в рамках ограничений проекта</a:t>
            </a:r>
          </a:p>
          <a:p>
            <a:r>
              <a:rPr lang="ru-RU" sz="1800" dirty="0"/>
              <a:t>Управление проектом</a:t>
            </a:r>
          </a:p>
          <a:p>
            <a:r>
              <a:rPr lang="ru-RU" sz="1800" dirty="0"/>
              <a:t>Выработка архитектуры решения</a:t>
            </a:r>
          </a:p>
          <a:p>
            <a:r>
              <a:rPr lang="ru-RU" sz="1800" dirty="0"/>
              <a:t>Контроль производственного процесса</a:t>
            </a:r>
          </a:p>
          <a:p>
            <a:r>
              <a:rPr lang="ru-RU" sz="1800" dirty="0"/>
              <a:t>Административные службы</a:t>
            </a:r>
          </a:p>
          <a:p>
            <a:pPr>
              <a:buNone/>
            </a:pPr>
            <a:r>
              <a:rPr lang="ru-RU" sz="1800" u="sng" dirty="0"/>
              <a:t>Разработка</a:t>
            </a:r>
            <a:r>
              <a:rPr lang="ru-RU" sz="1800" dirty="0"/>
              <a:t> – построение решения в соответствии со спецификацией</a:t>
            </a:r>
          </a:p>
          <a:p>
            <a:r>
              <a:rPr lang="ru-RU" sz="1800" dirty="0"/>
              <a:t>Технологическое консультирование</a:t>
            </a:r>
          </a:p>
          <a:p>
            <a:r>
              <a:rPr lang="ru-RU" sz="1800" dirty="0"/>
              <a:t>Проектирование и осуществление реализации</a:t>
            </a:r>
          </a:p>
          <a:p>
            <a:r>
              <a:rPr lang="ru-RU" sz="1800" dirty="0"/>
              <a:t>Разработка приложений</a:t>
            </a:r>
          </a:p>
          <a:p>
            <a:r>
              <a:rPr lang="ru-RU" sz="1800" dirty="0"/>
              <a:t>Разработка инфраструктуры</a:t>
            </a:r>
          </a:p>
          <a:p>
            <a:pPr>
              <a:buNone/>
            </a:pPr>
            <a:endParaRPr lang="ru-RU" sz="1800" dirty="0"/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36</a:t>
            </a:fld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8935"/>
            <a:ext cx="8229600" cy="1139825"/>
          </a:xfrm>
        </p:spPr>
        <p:txBody>
          <a:bodyPr/>
          <a:lstStyle/>
          <a:p>
            <a:r>
              <a:rPr lang="ru-RU" dirty="0"/>
              <a:t>Ролевые кластеры </a:t>
            </a:r>
            <a:r>
              <a:rPr lang="en-US" dirty="0"/>
              <a:t>MSF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698475"/>
            <a:ext cx="8429684" cy="4530725"/>
          </a:xfrm>
        </p:spPr>
        <p:txBody>
          <a:bodyPr/>
          <a:lstStyle/>
          <a:p>
            <a:pPr>
              <a:buNone/>
            </a:pPr>
            <a:r>
              <a:rPr lang="ru-RU" sz="1800" u="sng" dirty="0"/>
              <a:t>Тестирование</a:t>
            </a:r>
            <a:r>
              <a:rPr lang="ru-RU" sz="1800" dirty="0"/>
              <a:t> – одобрение выпуска продукта только после того, как все дефекты выявлены и устранены</a:t>
            </a:r>
          </a:p>
          <a:p>
            <a:r>
              <a:rPr lang="ru-RU" sz="1800" dirty="0"/>
              <a:t>Планирование и разработка тестов</a:t>
            </a:r>
          </a:p>
          <a:p>
            <a:r>
              <a:rPr lang="ru-RU" sz="1800" dirty="0"/>
              <a:t>Проведение тестов</a:t>
            </a:r>
          </a:p>
          <a:p>
            <a:r>
              <a:rPr lang="ru-RU" sz="1800" dirty="0"/>
              <a:t>Отчетность о тестах</a:t>
            </a:r>
          </a:p>
          <a:p>
            <a:pPr>
              <a:buNone/>
            </a:pPr>
            <a:r>
              <a:rPr lang="ru-RU" sz="1800" u="sng" dirty="0"/>
              <a:t>Удовлетворение потребителя</a:t>
            </a:r>
            <a:r>
              <a:rPr lang="ru-RU" sz="1800" dirty="0"/>
              <a:t> – повышение эффективности использования. </a:t>
            </a:r>
          </a:p>
          <a:p>
            <a:r>
              <a:rPr lang="ru-RU" sz="1800" dirty="0"/>
              <a:t>Общедоступность (возможности работы для людей с ограниченными возможностями)</a:t>
            </a:r>
          </a:p>
          <a:p>
            <a:r>
              <a:rPr lang="ru-RU" sz="1800" dirty="0"/>
              <a:t>Интернационализация (эксплуатация в иноязычных средах)</a:t>
            </a:r>
          </a:p>
          <a:p>
            <a:r>
              <a:rPr lang="ru-RU" sz="1800" dirty="0"/>
              <a:t>Обеспечение технической поддержки</a:t>
            </a:r>
          </a:p>
          <a:p>
            <a:r>
              <a:rPr lang="ru-RU" sz="1800" dirty="0"/>
              <a:t>Обучение пользователей</a:t>
            </a:r>
          </a:p>
          <a:p>
            <a:r>
              <a:rPr lang="ru-RU" sz="1800" dirty="0"/>
              <a:t>Удобство эксплуатации (эргономика)</a:t>
            </a:r>
          </a:p>
          <a:p>
            <a:r>
              <a:rPr lang="ru-RU" sz="1800" dirty="0"/>
              <a:t>Графический дизайн</a:t>
            </a:r>
          </a:p>
          <a:p>
            <a:pPr>
              <a:buNone/>
            </a:pPr>
            <a:r>
              <a:rPr lang="ru-RU" sz="1800" u="sng" dirty="0"/>
              <a:t>Управление выпуском</a:t>
            </a:r>
            <a:r>
              <a:rPr lang="ru-RU" sz="1800" dirty="0"/>
              <a:t> – внедрение и сопровождение продукта. </a:t>
            </a:r>
          </a:p>
          <a:p>
            <a:r>
              <a:rPr lang="ru-RU" sz="1800" dirty="0"/>
              <a:t>Инфраструктура</a:t>
            </a:r>
          </a:p>
          <a:p>
            <a:r>
              <a:rPr lang="ru-RU" sz="1800" dirty="0"/>
              <a:t>Сопровождение</a:t>
            </a:r>
          </a:p>
          <a:p>
            <a:r>
              <a:rPr lang="ru-RU" sz="1800" dirty="0"/>
              <a:t>Бизнес-процессы </a:t>
            </a:r>
          </a:p>
          <a:p>
            <a:r>
              <a:rPr lang="ru-RU" sz="1800" dirty="0"/>
              <a:t>Управление выпуском готового продукта </a:t>
            </a:r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37</a:t>
            </a:fld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ED3E8-8F4F-4B72-B544-D5B4A442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6927"/>
            <a:ext cx="8640960" cy="1139825"/>
          </a:xfrm>
        </p:spPr>
        <p:txBody>
          <a:bodyPr/>
          <a:lstStyle/>
          <a:p>
            <a:r>
              <a:rPr lang="ru-RU" dirty="0"/>
              <a:t>Стандартизованные методологии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EFCE5-2130-4C91-AAE8-720E478B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5294213"/>
          </a:xfrm>
        </p:spPr>
        <p:txBody>
          <a:bodyPr/>
          <a:lstStyle/>
          <a:p>
            <a:pPr marL="0" indent="0">
              <a:buNone/>
            </a:pPr>
            <a:r>
              <a:rPr lang="ru-RU" sz="2400" b="1" u="sng" dirty="0"/>
              <a:t>Достоинства:</a:t>
            </a:r>
          </a:p>
          <a:p>
            <a:r>
              <a:rPr lang="ru-RU" sz="2400" dirty="0">
                <a:solidFill>
                  <a:schemeClr val="accent6"/>
                </a:solidFill>
              </a:rPr>
              <a:t>Высокая степень документирования и роли</a:t>
            </a:r>
          </a:p>
          <a:p>
            <a:r>
              <a:rPr lang="ru-RU" sz="2400" dirty="0">
                <a:solidFill>
                  <a:schemeClr val="accent6"/>
                </a:solidFill>
              </a:rPr>
              <a:t>Понятная структура процесса разработки</a:t>
            </a:r>
          </a:p>
          <a:p>
            <a:r>
              <a:rPr lang="ru-RU" sz="2400" dirty="0">
                <a:solidFill>
                  <a:schemeClr val="accent6"/>
                </a:solidFill>
              </a:rPr>
              <a:t>Низкий порог вхождения новых участников</a:t>
            </a:r>
          </a:p>
          <a:p>
            <a:r>
              <a:rPr lang="ru-RU" sz="2400" dirty="0">
                <a:solidFill>
                  <a:schemeClr val="accent6"/>
                </a:solidFill>
              </a:rPr>
              <a:t>Отслеживание ресурсов, времени, рисков и финансов</a:t>
            </a:r>
          </a:p>
          <a:p>
            <a:r>
              <a:rPr lang="ru-RU" sz="2400" dirty="0">
                <a:solidFill>
                  <a:schemeClr val="accent6"/>
                </a:solidFill>
              </a:rPr>
              <a:t>Минимальная погрешность определения сроков и стоимости проекта (при полном перечне задач)</a:t>
            </a:r>
          </a:p>
          <a:p>
            <a:r>
              <a:rPr lang="ru-RU" sz="2400" dirty="0">
                <a:solidFill>
                  <a:schemeClr val="accent6"/>
                </a:solidFill>
              </a:rPr>
              <a:t>Работа с внешним разработчиком</a:t>
            </a:r>
          </a:p>
          <a:p>
            <a:pPr marL="0" indent="0">
              <a:buNone/>
            </a:pPr>
            <a:r>
              <a:rPr lang="ru-RU" sz="2400" b="1" u="sng" dirty="0"/>
              <a:t>Недостатки:</a:t>
            </a:r>
          </a:p>
          <a:p>
            <a:r>
              <a:rPr lang="ru-RU" sz="2400" dirty="0">
                <a:solidFill>
                  <a:srgbClr val="C00000"/>
                </a:solidFill>
              </a:rPr>
              <a:t>Приоритет формального подхода к разработке</a:t>
            </a:r>
          </a:p>
          <a:p>
            <a:r>
              <a:rPr lang="ru-RU" sz="2400" dirty="0">
                <a:solidFill>
                  <a:srgbClr val="C00000"/>
                </a:solidFill>
              </a:rPr>
              <a:t>Сдвиг сроков работы или плохое тестирование при ошибках или новых задачах</a:t>
            </a:r>
          </a:p>
          <a:p>
            <a:r>
              <a:rPr lang="ru-RU" sz="2400" dirty="0">
                <a:solidFill>
                  <a:srgbClr val="C00000"/>
                </a:solidFill>
              </a:rPr>
              <a:t>Высокая степень документирования и контроля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EBA56-D62E-4868-B6B8-6C10E52A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99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Стандартизованные методологии разработки ПО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1:</a:t>
            </a:r>
            <a:r>
              <a:rPr lang="ru-RU" sz="2000" b="1" dirty="0"/>
              <a:t> Стандарты в области разработки ПО</a:t>
            </a:r>
          </a:p>
          <a:p>
            <a:pPr algn="r"/>
            <a:endParaRPr lang="ru-RU" sz="20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39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4</a:t>
            </a:r>
          </a:p>
        </p:txBody>
      </p:sp>
    </p:spTree>
    <p:extLst>
      <p:ext uri="{BB962C8B-B14F-4D97-AF65-F5344CB8AC3E}">
        <p14:creationId xmlns:p14="http://schemas.microsoft.com/office/powerpoint/2010/main" val="105971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Стандартизированные методологии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Отделение процесса разработки от конкретных исполнителей</a:t>
            </a:r>
          </a:p>
          <a:p>
            <a:r>
              <a:rPr lang="ru-RU" sz="2400" dirty="0"/>
              <a:t>Детальное описание процесса разработки с большим количеством вспомогательных действий и документов</a:t>
            </a:r>
          </a:p>
          <a:p>
            <a:r>
              <a:rPr lang="ru-RU" sz="2400" dirty="0"/>
              <a:t>Большое количество ступеней иерархии задач от сложных к простым</a:t>
            </a:r>
          </a:p>
          <a:p>
            <a:r>
              <a:rPr lang="ru-RU" sz="2400" dirty="0"/>
              <a:t>Большое количество промежуточных документов</a:t>
            </a:r>
          </a:p>
          <a:p>
            <a:r>
              <a:rPr lang="ru-RU" sz="2400" dirty="0"/>
              <a:t>Возможность контроля процесса на любой стадии</a:t>
            </a:r>
          </a:p>
          <a:p>
            <a:r>
              <a:rPr lang="ru-RU" sz="2400" dirty="0"/>
              <a:t>Исполнительность и дисциплина</a:t>
            </a:r>
          </a:p>
          <a:p>
            <a:r>
              <a:rPr lang="ru-RU" sz="2400" dirty="0"/>
              <a:t>Разделение исполнителей по ролям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2200" dirty="0"/>
              <a:t>Стандартизованные методологии разработки ПО. Особенности. Примеры.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200" dirty="0"/>
              <a:t>Стандартизованные методологии разработки ПО. ГОСТ 19.102 ЕСПД. Стадии разработки, ГОСТ Р ИСО/МЭК 12207. Процессы жизненного цикла программных средств.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200" dirty="0"/>
              <a:t>3.	Стандартизованные методологии разработки ПО. RUP и MSF. Ролевые кластеры.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40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627DE-D4B0-4A7D-AD52-B7BC4161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Стандартизованные методологии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104E2C-AB9B-48B3-B9A9-15A34FC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Отечественные стандарты</a:t>
            </a:r>
          </a:p>
          <a:p>
            <a:pPr lvl="1"/>
            <a:r>
              <a:rPr lang="ru-RU" sz="2400" b="1" dirty="0"/>
              <a:t>ГОСТ 19.102 </a:t>
            </a:r>
            <a:r>
              <a:rPr lang="ru-RU" sz="2400" dirty="0"/>
              <a:t>– ЕСПД. Стадии разработки</a:t>
            </a:r>
          </a:p>
          <a:p>
            <a:r>
              <a:rPr lang="ru-RU" sz="2800" dirty="0"/>
              <a:t>Международные стандарты, локализованные у нас</a:t>
            </a:r>
          </a:p>
          <a:p>
            <a:pPr lvl="1"/>
            <a:r>
              <a:rPr lang="ru-RU" sz="2400" b="1" dirty="0"/>
              <a:t>ГОСТ Р ИСО/МЭК 12207 </a:t>
            </a:r>
            <a:r>
              <a:rPr lang="ru-RU" sz="2400" dirty="0"/>
              <a:t>– Процессы жизненного цикла программных средств</a:t>
            </a:r>
          </a:p>
          <a:p>
            <a:r>
              <a:rPr lang="ru-RU" sz="2800" dirty="0"/>
              <a:t>Международные стандарты</a:t>
            </a:r>
          </a:p>
          <a:p>
            <a:pPr lvl="1"/>
            <a:r>
              <a:rPr lang="en-US" sz="2400" b="1" dirty="0"/>
              <a:t>RUP </a:t>
            </a:r>
            <a:r>
              <a:rPr lang="en-US" sz="2400" dirty="0"/>
              <a:t>= Rational Unified Process</a:t>
            </a:r>
            <a:endParaRPr lang="ru-RU" sz="2400" dirty="0"/>
          </a:p>
          <a:p>
            <a:r>
              <a:rPr lang="ru-RU" sz="2800" dirty="0"/>
              <a:t>Фирменные открытые стандарты</a:t>
            </a:r>
          </a:p>
          <a:p>
            <a:pPr lvl="1"/>
            <a:r>
              <a:rPr lang="en-US" sz="2400" b="1" dirty="0"/>
              <a:t>MSF </a:t>
            </a:r>
            <a:r>
              <a:rPr lang="en-US" sz="2400" dirty="0"/>
              <a:t>= Microsoft Solution Framework </a:t>
            </a:r>
          </a:p>
          <a:p>
            <a:pPr lvl="1"/>
            <a:endParaRPr lang="ru-RU" sz="2400" dirty="0"/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D42693-A307-42FF-ABE6-E5A3F30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2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r>
              <a:rPr lang="ru-RU" dirty="0"/>
              <a:t>ГОСТ 19.ХХХ ЕСПД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6181"/>
          </a:xfrm>
        </p:spPr>
        <p:txBody>
          <a:bodyPr/>
          <a:lstStyle/>
          <a:p>
            <a:r>
              <a:rPr lang="ru-RU" b="1" i="1" dirty="0"/>
              <a:t>Единая система программной документации (ЕСПД)</a:t>
            </a:r>
            <a:r>
              <a:rPr lang="ru-RU" i="1" dirty="0"/>
              <a:t> </a:t>
            </a:r>
            <a:r>
              <a:rPr lang="ru-RU" dirty="0"/>
              <a:t>– набор государственных стандартов, устанавливающих взаимоувязанные правила разработки, оформления и обращения программ и программной документации</a:t>
            </a:r>
          </a:p>
          <a:p>
            <a:endParaRPr lang="ru-RU" dirty="0"/>
          </a:p>
          <a:p>
            <a:r>
              <a:rPr lang="ru-RU" b="1" i="1" dirty="0"/>
              <a:t>ГОСТ 19.102-77 </a:t>
            </a:r>
            <a:r>
              <a:rPr lang="ru-RU" dirty="0"/>
              <a:t>– ЕСПД. Стадии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Стадии разработки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pPr>
              <a:buNone/>
            </a:pPr>
            <a:r>
              <a:rPr lang="ru-RU" sz="2600" u="sng" dirty="0"/>
              <a:t>1. Техническое задание (ТЗ)</a:t>
            </a:r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ru-RU" dirty="0"/>
              <a:t>	1.1 Обоснование необходимости разработки</a:t>
            </a:r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ru-RU" dirty="0"/>
              <a:t>	1.2 Проведение предварительных НИР</a:t>
            </a:r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ru-RU" dirty="0"/>
              <a:t>	1.3 Разработка и утверждение ТЗ</a:t>
            </a:r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ru-RU" u="sng" dirty="0"/>
              <a:t>2. Эскизный проект </a:t>
            </a:r>
            <a:endParaRPr lang="ru-RU" dirty="0"/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ru-RU" dirty="0"/>
              <a:t>	2.1 Разработка структуры ПО, структуры входных и выходных данных</a:t>
            </a:r>
          </a:p>
          <a:p>
            <a:pPr lvl="1">
              <a:buNone/>
            </a:pPr>
            <a:r>
              <a:rPr lang="ru-RU" dirty="0"/>
              <a:t>2.2 Уточнение методов решения задач</a:t>
            </a:r>
          </a:p>
          <a:p>
            <a:pPr lvl="1">
              <a:buNone/>
            </a:pPr>
            <a:r>
              <a:rPr lang="ru-RU" dirty="0"/>
              <a:t>2.3 Разработка общего алгоритма решения</a:t>
            </a:r>
          </a:p>
          <a:p>
            <a:pPr lvl="1">
              <a:buNone/>
            </a:pPr>
            <a:r>
              <a:rPr lang="ru-RU" dirty="0"/>
              <a:t>2.4 Разработка пояснительной записки и ее согласование</a:t>
            </a:r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endParaRPr lang="ru-RU" dirty="0"/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endParaRPr lang="ru-RU" dirty="0"/>
          </a:p>
          <a:p>
            <a:pPr>
              <a:buNone/>
            </a:pP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28184" y="1268760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Формирование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требований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228184" y="3068960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Проектирование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4923"/>
          </a:xfrm>
        </p:spPr>
        <p:txBody>
          <a:bodyPr/>
          <a:lstStyle/>
          <a:p>
            <a:r>
              <a:rPr lang="ru-RU" dirty="0"/>
              <a:t>Стадии разработки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22205"/>
          </a:xfrm>
        </p:spPr>
        <p:txBody>
          <a:bodyPr/>
          <a:lstStyle/>
          <a:p>
            <a:pPr lvl="0">
              <a:buNone/>
            </a:pPr>
            <a:r>
              <a:rPr lang="ru-RU" sz="2600" u="sng" dirty="0"/>
              <a:t>3. Технический проект</a:t>
            </a:r>
            <a:endParaRPr lang="ru-RU" sz="2600" dirty="0"/>
          </a:p>
          <a:p>
            <a:pPr lvl="1">
              <a:buNone/>
            </a:pPr>
            <a:r>
              <a:rPr lang="ru-RU" dirty="0"/>
              <a:t>3.1 Уточнение структуры программы и структуры входных и выходных данных</a:t>
            </a:r>
          </a:p>
          <a:p>
            <a:pPr lvl="1">
              <a:buNone/>
            </a:pPr>
            <a:r>
              <a:rPr lang="ru-RU" dirty="0"/>
              <a:t>3.2 Разработка алгоритма решения</a:t>
            </a:r>
          </a:p>
          <a:p>
            <a:pPr lvl="1">
              <a:buNone/>
            </a:pPr>
            <a:r>
              <a:rPr lang="ru-RU" dirty="0"/>
              <a:t>3.3 Разработка интерфейса (формы представления входных и выходных данных)</a:t>
            </a:r>
          </a:p>
          <a:p>
            <a:pPr lvl="1">
              <a:buNone/>
            </a:pPr>
            <a:r>
              <a:rPr lang="ru-RU" dirty="0"/>
              <a:t>3.4 Разработка структуры программы</a:t>
            </a:r>
          </a:p>
          <a:p>
            <a:pPr lvl="1">
              <a:buNone/>
            </a:pPr>
            <a:r>
              <a:rPr lang="ru-RU" dirty="0"/>
              <a:t>3.5 Определение окончательных требований к техническим средствам</a:t>
            </a:r>
          </a:p>
          <a:p>
            <a:pPr lvl="1">
              <a:buNone/>
            </a:pPr>
            <a:r>
              <a:rPr lang="ru-RU" dirty="0"/>
              <a:t>3.6 Составление планов по разработке и внедрению</a:t>
            </a:r>
          </a:p>
          <a:p>
            <a:pPr lvl="1">
              <a:buNone/>
            </a:pPr>
            <a:r>
              <a:rPr lang="ru-RU" sz="2600" dirty="0"/>
              <a:t>3.7 Разработка пояснительной записки и ее утверждение у заказчика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72200" y="764704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Проектирование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4923"/>
          </a:xfrm>
        </p:spPr>
        <p:txBody>
          <a:bodyPr/>
          <a:lstStyle/>
          <a:p>
            <a:r>
              <a:rPr lang="ru-RU" dirty="0"/>
              <a:t>Стадии разработки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22205"/>
          </a:xfrm>
        </p:spPr>
        <p:txBody>
          <a:bodyPr/>
          <a:lstStyle/>
          <a:p>
            <a:pPr lvl="0">
              <a:buNone/>
            </a:pPr>
            <a:r>
              <a:rPr lang="ru-RU" sz="2500" u="sng" dirty="0"/>
              <a:t>4. Рабочий проект</a:t>
            </a:r>
          </a:p>
          <a:p>
            <a:pPr lvl="1">
              <a:buNone/>
            </a:pPr>
            <a:r>
              <a:rPr lang="ru-RU" sz="2500" dirty="0"/>
              <a:t>4.1 Программирование, тестирование и отладка</a:t>
            </a:r>
          </a:p>
          <a:p>
            <a:pPr lvl="1">
              <a:buNone/>
            </a:pPr>
            <a:r>
              <a:rPr lang="ru-RU" sz="2500" dirty="0"/>
              <a:t>4.2 Разработка программной документации</a:t>
            </a:r>
          </a:p>
          <a:p>
            <a:pPr>
              <a:buNone/>
            </a:pPr>
            <a:r>
              <a:rPr lang="ru-RU" sz="2500" dirty="0"/>
              <a:t>	4.3 Разработка программы и методики испытаний </a:t>
            </a:r>
          </a:p>
          <a:p>
            <a:pPr lvl="1">
              <a:buNone/>
            </a:pPr>
            <a:r>
              <a:rPr lang="ru-RU" sz="2500" dirty="0"/>
              <a:t>4.4 Проведение испытаний</a:t>
            </a:r>
          </a:p>
          <a:p>
            <a:pPr lvl="1">
              <a:buNone/>
            </a:pPr>
            <a:r>
              <a:rPr lang="ru-RU" sz="2500" dirty="0"/>
              <a:t>4.5 Корректировка программы по итогам испытаний</a:t>
            </a:r>
          </a:p>
          <a:p>
            <a:pPr lvl="0">
              <a:buNone/>
            </a:pPr>
            <a:r>
              <a:rPr lang="ru-RU" sz="2500" u="sng" dirty="0"/>
              <a:t>5. Внедрение</a:t>
            </a:r>
            <a:endParaRPr lang="ru-RU" sz="2500" dirty="0"/>
          </a:p>
          <a:p>
            <a:pPr lvl="1">
              <a:buNone/>
            </a:pPr>
            <a:r>
              <a:rPr lang="ru-RU" sz="2500" dirty="0"/>
              <a:t>5.1 Передача программы и документов для эксплуатации-сопровождения</a:t>
            </a:r>
          </a:p>
          <a:p>
            <a:pPr lvl="1">
              <a:buNone/>
            </a:pPr>
            <a:r>
              <a:rPr lang="ru-RU" sz="2500" dirty="0"/>
              <a:t>5.2 Передача программы в фонд алгоритмов и программ</a:t>
            </a:r>
          </a:p>
          <a:p>
            <a:pPr lvl="1">
              <a:buNone/>
            </a:pPr>
            <a:r>
              <a:rPr lang="ru-RU" sz="2500" dirty="0"/>
              <a:t>5.3 Оформление акта передачи</a:t>
            </a:r>
          </a:p>
          <a:p>
            <a:endParaRPr lang="ru-RU" sz="2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72200" y="404664"/>
            <a:ext cx="2214578" cy="86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Реализация, тестирование,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Аттестация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516216" y="3501008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Внедрение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</TotalTime>
  <Words>2380</Words>
  <Application>Microsoft Office PowerPoint</Application>
  <PresentationFormat>Экран (4:3)</PresentationFormat>
  <Paragraphs>502</Paragraphs>
  <Slides>40</Slides>
  <Notes>25</Notes>
  <HiddenSlides>8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Arial</vt:lpstr>
      <vt:lpstr>Calibri</vt:lpstr>
      <vt:lpstr>Garamond</vt:lpstr>
      <vt:lpstr>Times New Roman</vt:lpstr>
      <vt:lpstr>Wingdings</vt:lpstr>
      <vt:lpstr>Тема1</vt:lpstr>
      <vt:lpstr>Visio</vt:lpstr>
      <vt:lpstr>Стандартизованные методологии разработки ПО</vt:lpstr>
      <vt:lpstr>Руководство проектом</vt:lpstr>
      <vt:lpstr>Методологии разработки ПО</vt:lpstr>
      <vt:lpstr>Стандартизированные методологии</vt:lpstr>
      <vt:lpstr>Стандартизованные методологии</vt:lpstr>
      <vt:lpstr>ГОСТ 19.ХХХ ЕСПД </vt:lpstr>
      <vt:lpstr>Стадии разработки</vt:lpstr>
      <vt:lpstr>Стадии разработки</vt:lpstr>
      <vt:lpstr>Стадии разработки</vt:lpstr>
      <vt:lpstr>Недостатки ЕСПД</vt:lpstr>
      <vt:lpstr>ГОСТ Р ИСО/МЭК 12207</vt:lpstr>
      <vt:lpstr>ГОСТ Р ИСО/МЭК 12207</vt:lpstr>
      <vt:lpstr>ГОСТ Р ИСО/МЭК 12207</vt:lpstr>
      <vt:lpstr>Группы процессов ГОСТ 12207</vt:lpstr>
      <vt:lpstr>Группы процессов ГОСТ 12207</vt:lpstr>
      <vt:lpstr>Группы процессов ГОСТ 12207</vt:lpstr>
      <vt:lpstr>Группы процессов ГОСТ 12207</vt:lpstr>
      <vt:lpstr>Группы процессов ГОСТ 12207</vt:lpstr>
      <vt:lpstr>Группы процессов ГОСТ 12207</vt:lpstr>
      <vt:lpstr>Группы процессов ГОСТ 12207</vt:lpstr>
      <vt:lpstr>ГОСТ Р ИСО/МЭК 12207</vt:lpstr>
      <vt:lpstr>ГОСТ Р ИСО/МЭК 12207</vt:lpstr>
      <vt:lpstr>Методология RUP</vt:lpstr>
      <vt:lpstr>Стадии RUP </vt:lpstr>
      <vt:lpstr>Объекты RUP</vt:lpstr>
      <vt:lpstr>Дисциплины (процессы) RUP</vt:lpstr>
      <vt:lpstr>Принципы и достоинства RUP</vt:lpstr>
      <vt:lpstr>MSF</vt:lpstr>
      <vt:lpstr>Организация коллективов разработчиков ПО </vt:lpstr>
      <vt:lpstr>Роли (по IBM)</vt:lpstr>
      <vt:lpstr>Роли (по IBM)</vt:lpstr>
      <vt:lpstr>Роли (по IBM)</vt:lpstr>
      <vt:lpstr>Принципы совмещения ролей</vt:lpstr>
      <vt:lpstr>Принципы совмещения ролей</vt:lpstr>
      <vt:lpstr>Ролевые кластеры MSF </vt:lpstr>
      <vt:lpstr>Ролевые кластеры MSF </vt:lpstr>
      <vt:lpstr>Ролевые кластеры MSF </vt:lpstr>
      <vt:lpstr>Стандартизованные методологии</vt:lpstr>
      <vt:lpstr>Стандартизованные методологии разработки ПО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Пользователь Windows</cp:lastModifiedBy>
  <cp:revision>249</cp:revision>
  <dcterms:created xsi:type="dcterms:W3CDTF">2017-05-16T13:01:14Z</dcterms:created>
  <dcterms:modified xsi:type="dcterms:W3CDTF">2021-10-05T12:22:37Z</dcterms:modified>
</cp:coreProperties>
</file>