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0"/>
  </p:notesMasterIdLst>
  <p:sldIdLst>
    <p:sldId id="258" r:id="rId2"/>
    <p:sldId id="340" r:id="rId3"/>
    <p:sldId id="355" r:id="rId4"/>
    <p:sldId id="346" r:id="rId5"/>
    <p:sldId id="347" r:id="rId6"/>
    <p:sldId id="348" r:id="rId7"/>
    <p:sldId id="399" r:id="rId8"/>
    <p:sldId id="349" r:id="rId9"/>
    <p:sldId id="350" r:id="rId10"/>
    <p:sldId id="351" r:id="rId11"/>
    <p:sldId id="373" r:id="rId12"/>
    <p:sldId id="352" r:id="rId13"/>
    <p:sldId id="353" r:id="rId14"/>
    <p:sldId id="400" r:id="rId15"/>
    <p:sldId id="374" r:id="rId16"/>
    <p:sldId id="359" r:id="rId17"/>
    <p:sldId id="360" r:id="rId18"/>
    <p:sldId id="361" r:id="rId19"/>
    <p:sldId id="363" r:id="rId20"/>
    <p:sldId id="391" r:id="rId21"/>
    <p:sldId id="366" r:id="rId22"/>
    <p:sldId id="401" r:id="rId23"/>
    <p:sldId id="367" r:id="rId24"/>
    <p:sldId id="392" r:id="rId25"/>
    <p:sldId id="368" r:id="rId26"/>
    <p:sldId id="370" r:id="rId27"/>
    <p:sldId id="396" r:id="rId28"/>
    <p:sldId id="375" r:id="rId29"/>
    <p:sldId id="402" r:id="rId30"/>
    <p:sldId id="403" r:id="rId31"/>
    <p:sldId id="404" r:id="rId32"/>
    <p:sldId id="405" r:id="rId33"/>
    <p:sldId id="406" r:id="rId34"/>
    <p:sldId id="407" r:id="rId35"/>
    <p:sldId id="408" r:id="rId36"/>
    <p:sldId id="410" r:id="rId37"/>
    <p:sldId id="398" r:id="rId38"/>
    <p:sldId id="388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 autoAdjust="0"/>
    <p:restoredTop sz="68267" autoAdjust="0"/>
  </p:normalViewPr>
  <p:slideViewPr>
    <p:cSldViewPr>
      <p:cViewPr varScale="1">
        <p:scale>
          <a:sx n="78" d="100"/>
          <a:sy n="78" d="100"/>
        </p:scale>
        <p:origin x="290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46A13-E311-44CE-86C1-E19A69638BC7}" type="datetimeFigureOut">
              <a:rPr lang="ru-RU" smtClean="0"/>
              <a:pPr/>
              <a:t>30.08.2021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1327D-DA6A-4A53-994B-F519A7636D1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Противовес стандартизованным- облегчение организационной работы, так как перегруз процесса снижает эффективность</a:t>
            </a:r>
          </a:p>
          <a:p>
            <a:r>
              <a:rPr lang="ru-RU" dirty="0"/>
              <a:t>Инициатива, самодисциплина и ответственность = организационная направленность = стандарты и правила стандартизованных методологий</a:t>
            </a:r>
          </a:p>
          <a:p>
            <a:r>
              <a:rPr lang="ru-RU" dirty="0"/>
              <a:t>У обоих методологий свои +/- - выбор в зависимости от масштаба организации, ресурсов и решаемых задач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855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748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295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ХР – практика, без организации, применимо для очень само дисциплинированных или малых проектов и коллективов, </a:t>
            </a:r>
          </a:p>
          <a:p>
            <a:r>
              <a:rPr lang="ru-RU" dirty="0"/>
              <a:t>В чистом виде ХР – </a:t>
            </a:r>
            <a:r>
              <a:rPr lang="ru-RU"/>
              <a:t>редко – менее 1%</a:t>
            </a:r>
            <a:endParaRPr lang="ru-RU" dirty="0"/>
          </a:p>
          <a:p>
            <a:r>
              <a:rPr lang="en-US" dirty="0"/>
              <a:t>SCRUM – </a:t>
            </a:r>
            <a:r>
              <a:rPr lang="ru-RU" dirty="0"/>
              <a:t>вопросы управления и организации процесса разработки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108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Успешная команда 3 чел – отдельные личности, 40 – хороший менеджер</a:t>
            </a:r>
          </a:p>
          <a:p>
            <a:r>
              <a:rPr lang="ru-RU" dirty="0"/>
              <a:t>Большие команды разваливаются</a:t>
            </a:r>
            <a:r>
              <a:rPr lang="en-US" dirty="0"/>
              <a:t> </a:t>
            </a:r>
            <a:r>
              <a:rPr lang="ru-RU" dirty="0"/>
              <a:t>на подкоманды</a:t>
            </a:r>
          </a:p>
          <a:p>
            <a:endParaRPr lang="ru-RU" dirty="0"/>
          </a:p>
          <a:p>
            <a:r>
              <a:rPr lang="ru-RU" dirty="0"/>
              <a:t>История – задача от заказчика = вариант использования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602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Команды работают автономно – у каждой своя цель</a:t>
            </a:r>
          </a:p>
          <a:p>
            <a:r>
              <a:rPr lang="ru-RU" dirty="0"/>
              <a:t>Менеджер проекта = представитель заказчика – отвечает перед заказчиком за проект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028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Варианты использования – простой способ описать что хочет пользователь, на понятном ему языке</a:t>
            </a:r>
          </a:p>
          <a:p>
            <a:r>
              <a:rPr lang="ru-RU" dirty="0"/>
              <a:t>Отсортированы по важности для пользователя</a:t>
            </a:r>
          </a:p>
          <a:p>
            <a:endParaRPr lang="ru-RU" dirty="0"/>
          </a:p>
          <a:p>
            <a:r>
              <a:rPr lang="ru-RU" dirty="0"/>
              <a:t>Демонстрация – как закрыть задачу, что пользователь вообще хочет.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204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Процесс делится на короткие промежутки – спринты</a:t>
            </a:r>
          </a:p>
          <a:p>
            <a:r>
              <a:rPr lang="ru-RU" dirty="0"/>
              <a:t>Начало спринта – планирование : менеджер знает объем работ и важность, команда оценивает трудозатраты</a:t>
            </a:r>
          </a:p>
          <a:p>
            <a:r>
              <a:rPr lang="ru-RU" dirty="0"/>
              <a:t>Выделяют варианты использования для реализации в спринте</a:t>
            </a:r>
          </a:p>
          <a:p>
            <a:r>
              <a:rPr lang="ru-RU" dirty="0"/>
              <a:t>В процессе планирования объем работ и важность может быть изменена – это определит какие задачи будут решены в спринте и какой функционал получит программный продукт</a:t>
            </a:r>
          </a:p>
          <a:p>
            <a:r>
              <a:rPr lang="ru-RU" dirty="0"/>
              <a:t>После планирования менеджер больше не вмешивается в работу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763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Планирование самой командой на основании приоритетов – расстановка порядка решения и разбитие на подзадачи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143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Ежедневные совещания – все отчитываются и меняют расположение стикеров, добавляют задачи, достраивают график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185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Ежедневный контроль – понимание прогресса – перераспределение ресурсов и приоритетов при необходимости.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389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Облегчение организационной работы – перегруженность документами мешает эффективной работе</a:t>
            </a:r>
          </a:p>
          <a:p>
            <a:r>
              <a:rPr lang="ru-RU" dirty="0"/>
              <a:t>1) Никакой инструментарий не спасет при плохих работниках</a:t>
            </a:r>
          </a:p>
          <a:p>
            <a:r>
              <a:rPr lang="ru-RU" dirty="0"/>
              <a:t>3) Контракт – это понимание заказчика на начальном этапе, а оно может меняться в процессе, заказчик может понять и уточнить в процессе</a:t>
            </a:r>
          </a:p>
          <a:p>
            <a:r>
              <a:rPr lang="ru-RU" dirty="0"/>
              <a:t>4) Изменение требований приводит к изменению планов – начальный план уже не соответствует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9920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BurnDown – </a:t>
            </a:r>
            <a:r>
              <a:rPr lang="ru-RU" dirty="0"/>
              <a:t>график оставшихся трудозатрат, по осям - объем работы и дни</a:t>
            </a:r>
          </a:p>
          <a:p>
            <a:r>
              <a:rPr lang="ru-RU" dirty="0"/>
              <a:t>Идеальный – линейный график от полного объема работ до окончания дней</a:t>
            </a:r>
          </a:p>
          <a:p>
            <a:r>
              <a:rPr lang="ru-RU" dirty="0"/>
              <a:t>Беглый взгляд на график позволяет оценить ситуацию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619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Все давно предсказано в Симпсонах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6225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 окончанию спринта – демонстрация результатов и оценка работы (самосовершенствование)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5840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Существует тестировщики, которые возвращают продукт на доработку</a:t>
            </a:r>
          </a:p>
          <a:p>
            <a:pPr marL="171450" indent="-171450">
              <a:buFontTx/>
              <a:buChar char="-"/>
            </a:pPr>
            <a:r>
              <a:rPr lang="ru-RU" dirty="0"/>
              <a:t>Команда тестировщиков</a:t>
            </a:r>
          </a:p>
          <a:p>
            <a:pPr marL="171450" indent="-171450">
              <a:buFontTx/>
              <a:buChar char="-"/>
            </a:pPr>
            <a:r>
              <a:rPr lang="ru-RU" dirty="0"/>
              <a:t>Тестировщик в команде (готовит набор тестов и тестовое окружение)</a:t>
            </a:r>
          </a:p>
          <a:p>
            <a:pPr marL="0" indent="0">
              <a:buFontTx/>
              <a:buNone/>
            </a:pPr>
            <a:r>
              <a:rPr lang="ru-RU" dirty="0"/>
              <a:t>После выявления ошибок возвращается разработчику:</a:t>
            </a:r>
          </a:p>
          <a:p>
            <a:pPr marL="171450" indent="-171450">
              <a:buFontTx/>
              <a:buChar char="-"/>
            </a:pPr>
            <a:r>
              <a:rPr lang="ru-RU" dirty="0"/>
              <a:t>Исправление ошибок командой-разработчиком – отнимает время от текущего спринта</a:t>
            </a:r>
          </a:p>
          <a:p>
            <a:pPr marL="171450" indent="-171450">
              <a:buFontTx/>
              <a:buChar char="-"/>
            </a:pPr>
            <a:r>
              <a:rPr lang="ru-RU" dirty="0"/>
              <a:t>Исправление ошибок пожарной командой (выделенная)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5242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Отчасти повторяет ХР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0971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Пришло из Японии, неправильная транскрипция «</a:t>
            </a:r>
            <a:r>
              <a:rPr lang="ru-RU" dirty="0" err="1"/>
              <a:t>Камбан</a:t>
            </a:r>
            <a:r>
              <a:rPr lang="ru-RU" dirty="0"/>
              <a:t>»</a:t>
            </a:r>
          </a:p>
          <a:p>
            <a:r>
              <a:rPr lang="ru-RU" dirty="0"/>
              <a:t>Бережливое производство – что, когда и сколько?</a:t>
            </a:r>
          </a:p>
          <a:p>
            <a:r>
              <a:rPr lang="ru-RU" dirty="0"/>
              <a:t>Эффективное производство - иначе избытки (переработка) или нехватка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5053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Доска и стикеры – </a:t>
            </a:r>
            <a:r>
              <a:rPr lang="ru-RU" dirty="0" err="1"/>
              <a:t>неотъемлимая</a:t>
            </a:r>
            <a:r>
              <a:rPr lang="ru-RU" dirty="0"/>
              <a:t> часть адаптивной методологии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6130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Доску можно подстроить под любой процесс и для любой области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Не только разработка ПО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19243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команда реализует несколько проектов</a:t>
            </a:r>
          </a:p>
          <a:p>
            <a:r>
              <a:rPr lang="ru-RU" dirty="0"/>
              <a:t>Не возникает ложного чувства «</a:t>
            </a:r>
            <a:r>
              <a:rPr lang="ru-RU" dirty="0" err="1"/>
              <a:t>недогруженности</a:t>
            </a:r>
            <a:r>
              <a:rPr lang="ru-RU" dirty="0"/>
              <a:t>»</a:t>
            </a:r>
          </a:p>
          <a:p>
            <a:r>
              <a:rPr lang="ru-RU" dirty="0"/>
              <a:t>Если перегрузить человека, то сорвутся и текущая задача и новая</a:t>
            </a:r>
          </a:p>
          <a:p>
            <a:r>
              <a:rPr lang="ru-RU" dirty="0"/>
              <a:t>Правильный темп за счет опыта руководителя команды</a:t>
            </a:r>
            <a:r>
              <a:rPr lang="en-US" dirty="0"/>
              <a:t> –</a:t>
            </a:r>
            <a:r>
              <a:rPr lang="ru-RU" dirty="0"/>
              <a:t> оценка среднего времени выполнения задач и планирование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92087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Характерно для адаптивных</a:t>
            </a:r>
          </a:p>
          <a:p>
            <a:r>
              <a:rPr lang="ru-RU" dirty="0"/>
              <a:t>1 - должностные инструкции</a:t>
            </a:r>
          </a:p>
          <a:p>
            <a:r>
              <a:rPr lang="ru-RU" dirty="0"/>
              <a:t>2 - кто-то не справляется – страдает общее дело</a:t>
            </a:r>
          </a:p>
          <a:p>
            <a:r>
              <a:rPr lang="ru-RU" dirty="0"/>
              <a:t>3 – небольшие эволюционные изменения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2990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Впервые сформулировано в 1996 (идеолог Кент Бек)</a:t>
            </a:r>
          </a:p>
          <a:p>
            <a:r>
              <a:rPr lang="ru-RU" dirty="0"/>
              <a:t>Минимизация ранних ошибок = увеличение прогнозируемости и сокращение сроков</a:t>
            </a:r>
          </a:p>
          <a:p>
            <a:r>
              <a:rPr lang="ru-RU" dirty="0"/>
              <a:t>Кроме того, сокращение сроков так как если не появляются новые требования, то разработка заканчивается, когда все сделано, при планировании бывает перестраховка ,приводящая к увеличению сроков</a:t>
            </a:r>
          </a:p>
          <a:p>
            <a:r>
              <a:rPr lang="ru-RU" dirty="0"/>
              <a:t>Идеально для ситуации, когда требования не определены полностью или меняются в процессе</a:t>
            </a:r>
          </a:p>
          <a:p>
            <a:r>
              <a:rPr lang="ru-RU" dirty="0"/>
              <a:t>При неполных и уточняемых требованиях стандартизованные методологии будут только тормозить </a:t>
            </a:r>
            <a:r>
              <a:rPr lang="ru-RU"/>
              <a:t>процесс разработки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080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Очень похоже, но не </a:t>
            </a:r>
            <a:r>
              <a:rPr lang="en-US" dirty="0"/>
              <a:t>SCRUM</a:t>
            </a:r>
            <a:endParaRPr lang="ru-RU" dirty="0" err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7431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работаем по стандартизованной методологии,, то переход сразу на </a:t>
            </a:r>
            <a:r>
              <a:rPr lang="en-US" dirty="0"/>
              <a:t>scrum</a:t>
            </a:r>
            <a:r>
              <a:rPr lang="ru-RU" dirty="0"/>
              <a:t> может не получиться и эффекта не будет,</a:t>
            </a:r>
            <a:r>
              <a:rPr lang="en-US" dirty="0"/>
              <a:t> Kanban </a:t>
            </a:r>
            <a:r>
              <a:rPr lang="ru-RU" dirty="0"/>
              <a:t>позволяет за счет плавности изменений улучшить результат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0677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Основные методики ХР</a:t>
            </a:r>
          </a:p>
          <a:p>
            <a:pPr marL="228600" indent="-228600">
              <a:buAutoNum type="arabicPeriod"/>
            </a:pPr>
            <a:r>
              <a:rPr lang="ru-RU" dirty="0"/>
              <a:t>Короткие сроки – необходимо быстро определить что делать – Заказчик определяет функционал на 4-6 месяцев, разработчик выделяет задачи на 1-2 дня</a:t>
            </a:r>
          </a:p>
          <a:p>
            <a:pPr marL="0" indent="0">
              <a:buNone/>
            </a:pPr>
            <a:r>
              <a:rPr lang="ru-RU" dirty="0"/>
              <a:t>3. Метафора – что-то знакомое и понятное и заказчику и разработчику</a:t>
            </a:r>
          </a:p>
          <a:p>
            <a:pPr marL="0" indent="0">
              <a:buNone/>
            </a:pPr>
            <a:r>
              <a:rPr lang="ru-RU" dirty="0"/>
              <a:t>4. Минимальность функций, простой код проще менять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26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5. Если код проходит все тесты, то больше ничего не надо разрабатывать (ответственное написание тестов)</a:t>
            </a:r>
          </a:p>
          <a:p>
            <a:r>
              <a:rPr lang="ru-RU" dirty="0"/>
              <a:t>7. Один работает, второй помогает – инспектирование кода, параллельно ищет информацию или решения проблем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721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789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12. Программный код как средство коммуникации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822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Решается только текущая задача не закладываясь на будущее – нет траты лишнего времени, поскольку проект может прекратиться, измениться и это работа впустую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Коммуникация разработчиков между собой и с заказчиком</a:t>
            </a:r>
          </a:p>
          <a:p>
            <a:r>
              <a:rPr lang="ru-RU" dirty="0"/>
              <a:t>Уважение – не разрушать труд других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180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Гибкость – изменение требований по ходу разработки</a:t>
            </a:r>
          </a:p>
          <a:p>
            <a:r>
              <a:rPr lang="ru-RU" dirty="0"/>
              <a:t>Высокое качество – код всегда отвечает текущим требованиям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031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>
                <a:latin typeface="+mn-lt"/>
              </a:defRPr>
            </a:lvl1pPr>
          </a:lstStyle>
          <a:p>
            <a:r>
              <a:rPr lang="ru-RU" altLang="en-US" dirty="0"/>
              <a:t>Образец заголовка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ru-RU" altLang="en-US"/>
              <a:t>Образец подзаголовка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63771B8-D31F-4A0E-BAB5-27A24C8769EF}" type="datetime1">
              <a:rPr lang="ru-RU" smtClean="0"/>
              <a:pPr/>
              <a:t>30.08.2021</a:t>
            </a:fld>
            <a:endParaRPr lang="ru-RU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19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B5092-9559-45B2-BF54-F4CE3A227C9F}" type="datetime1">
              <a:rPr lang="ru-RU" smtClean="0"/>
              <a:pPr/>
              <a:t>30.08.2021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437645-D359-425B-9091-48ED5D330197}" type="datetime1">
              <a:rPr lang="ru-RU" smtClean="0"/>
              <a:pPr/>
              <a:t>30.08.2021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F886FA1-1DD2-4423-AB05-AF0DD4FDE0FB}" type="datetime1">
              <a:rPr lang="ru-RU" smtClean="0"/>
              <a:pPr/>
              <a:t>30.08.2021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3774DF-6B2D-46D9-AE97-87B12667FE7F}" type="datetime1">
              <a:rPr lang="ru-RU" smtClean="0"/>
              <a:pPr/>
              <a:t>30.08.2021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93F87B-F169-4890-89C4-2BFDB0C3B2E7}" type="datetime1">
              <a:rPr lang="ru-RU" smtClean="0"/>
              <a:pPr/>
              <a:t>30.08.2021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66E606-4A4A-48D7-AE66-EE40EFCD3666}" type="datetime1">
              <a:rPr lang="ru-RU" smtClean="0"/>
              <a:pPr/>
              <a:t>30.08.2021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E618B1-9DF9-4A29-8822-F6CC9CB598AE}" type="datetime1">
              <a:rPr lang="ru-RU" smtClean="0"/>
              <a:pPr/>
              <a:t>30.08.2021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A4C04F-2F6E-4459-B3D3-30CFC7DD16A9}" type="datetime1">
              <a:rPr lang="ru-RU" smtClean="0"/>
              <a:pPr/>
              <a:t>30.08.2021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DC66DC-1512-4632-84BC-664EC8E9D6E8}" type="datetime1">
              <a:rPr lang="ru-RU" smtClean="0"/>
              <a:pPr/>
              <a:t>30.08.2021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D7CA34-0419-43CB-B29B-628325AEA8E8}" type="datetime1">
              <a:rPr lang="ru-RU" smtClean="0"/>
              <a:pPr/>
              <a:t>30.08.2021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dirty="0"/>
              <a:t>Образец заголовка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F5F1BCEE-2D62-48F6-B794-20457E8BBC10}" type="datetime1">
              <a:rPr lang="ru-RU" smtClean="0"/>
              <a:pPr/>
              <a:t>30.08.2021</a:t>
            </a:fld>
            <a:endParaRPr lang="ru-RU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17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b="1" dirty="0"/>
              <a:t>Адаптивные методологии разработки ПО</a:t>
            </a:r>
            <a:endParaRPr lang="ru-RU" sz="4000" b="1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81200" y="4714884"/>
            <a:ext cx="6553200" cy="1000116"/>
          </a:xfrm>
        </p:spPr>
        <p:txBody>
          <a:bodyPr/>
          <a:lstStyle/>
          <a:p>
            <a:pPr algn="r"/>
            <a:r>
              <a:rPr lang="ru-RU" sz="2000" b="1" u="sng" dirty="0"/>
              <a:t>Тема 1: </a:t>
            </a:r>
            <a:r>
              <a:rPr lang="ru-RU" sz="2000" b="1" dirty="0"/>
              <a:t>Стандарты в области разработки ПО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 bwMode="auto">
          <a:xfrm>
            <a:off x="1928794" y="4000504"/>
            <a:ext cx="6553200" cy="4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ru-RU" sz="2000" b="1" dirty="0">
                <a:solidFill>
                  <a:schemeClr val="tx2"/>
                </a:solidFill>
                <a:ea typeface="+mj-ea"/>
                <a:cs typeface="+mj-cs"/>
              </a:rPr>
              <a:t>Лекция 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</a:t>
            </a:r>
            <a:r>
              <a:rPr lang="en-US" dirty="0"/>
              <a:t>XP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ru-RU" sz="2800" dirty="0"/>
              <a:t>Простота</a:t>
            </a:r>
          </a:p>
          <a:p>
            <a:pPr lvl="1"/>
            <a:r>
              <a:rPr lang="ru-RU" sz="2400" dirty="0"/>
              <a:t>Простое решение</a:t>
            </a:r>
          </a:p>
          <a:p>
            <a:pPr lvl="1"/>
            <a:r>
              <a:rPr lang="ru-RU" sz="2400" dirty="0"/>
              <a:t>Не закладывать функциональность на будущее</a:t>
            </a:r>
          </a:p>
          <a:p>
            <a:r>
              <a:rPr lang="ru-RU" sz="2800" dirty="0"/>
              <a:t>Коммуникация всех со всеми</a:t>
            </a:r>
          </a:p>
          <a:p>
            <a:r>
              <a:rPr lang="ru-RU" sz="2800" dirty="0"/>
              <a:t>Обратная связь</a:t>
            </a:r>
          </a:p>
          <a:p>
            <a:pPr lvl="1"/>
            <a:r>
              <a:rPr lang="ru-RU" sz="2400" dirty="0"/>
              <a:t>Заказчика </a:t>
            </a:r>
            <a:r>
              <a:rPr lang="ru-RU" sz="1800" dirty="0"/>
              <a:t>(оценка результатов)</a:t>
            </a:r>
            <a:endParaRPr lang="ru-RU" sz="2400" dirty="0"/>
          </a:p>
          <a:p>
            <a:pPr lvl="1"/>
            <a:r>
              <a:rPr lang="ru-RU" sz="2400" dirty="0"/>
              <a:t>Продукта </a:t>
            </a:r>
            <a:r>
              <a:rPr lang="ru-RU" sz="1800" dirty="0"/>
              <a:t>(тестирование)</a:t>
            </a:r>
          </a:p>
          <a:p>
            <a:pPr lvl="1"/>
            <a:r>
              <a:rPr lang="ru-RU" sz="2400" dirty="0"/>
              <a:t>Разработчика </a:t>
            </a:r>
            <a:r>
              <a:rPr lang="ru-RU" sz="1800" dirty="0"/>
              <a:t>(оценка времени)</a:t>
            </a:r>
          </a:p>
          <a:p>
            <a:r>
              <a:rPr lang="ru-RU" sz="2800" dirty="0"/>
              <a:t>Смелость принятия решений</a:t>
            </a:r>
          </a:p>
          <a:p>
            <a:r>
              <a:rPr lang="ru-RU" sz="2800" dirty="0"/>
              <a:t>Уважение к окружающим и себе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10</a:t>
            </a:fld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</a:t>
            </a:r>
            <a:r>
              <a:rPr lang="en-US" dirty="0"/>
              <a:t>XP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3116"/>
            <a:ext cx="8229600" cy="3987809"/>
          </a:xfrm>
        </p:spPr>
        <p:txBody>
          <a:bodyPr/>
          <a:lstStyle/>
          <a:p>
            <a:r>
              <a:rPr lang="en-US" sz="3200" b="1" dirty="0"/>
              <a:t>YAGNI</a:t>
            </a:r>
            <a:r>
              <a:rPr lang="ru-RU" sz="3200" dirty="0"/>
              <a:t> – </a:t>
            </a:r>
            <a:r>
              <a:rPr lang="ru-RU" sz="3200" i="1" dirty="0"/>
              <a:t>“</a:t>
            </a:r>
            <a:r>
              <a:rPr lang="en-US" sz="3200" i="1" dirty="0"/>
              <a:t>You </a:t>
            </a:r>
            <a:r>
              <a:rPr lang="en-US" sz="3200" i="1" dirty="0" err="1"/>
              <a:t>Ain</a:t>
            </a:r>
            <a:r>
              <a:rPr lang="ru-RU" sz="3200" i="1" dirty="0"/>
              <a:t>’</a:t>
            </a:r>
            <a:r>
              <a:rPr lang="en-US" sz="3200" i="1" dirty="0"/>
              <a:t>t </a:t>
            </a:r>
            <a:r>
              <a:rPr lang="en-US" sz="3200" i="1" dirty="0" err="1"/>
              <a:t>Gonna</a:t>
            </a:r>
            <a:r>
              <a:rPr lang="en-US" sz="3200" i="1" dirty="0"/>
              <a:t> Need It</a:t>
            </a:r>
            <a:r>
              <a:rPr lang="ru-RU" sz="3200" i="1" dirty="0"/>
              <a:t>”</a:t>
            </a:r>
          </a:p>
          <a:p>
            <a:endParaRPr lang="en-US" sz="3200" i="1" dirty="0"/>
          </a:p>
          <a:p>
            <a:r>
              <a:rPr lang="en-US" sz="3200" b="1" dirty="0"/>
              <a:t>KISS</a:t>
            </a:r>
            <a:r>
              <a:rPr lang="ru-RU" sz="3200" dirty="0"/>
              <a:t> – </a:t>
            </a:r>
            <a:r>
              <a:rPr lang="ru-RU" sz="3200" i="1" dirty="0"/>
              <a:t>“</a:t>
            </a:r>
            <a:r>
              <a:rPr lang="en-US" sz="3200" i="1" dirty="0"/>
              <a:t>Keep It Simple</a:t>
            </a:r>
            <a:r>
              <a:rPr lang="ru-RU" sz="3200" i="1" dirty="0"/>
              <a:t>, </a:t>
            </a:r>
            <a:r>
              <a:rPr lang="en-US" sz="3200" i="1" dirty="0"/>
              <a:t>Stupid</a:t>
            </a:r>
            <a:r>
              <a:rPr lang="ru-RU" sz="3200" i="1" dirty="0"/>
              <a:t>”</a:t>
            </a:r>
          </a:p>
          <a:p>
            <a:endParaRPr lang="en-US" sz="3200" i="1" dirty="0"/>
          </a:p>
          <a:p>
            <a:r>
              <a:rPr lang="en-US" sz="3200" b="1" dirty="0"/>
              <a:t>DRY</a:t>
            </a:r>
            <a:r>
              <a:rPr lang="ru-RU" sz="3200" dirty="0"/>
              <a:t> – </a:t>
            </a:r>
            <a:r>
              <a:rPr lang="ru-RU" sz="3200" i="1" dirty="0"/>
              <a:t>“</a:t>
            </a:r>
            <a:r>
              <a:rPr lang="en-US" sz="3200" i="1" dirty="0"/>
              <a:t>Don</a:t>
            </a:r>
            <a:r>
              <a:rPr lang="ru-RU" sz="3200" i="1" dirty="0"/>
              <a:t>’</a:t>
            </a:r>
            <a:r>
              <a:rPr lang="en-US" sz="3200" i="1" dirty="0"/>
              <a:t>t Repeat Yourself</a:t>
            </a:r>
            <a:r>
              <a:rPr lang="ru-RU" sz="3200" i="1" dirty="0"/>
              <a:t>”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11</a:t>
            </a:fld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327167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ru-RU" sz="2600" b="1" dirty="0"/>
              <a:t>Достоинства:</a:t>
            </a:r>
            <a:endParaRPr lang="ru-RU" sz="2600" dirty="0"/>
          </a:p>
          <a:p>
            <a:r>
              <a:rPr lang="ru-RU" sz="2600" dirty="0">
                <a:solidFill>
                  <a:schemeClr val="tx2"/>
                </a:solidFill>
              </a:rPr>
              <a:t>Большая гибкость разработки</a:t>
            </a:r>
          </a:p>
          <a:p>
            <a:r>
              <a:rPr lang="ru-RU" sz="2600" dirty="0">
                <a:solidFill>
                  <a:schemeClr val="tx2"/>
                </a:solidFill>
              </a:rPr>
              <a:t>Возможность быстрого внесения изменений в ПО</a:t>
            </a:r>
          </a:p>
          <a:p>
            <a:r>
              <a:rPr lang="ru-RU" sz="2600" dirty="0">
                <a:solidFill>
                  <a:schemeClr val="tx2"/>
                </a:solidFill>
              </a:rPr>
              <a:t>Высокое качество программного кода</a:t>
            </a:r>
          </a:p>
          <a:p>
            <a:r>
              <a:rPr lang="ru-RU" sz="2600" dirty="0">
                <a:solidFill>
                  <a:schemeClr val="tx2"/>
                </a:solidFill>
              </a:rPr>
              <a:t>Эффективное совместное владение кодом</a:t>
            </a:r>
          </a:p>
          <a:p>
            <a:r>
              <a:rPr lang="ru-RU" sz="2600" dirty="0">
                <a:solidFill>
                  <a:schemeClr val="tx2"/>
                </a:solidFill>
              </a:rPr>
              <a:t>Возможность остановить процесс разработки в любой момент и получить рабочую систему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12</a:t>
            </a:fld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928670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ru-RU" sz="2800" b="1" dirty="0"/>
              <a:t>Недостатки:</a:t>
            </a:r>
            <a:endParaRPr lang="ru-RU" sz="2800" dirty="0"/>
          </a:p>
          <a:p>
            <a:r>
              <a:rPr lang="ru-RU" sz="2600" dirty="0">
                <a:solidFill>
                  <a:srgbClr val="C00000"/>
                </a:solidFill>
              </a:rPr>
              <a:t>Ориентация на относительно небольшие проекты и небольшую команду разработчиков</a:t>
            </a:r>
          </a:p>
          <a:p>
            <a:r>
              <a:rPr lang="ru-RU" sz="2600" dirty="0">
                <a:solidFill>
                  <a:srgbClr val="C00000"/>
                </a:solidFill>
              </a:rPr>
              <a:t>Сложно спроектировать конечные сроки, трудоемкость и стоимость проекта</a:t>
            </a:r>
          </a:p>
          <a:p>
            <a:r>
              <a:rPr lang="ru-RU" sz="2600" dirty="0">
                <a:solidFill>
                  <a:srgbClr val="C00000"/>
                </a:solidFill>
              </a:rPr>
              <a:t>Описывает практические решения без описания процессов руководства проектом</a:t>
            </a:r>
          </a:p>
          <a:p>
            <a:r>
              <a:rPr lang="ru-RU" sz="2600" dirty="0">
                <a:solidFill>
                  <a:srgbClr val="C00000"/>
                </a:solidFill>
              </a:rPr>
              <a:t>Нет проектной документации (или  минимальная), что может вызвать проблемы при сопровождении</a:t>
            </a:r>
          </a:p>
          <a:p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13</a:t>
            </a:fld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196752"/>
            <a:ext cx="8229600" cy="4262643"/>
          </a:xfrm>
        </p:spPr>
        <p:txBody>
          <a:bodyPr/>
          <a:lstStyle/>
          <a:p>
            <a:pPr>
              <a:buNone/>
            </a:pPr>
            <a:r>
              <a:rPr lang="ru-RU" sz="2400" b="1" dirty="0"/>
              <a:t>Недостатки:</a:t>
            </a:r>
            <a:endParaRPr lang="ru-RU" sz="2400" dirty="0"/>
          </a:p>
          <a:p>
            <a:r>
              <a:rPr lang="ru-RU" sz="2600" dirty="0">
                <a:solidFill>
                  <a:srgbClr val="C00000"/>
                </a:solidFill>
              </a:rPr>
              <a:t>Сложности в случаях, когда возможные решения не находятся сразу, а требуют проведения предварительных исследований</a:t>
            </a:r>
          </a:p>
          <a:p>
            <a:r>
              <a:rPr lang="ru-RU" sz="2600" dirty="0">
                <a:solidFill>
                  <a:srgbClr val="C00000"/>
                </a:solidFill>
              </a:rPr>
              <a:t>Обязательное постоянное взаимодействие всех программистов + заказчика (не всегда доступен)</a:t>
            </a:r>
          </a:p>
          <a:p>
            <a:r>
              <a:rPr lang="ru-RU" sz="2600" dirty="0">
                <a:solidFill>
                  <a:srgbClr val="C00000"/>
                </a:solidFill>
              </a:rPr>
              <a:t>Требуемый высокий уровень квалификации разработчиков и опыт разработки</a:t>
            </a:r>
          </a:p>
          <a:p>
            <a:r>
              <a:rPr lang="ru-RU" sz="2600" dirty="0">
                <a:solidFill>
                  <a:srgbClr val="C00000"/>
                </a:solidFill>
              </a:rPr>
              <a:t>Требуемые самоорганизация и самоконтроль</a:t>
            </a:r>
          </a:p>
          <a:p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9893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836712"/>
            <a:ext cx="6905625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779912" y="623731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/>
              <a:t>По данным исследования </a:t>
            </a:r>
            <a:r>
              <a:rPr lang="ru-RU" sz="1400" dirty="0" err="1"/>
              <a:t>Versionone</a:t>
            </a:r>
            <a:r>
              <a:rPr lang="ru-RU" sz="1400" dirty="0"/>
              <a:t> за 2016 год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30817"/>
          </a:xfrm>
        </p:spPr>
        <p:txBody>
          <a:bodyPr/>
          <a:lstStyle/>
          <a:p>
            <a:r>
              <a:rPr lang="ru-RU" dirty="0"/>
              <a:t>Несколько команд в проекте (по 5-9 чел.)</a:t>
            </a:r>
          </a:p>
          <a:p>
            <a:endParaRPr lang="ru-RU" dirty="0"/>
          </a:p>
          <a:p>
            <a:r>
              <a:rPr lang="ru-RU" dirty="0"/>
              <a:t>Команды по компонентам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Универсальные команды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16</a:t>
            </a:fld>
            <a:endParaRPr lang="ru-RU" dirty="0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3563" y="3789040"/>
            <a:ext cx="35909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1484784"/>
            <a:ext cx="32861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30817"/>
          </a:xfrm>
        </p:spPr>
        <p:txBody>
          <a:bodyPr/>
          <a:lstStyle/>
          <a:p>
            <a:r>
              <a:rPr lang="ru-RU" dirty="0"/>
              <a:t>Менеджер проекта </a:t>
            </a:r>
            <a:r>
              <a:rPr lang="en-US" dirty="0"/>
              <a:t>(Product owner)</a:t>
            </a:r>
            <a:endParaRPr lang="ru-RU" dirty="0"/>
          </a:p>
          <a:p>
            <a:r>
              <a:rPr lang="ru-RU" dirty="0"/>
              <a:t>«Руководитель» команды (</a:t>
            </a:r>
            <a:r>
              <a:rPr lang="en-US" dirty="0"/>
              <a:t>Scrum master)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17</a:t>
            </a:fld>
            <a:endParaRPr lang="ru-RU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780928"/>
            <a:ext cx="6352312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928670"/>
            <a:ext cx="8435280" cy="5130817"/>
          </a:xfrm>
        </p:spPr>
        <p:txBody>
          <a:bodyPr/>
          <a:lstStyle/>
          <a:p>
            <a:r>
              <a:rPr lang="en-US" sz="2400" b="1" dirty="0"/>
              <a:t>Product backlog </a:t>
            </a:r>
            <a:r>
              <a:rPr lang="en-US" sz="2400" dirty="0"/>
              <a:t>– </a:t>
            </a:r>
            <a:r>
              <a:rPr lang="ru-RU" sz="2400" dirty="0"/>
              <a:t>требования, функциональности, варианты использования упорядоченные по степени важности</a:t>
            </a:r>
          </a:p>
          <a:p>
            <a:r>
              <a:rPr lang="ru-RU" sz="2400" dirty="0"/>
              <a:t>Варианты использования = Пользовательские истории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18</a:t>
            </a:fld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564904"/>
            <a:ext cx="8971218" cy="385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9379"/>
          </a:xfrm>
        </p:spPr>
        <p:txBody>
          <a:bodyPr/>
          <a:lstStyle/>
          <a:p>
            <a:r>
              <a:rPr lang="ru-RU" b="1" dirty="0"/>
              <a:t>Спринт</a:t>
            </a:r>
            <a:r>
              <a:rPr lang="ru-RU" dirty="0"/>
              <a:t> – временной промежуток (до 6 недель) по окончанию которого будет получен определенный результат – новая версия системы, решена крупная задача проекта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19</a:t>
            </a:fld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573016"/>
            <a:ext cx="34194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3212976"/>
            <a:ext cx="37719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Адаптивные методологии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4"/>
          </a:xfrm>
        </p:spPr>
        <p:txBody>
          <a:bodyPr/>
          <a:lstStyle/>
          <a:p>
            <a:r>
              <a:rPr lang="ru-RU" sz="2600" dirty="0"/>
              <a:t>Упор на использовании хороших творческих разработчиков, а не хорошо отлаженных процессов разработки</a:t>
            </a:r>
          </a:p>
          <a:p>
            <a:r>
              <a:rPr lang="ru-RU" sz="2600" dirty="0"/>
              <a:t>Н</a:t>
            </a:r>
            <a:r>
              <a:rPr lang="en-US" sz="2600" dirty="0" err="1"/>
              <a:t>епосредственное</a:t>
            </a:r>
            <a:r>
              <a:rPr lang="en-US" sz="2600" dirty="0"/>
              <a:t> </a:t>
            </a:r>
            <a:r>
              <a:rPr lang="en-US" sz="2600" dirty="0" err="1"/>
              <a:t>общение</a:t>
            </a:r>
            <a:r>
              <a:rPr lang="en-US" sz="2600" dirty="0"/>
              <a:t> </a:t>
            </a:r>
            <a:r>
              <a:rPr lang="en-US" sz="2600" dirty="0" err="1"/>
              <a:t>разработчиков</a:t>
            </a:r>
            <a:r>
              <a:rPr lang="en-US" sz="2600" dirty="0"/>
              <a:t> </a:t>
            </a:r>
            <a:r>
              <a:rPr lang="en-US" sz="2600" dirty="0" err="1"/>
              <a:t>между</a:t>
            </a:r>
            <a:r>
              <a:rPr lang="en-US" sz="2600" dirty="0"/>
              <a:t> </a:t>
            </a:r>
            <a:r>
              <a:rPr lang="en-US" sz="2600" dirty="0" err="1"/>
              <a:t>собой</a:t>
            </a:r>
            <a:r>
              <a:rPr lang="en-US" sz="2600" dirty="0"/>
              <a:t> </a:t>
            </a:r>
            <a:endParaRPr lang="ru-RU" sz="2600" dirty="0"/>
          </a:p>
          <a:p>
            <a:r>
              <a:rPr lang="ru-RU" sz="2600" dirty="0"/>
              <a:t>Отсутствие четких схем разработки</a:t>
            </a:r>
          </a:p>
          <a:p>
            <a:r>
              <a:rPr lang="ru-RU" sz="2600" dirty="0"/>
              <a:t>Оформление документов должно вносить непосредственный вклад в разработку </a:t>
            </a:r>
          </a:p>
          <a:p>
            <a:r>
              <a:rPr lang="ru-RU" sz="2600" dirty="0"/>
              <a:t>Снижение рисков проектов с неопределенными требованиями</a:t>
            </a:r>
          </a:p>
          <a:p>
            <a:r>
              <a:rPr lang="ru-RU" sz="2600" dirty="0"/>
              <a:t>Инициативность, самодисциплина</a:t>
            </a:r>
          </a:p>
          <a:p>
            <a:r>
              <a:rPr lang="ru-RU" sz="2600" dirty="0"/>
              <a:t>Совместная деятельность и ответственность</a:t>
            </a:r>
          </a:p>
          <a:p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</a:t>
            </a:fld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67F6A8-0310-44A6-81FB-C7F760BD5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A4AA54-B987-4CC6-9106-209E8624E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365104"/>
            <a:ext cx="8291264" cy="1765821"/>
          </a:xfrm>
        </p:spPr>
        <p:txBody>
          <a:bodyPr/>
          <a:lstStyle/>
          <a:p>
            <a:r>
              <a:rPr lang="ru-RU" sz="2800" dirty="0"/>
              <a:t>Планирование спринта </a:t>
            </a:r>
            <a:r>
              <a:rPr lang="ru-RU" sz="2400" dirty="0"/>
              <a:t>(вариантов использования по приоритетам)</a:t>
            </a:r>
          </a:p>
          <a:p>
            <a:r>
              <a:rPr lang="ru-RU" sz="2800" dirty="0"/>
              <a:t>Разбитие вариантов использования на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DC373D-300F-4279-ABFE-0E2FC2B9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20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EFBA0E-5AD8-4F23-898A-0AEA636C84B4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40768"/>
            <a:ext cx="8291264" cy="295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09516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 bwMode="auto">
          <a:xfrm>
            <a:off x="428596" y="1142984"/>
            <a:ext cx="1785950" cy="1916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  <a:defRPr/>
            </a:pPr>
            <a:r>
              <a:rPr lang="ru-RU" sz="3000" kern="0" dirty="0"/>
              <a:t>Спринт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  <a:defRPr/>
            </a:pPr>
            <a:r>
              <a:rPr lang="en-US" sz="3000" kern="0" dirty="0"/>
              <a:t>backlog</a:t>
            </a:r>
            <a:r>
              <a:rPr lang="ru-RU" sz="3000" kern="0" dirty="0"/>
              <a:t> </a:t>
            </a:r>
            <a:endParaRPr kumimoji="0" lang="ru-RU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457200" y="4245967"/>
            <a:ext cx="8229600" cy="1742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ru-RU" sz="2400" kern="0" dirty="0"/>
              <a:t>Приоритет и стадии выполнения историй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Незапланированные</a:t>
            </a:r>
            <a:r>
              <a:rPr kumimoji="0" lang="ru-RU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и следующие истории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2400" kern="0" baseline="0" dirty="0" err="1"/>
              <a:t>BurnDown</a:t>
            </a:r>
            <a:r>
              <a:rPr lang="en-US" sz="2400" kern="0" dirty="0"/>
              <a:t> – </a:t>
            </a:r>
            <a:r>
              <a:rPr lang="ru-RU" sz="2400" kern="0" dirty="0"/>
              <a:t>график оставшихся трудозатрат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187398F-69A7-4067-9269-7D34D6A6FD11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223604"/>
            <a:ext cx="6509293" cy="402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9EDB4-95DC-4C04-A0C2-F591C8BA8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18939"/>
          </a:xfrm>
        </p:spPr>
        <p:txBody>
          <a:bodyPr/>
          <a:lstStyle/>
          <a:p>
            <a:r>
              <a:rPr lang="en-US" dirty="0"/>
              <a:t>SCRUM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C76C01-324B-4B20-91F4-971FEDD71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9"/>
            <a:ext cx="4834880" cy="1584176"/>
          </a:xfrm>
        </p:spPr>
        <p:txBody>
          <a:bodyPr/>
          <a:lstStyle/>
          <a:p>
            <a:r>
              <a:rPr lang="ru-RU" sz="2400" dirty="0" err="1"/>
              <a:t>Безкомпьютерная</a:t>
            </a:r>
            <a:r>
              <a:rPr lang="ru-RU" sz="2400" dirty="0"/>
              <a:t> бумажная технология (доски, стикеры) – простота реализации, понимания и наглядности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99CCD5-37A4-4F4A-9597-35EED691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22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5A93D7-5702-4959-A8F4-CFD9187651C0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4791" y="277813"/>
            <a:ext cx="3528392" cy="2180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B696A61C-6EA2-4758-8987-C9F12641BECB}"/>
              </a:ext>
            </a:extLst>
          </p:cNvPr>
          <p:cNvSpPr txBox="1">
            <a:spLocks/>
          </p:cNvSpPr>
          <p:nvPr/>
        </p:nvSpPr>
        <p:spPr bwMode="auto">
          <a:xfrm>
            <a:off x="457200" y="2766719"/>
            <a:ext cx="8147248" cy="3110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ru-RU" sz="2800" kern="0" dirty="0"/>
              <a:t>Ежедневные утренние совещания (</a:t>
            </a:r>
            <a:r>
              <a:rPr lang="en-US" sz="2800" kern="0" dirty="0"/>
              <a:t>scrum)</a:t>
            </a:r>
            <a:r>
              <a:rPr lang="ru-RU" sz="2800" kern="0" dirty="0"/>
              <a:t>:</a:t>
            </a:r>
          </a:p>
          <a:p>
            <a:pPr lvl="1"/>
            <a:r>
              <a:rPr lang="ru-RU" sz="2400" kern="0" dirty="0"/>
              <a:t>Отчет о проделанной работе за предыдущий день и планы на сегодня</a:t>
            </a:r>
          </a:p>
          <a:p>
            <a:pPr lvl="1"/>
            <a:r>
              <a:rPr lang="ru-RU" sz="2400" kern="0" dirty="0"/>
              <a:t>Изменение стикеров на доске</a:t>
            </a:r>
          </a:p>
          <a:p>
            <a:pPr lvl="1"/>
            <a:r>
              <a:rPr lang="ru-RU" sz="2400" kern="0" dirty="0"/>
              <a:t>Добавление новых задач при необходимости</a:t>
            </a:r>
          </a:p>
          <a:p>
            <a:pPr lvl="1"/>
            <a:r>
              <a:rPr lang="ru-RU" sz="2400" kern="0" dirty="0"/>
              <a:t>Достраивание графика оставшихся трудозатрат</a:t>
            </a:r>
          </a:p>
          <a:p>
            <a:pPr lvl="1"/>
            <a:r>
              <a:rPr lang="ru-RU" sz="2400" kern="0" dirty="0"/>
              <a:t>Изменение ресурсов и приоритетов при необходимости (</a:t>
            </a:r>
            <a:r>
              <a:rPr lang="en-US" sz="2400" kern="0" dirty="0"/>
              <a:t>scrum master)</a:t>
            </a:r>
            <a:endParaRPr lang="ru-RU" sz="2400" kern="0" dirty="0"/>
          </a:p>
        </p:txBody>
      </p:sp>
    </p:spTree>
    <p:extLst>
      <p:ext uri="{BB962C8B-B14F-4D97-AF65-F5344CB8AC3E}">
        <p14:creationId xmlns:p14="http://schemas.microsoft.com/office/powerpoint/2010/main" val="2602702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23</a:t>
            </a:fld>
            <a:endParaRPr lang="ru-RU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2763" y="428604"/>
            <a:ext cx="536257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100" y="3214686"/>
            <a:ext cx="7772894" cy="2506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A123F4-04EF-45B4-9F19-1BF50FC9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037018A-F0C8-4A4F-B487-2CC74E9FC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4" y="1124744"/>
            <a:ext cx="8899877" cy="5006181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CAFC50-0C3A-46F9-B638-12725CBEF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1202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Размещение команды:</a:t>
            </a:r>
          </a:p>
          <a:p>
            <a:r>
              <a:rPr lang="ru-RU" dirty="0"/>
              <a:t>в одном помещении</a:t>
            </a:r>
          </a:p>
          <a:p>
            <a:r>
              <a:rPr lang="ru-RU" dirty="0"/>
              <a:t>возможность общения</a:t>
            </a:r>
          </a:p>
          <a:p>
            <a:r>
              <a:rPr lang="ru-RU" dirty="0"/>
              <a:t>в пределах слышимости</a:t>
            </a:r>
          </a:p>
          <a:p>
            <a:r>
              <a:rPr lang="ru-RU" dirty="0"/>
              <a:t>в пределах видимости</a:t>
            </a:r>
          </a:p>
          <a:p>
            <a:r>
              <a:rPr lang="ru-RU" dirty="0"/>
              <a:t>автономно (чтобы не мешал внешний мир)</a:t>
            </a:r>
          </a:p>
          <a:p>
            <a:r>
              <a:rPr lang="ru-RU" dirty="0"/>
              <a:t>выделенная зона для ежедневных </a:t>
            </a:r>
            <a:br>
              <a:rPr lang="ru-RU" dirty="0"/>
            </a:br>
            <a:r>
              <a:rPr lang="en-US" dirty="0"/>
              <a:t>scrum</a:t>
            </a:r>
            <a:r>
              <a:rPr lang="ru-RU" dirty="0"/>
              <a:t>-</a:t>
            </a:r>
            <a:r>
              <a:rPr lang="ru-RU" dirty="0" err="1"/>
              <a:t>ов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25</a:t>
            </a:fld>
            <a:endParaRPr lang="ru-RU" dirty="0"/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214290"/>
            <a:ext cx="4019266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30817"/>
          </a:xfrm>
        </p:spPr>
        <p:txBody>
          <a:bodyPr/>
          <a:lstStyle/>
          <a:p>
            <a:r>
              <a:rPr lang="ru-RU" dirty="0"/>
              <a:t>Тестирование и исправление ошибок</a:t>
            </a:r>
          </a:p>
          <a:p>
            <a:endParaRPr lang="ru-RU" sz="2600" dirty="0"/>
          </a:p>
          <a:p>
            <a:endParaRPr lang="ru-RU" sz="2600" dirty="0"/>
          </a:p>
          <a:p>
            <a:endParaRPr lang="ru-RU" sz="2800" dirty="0"/>
          </a:p>
          <a:p>
            <a:endParaRPr lang="ru-RU" sz="2800" dirty="0"/>
          </a:p>
          <a:p>
            <a:endParaRPr lang="ru-RU" sz="2800" dirty="0"/>
          </a:p>
          <a:p>
            <a:endParaRPr lang="ru-RU" sz="2800" dirty="0"/>
          </a:p>
          <a:p>
            <a:endParaRPr lang="ru-RU" sz="2800" dirty="0"/>
          </a:p>
          <a:p>
            <a:endParaRPr lang="ru-RU" dirty="0"/>
          </a:p>
          <a:p>
            <a:r>
              <a:rPr lang="ru-RU" sz="2500" dirty="0"/>
              <a:t>«пожарные» команды – исправление чужих ошибок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26</a:t>
            </a:fld>
            <a:endParaRPr lang="ru-RU" dirty="0"/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1500174"/>
            <a:ext cx="75342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3429000"/>
            <a:ext cx="134302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0767" y="3429000"/>
            <a:ext cx="48101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50197"/>
          </a:xfrm>
        </p:spPr>
        <p:txBody>
          <a:bodyPr/>
          <a:lstStyle/>
          <a:p>
            <a:pPr marL="0" lvl="0" indent="0">
              <a:buNone/>
            </a:pPr>
            <a:r>
              <a:rPr lang="ru-RU" sz="2400" b="1" u="sng" dirty="0"/>
              <a:t>Достоинства:</a:t>
            </a:r>
          </a:p>
          <a:p>
            <a:pPr lvl="0"/>
            <a:r>
              <a:rPr lang="ru-RU" sz="2400" dirty="0">
                <a:solidFill>
                  <a:schemeClr val="accent6"/>
                </a:solidFill>
              </a:rPr>
              <a:t>Ориентация на заказчика и взаимодействие с ним и между собой</a:t>
            </a:r>
          </a:p>
          <a:p>
            <a:pPr lvl="0"/>
            <a:r>
              <a:rPr lang="ru-RU" sz="2400" dirty="0">
                <a:solidFill>
                  <a:schemeClr val="accent6"/>
                </a:solidFill>
              </a:rPr>
              <a:t>Быстрый результат (макет, основной функционал)</a:t>
            </a:r>
          </a:p>
          <a:p>
            <a:pPr lvl="0"/>
            <a:r>
              <a:rPr lang="ru-RU" sz="2400" dirty="0">
                <a:solidFill>
                  <a:schemeClr val="accent6"/>
                </a:solidFill>
              </a:rPr>
              <a:t>Возможность внесения изменений в любой момент времени</a:t>
            </a:r>
          </a:p>
          <a:p>
            <a:pPr lvl="0"/>
            <a:r>
              <a:rPr lang="ru-RU" sz="2400" dirty="0">
                <a:solidFill>
                  <a:schemeClr val="accent6"/>
                </a:solidFill>
              </a:rPr>
              <a:t>Возможность экономии времени за счет исключения не критичных задач</a:t>
            </a:r>
          </a:p>
          <a:p>
            <a:pPr lvl="0"/>
            <a:r>
              <a:rPr lang="ru-RU" sz="2400" dirty="0">
                <a:solidFill>
                  <a:schemeClr val="accent6"/>
                </a:solidFill>
              </a:rPr>
              <a:t>Самоорганизующиеся команды с минимальной координацией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378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435280" cy="5150197"/>
          </a:xfrm>
        </p:spPr>
        <p:txBody>
          <a:bodyPr/>
          <a:lstStyle/>
          <a:p>
            <a:pPr marL="0" lvl="0" indent="0">
              <a:buNone/>
            </a:pPr>
            <a:r>
              <a:rPr lang="ru-RU" sz="2400" b="1" u="sng" dirty="0"/>
              <a:t>Недостатки:</a:t>
            </a:r>
          </a:p>
          <a:p>
            <a:pPr lvl="0"/>
            <a:r>
              <a:rPr lang="ru-RU" sz="2400" dirty="0">
                <a:solidFill>
                  <a:srgbClr val="C00000"/>
                </a:solidFill>
              </a:rPr>
              <a:t>Необходимость самоорганизующейся многофункциональной команды</a:t>
            </a:r>
          </a:p>
          <a:p>
            <a:pPr marL="0" lvl="0" indent="0">
              <a:buNone/>
            </a:pPr>
            <a:r>
              <a:rPr lang="ru-RU" sz="2400" b="1" dirty="0">
                <a:solidFill>
                  <a:srgbClr val="C00000"/>
                </a:solidFill>
              </a:rPr>
              <a:t>Успех проекта = Квалификация + опыт разработчика</a:t>
            </a:r>
          </a:p>
          <a:p>
            <a:pPr lvl="0"/>
            <a:r>
              <a:rPr lang="ru-RU" sz="2400" dirty="0">
                <a:solidFill>
                  <a:srgbClr val="C00000"/>
                </a:solidFill>
              </a:rPr>
              <a:t>Отсутствие анализа и управления рисками</a:t>
            </a:r>
          </a:p>
          <a:p>
            <a:pPr lvl="0"/>
            <a:r>
              <a:rPr lang="ru-RU" sz="2400" dirty="0">
                <a:solidFill>
                  <a:srgbClr val="C00000"/>
                </a:solidFill>
              </a:rPr>
              <a:t>Наличие жестких правил поведения внутри команды может вступить в конфликт с требованием ориентации на заказчика (заказчика не интересую внутренние правила, его интересует конечный продукт)</a:t>
            </a:r>
          </a:p>
          <a:p>
            <a:pPr lvl="0"/>
            <a:r>
              <a:rPr lang="ru-RU" sz="2400" dirty="0">
                <a:solidFill>
                  <a:srgbClr val="C00000"/>
                </a:solidFill>
              </a:rPr>
              <a:t>Риск бесконечных изменений и сдвигов сроков проекта</a:t>
            </a:r>
          </a:p>
          <a:p>
            <a:pPr lvl="0"/>
            <a:r>
              <a:rPr lang="ru-RU" sz="2400" dirty="0">
                <a:solidFill>
                  <a:srgbClr val="C00000"/>
                </a:solidFill>
              </a:rPr>
              <a:t>Невозможность определения точных сроков и стоимости проекта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28</a:t>
            </a:fld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CD7FE9-9971-42E3-B579-F98DBFF9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18939"/>
          </a:xfrm>
        </p:spPr>
        <p:txBody>
          <a:bodyPr/>
          <a:lstStyle/>
          <a:p>
            <a:r>
              <a:rPr lang="en-US" dirty="0"/>
              <a:t>Kanban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14D260-AF02-405F-AC54-92F2BD2D3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ru-RU" dirty="0"/>
              <a:t>Производственная система «Тойоты»</a:t>
            </a:r>
          </a:p>
          <a:p>
            <a:r>
              <a:rPr lang="ru-RU" dirty="0"/>
              <a:t>Подход «бережливое производство»</a:t>
            </a:r>
          </a:p>
          <a:p>
            <a:pPr lvl="1"/>
            <a:r>
              <a:rPr lang="ru-RU" dirty="0"/>
              <a:t>Что необходимо производить?</a:t>
            </a:r>
          </a:p>
          <a:p>
            <a:pPr lvl="1"/>
            <a:r>
              <a:rPr lang="ru-RU" dirty="0"/>
              <a:t>Когда нужен результат?</a:t>
            </a:r>
          </a:p>
          <a:p>
            <a:pPr lvl="1"/>
            <a:r>
              <a:rPr lang="ru-RU" dirty="0"/>
              <a:t>Сколько нужно?</a:t>
            </a:r>
          </a:p>
          <a:p>
            <a:r>
              <a:rPr lang="ru-RU" dirty="0"/>
              <a:t>Принцип «точно в срок»</a:t>
            </a:r>
          </a:p>
          <a:p>
            <a:r>
              <a:rPr lang="ru-RU" dirty="0"/>
              <a:t>Равномерная нагрузка на участников проекта</a:t>
            </a:r>
          </a:p>
          <a:p>
            <a:pPr marL="0" indent="0">
              <a:buNone/>
            </a:pPr>
            <a:r>
              <a:rPr lang="ru-RU" sz="2400" dirty="0"/>
              <a:t>Применяется при производстве любых товаров, не только разработка ПО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26E2AC-11B1-4248-B032-339B0AB04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77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39825"/>
          </a:xfrm>
        </p:spPr>
        <p:txBody>
          <a:bodyPr/>
          <a:lstStyle/>
          <a:p>
            <a:r>
              <a:rPr lang="ru-RU" dirty="0"/>
              <a:t>Манифест адаптивной разработки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30725"/>
          </a:xfrm>
        </p:spPr>
        <p:txBody>
          <a:bodyPr/>
          <a:lstStyle/>
          <a:p>
            <a:r>
              <a:rPr lang="ru-RU" dirty="0"/>
              <a:t>Индивидуумы и их взаимодействия важнее процессов и инструментальных средств</a:t>
            </a:r>
          </a:p>
          <a:p>
            <a:r>
              <a:rPr lang="ru-RU" dirty="0"/>
              <a:t>Работоспособное ПО важнее всеобъемлющей документации</a:t>
            </a:r>
          </a:p>
          <a:p>
            <a:r>
              <a:rPr lang="ru-RU" dirty="0"/>
              <a:t>Сотрудничество с заказчиком важнее, чем контрактные обязательства</a:t>
            </a:r>
          </a:p>
          <a:p>
            <a:r>
              <a:rPr lang="ru-RU" dirty="0"/>
              <a:t>Своевременная реакция на изменения важнее выполнения плана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1AA60-7247-4451-8218-FCFED9EFB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en-US" dirty="0"/>
              <a:t>Kanban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87F80E-5CEA-4DDB-84D1-260CEB067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ru-RU" sz="2800" dirty="0"/>
              <a:t>Прозрачность процесса разработки за счет визуализации:</a:t>
            </a:r>
          </a:p>
          <a:p>
            <a:pPr lvl="1"/>
            <a:r>
              <a:rPr lang="ru-RU" sz="2400" dirty="0"/>
              <a:t>Доска</a:t>
            </a:r>
          </a:p>
          <a:p>
            <a:pPr lvl="1"/>
            <a:r>
              <a:rPr lang="ru-RU" sz="2400" dirty="0"/>
              <a:t>Стикеры</a:t>
            </a:r>
          </a:p>
          <a:p>
            <a:r>
              <a:rPr lang="ru-RU" sz="2800" dirty="0"/>
              <a:t>В любой момент времени любой участник может:</a:t>
            </a:r>
          </a:p>
          <a:p>
            <a:pPr lvl="1"/>
            <a:r>
              <a:rPr lang="ru-RU" sz="2400" dirty="0"/>
              <a:t>Понять общий прогресс проекта и задач</a:t>
            </a:r>
          </a:p>
          <a:p>
            <a:pPr lvl="1"/>
            <a:r>
              <a:rPr lang="ru-RU" sz="2400" dirty="0"/>
              <a:t>Понять свой вклад в проект</a:t>
            </a:r>
          </a:p>
          <a:p>
            <a:pPr lvl="1"/>
            <a:r>
              <a:rPr lang="ru-RU" sz="2400" dirty="0"/>
              <a:t>Изменить статус задач и проекта</a:t>
            </a:r>
          </a:p>
          <a:p>
            <a:pPr lvl="1"/>
            <a:r>
              <a:rPr lang="ru-RU" sz="2400" dirty="0"/>
              <a:t>Добавить новые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E244442-0D7C-4B74-AE3A-AF2BE789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7148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B4AA9-098C-405F-BD49-A0A94FDA7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en-US" dirty="0"/>
              <a:t>Kanban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68453E-E9EF-44BB-8B49-B3726407C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ru-RU" dirty="0"/>
              <a:t>Доска может быть применена для любых областей и решаемых задач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A820BD-6717-460D-8DBF-2519E792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31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06E2B7-7430-4EB3-A0BA-C260943838E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306" y="2204864"/>
            <a:ext cx="3312368" cy="1631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C74422-1C9B-44D4-9759-C830F8A0B57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4044631"/>
            <a:ext cx="7291927" cy="2408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7860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F8013-C0A8-4D29-A2DA-4ECE3257E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en-US" dirty="0"/>
              <a:t>Kanban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8C2B2A-1CDB-46B4-BF93-BB6E690F8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638029"/>
          </a:xfrm>
        </p:spPr>
        <p:txBody>
          <a:bodyPr/>
          <a:lstStyle/>
          <a:p>
            <a:r>
              <a:rPr lang="ru-RU" sz="2800" dirty="0"/>
              <a:t>Доска отражает занятость команды а не отдельный проект:</a:t>
            </a:r>
          </a:p>
          <a:p>
            <a:pPr lvl="1"/>
            <a:r>
              <a:rPr lang="ru-RU" sz="2400" dirty="0"/>
              <a:t>Различные цвета для различных проектов</a:t>
            </a:r>
          </a:p>
          <a:p>
            <a:pPr lvl="1"/>
            <a:r>
              <a:rPr lang="ru-RU" sz="2400" dirty="0"/>
              <a:t>Возможность понять занятость команды в целом, а не по конкретному проекту</a:t>
            </a:r>
          </a:p>
          <a:p>
            <a:pPr lvl="1"/>
            <a:r>
              <a:rPr lang="ru-RU" sz="2400" dirty="0"/>
              <a:t>Не нагружать нагруженные «роли» в команде, контролировать нагрузку команды и не сорвать сроки</a:t>
            </a:r>
          </a:p>
          <a:p>
            <a:pPr lvl="1"/>
            <a:r>
              <a:rPr lang="ru-RU" sz="2400" dirty="0"/>
              <a:t>Выбор правильного темпа разработки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5AB188-52F4-4412-A564-FF44C4CD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32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B90EC1-E031-4888-8630-005065A11CC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77813"/>
            <a:ext cx="6173713" cy="22150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7687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77E281-0C16-427D-9638-F6FB094A5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en-US" dirty="0"/>
              <a:t>Kanban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8D120F-8CBC-44EA-BF3E-AA67409FC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078189"/>
          </a:xfrm>
        </p:spPr>
        <p:txBody>
          <a:bodyPr/>
          <a:lstStyle/>
          <a:p>
            <a:r>
              <a:rPr lang="ru-RU" dirty="0"/>
              <a:t>Задачи</a:t>
            </a:r>
          </a:p>
          <a:p>
            <a:pPr lvl="1"/>
            <a:r>
              <a:rPr lang="ru-RU" dirty="0"/>
              <a:t>Учет времени выполнения отдельной задачи позволяет правильно планировать проект целиком</a:t>
            </a:r>
          </a:p>
          <a:p>
            <a:pPr lvl="1"/>
            <a:r>
              <a:rPr lang="ru-RU" dirty="0"/>
              <a:t>Новые задачи заносятся в отдельный список, откуда любой разработчик может извлечь задачу и начать ее выполнение (перемещение соответствующей карточки на доске)</a:t>
            </a:r>
          </a:p>
          <a:p>
            <a:pPr lvl="1"/>
            <a:r>
              <a:rPr lang="ru-RU" dirty="0"/>
              <a:t>Уменьшение числа параллельно выполняемых задач приводит к уменьшению времени выполнения отдельной задачи</a:t>
            </a:r>
          </a:p>
          <a:p>
            <a:pPr lvl="1"/>
            <a:r>
              <a:rPr lang="ru-RU" dirty="0"/>
              <a:t>Быстрое выявление </a:t>
            </a:r>
            <a:r>
              <a:rPr lang="ru-RU"/>
              <a:t>проблемных задач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7E6537-62A0-4554-999A-DE8721DD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1947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11C7C-A5DA-4B44-BC1A-5CAA9960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90947"/>
          </a:xfrm>
        </p:spPr>
        <p:txBody>
          <a:bodyPr/>
          <a:lstStyle/>
          <a:p>
            <a:r>
              <a:rPr lang="en-US" dirty="0"/>
              <a:t>Kanban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0B496E-3C9F-4EE2-8BB4-43295139B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ru-RU" dirty="0"/>
              <a:t>Нет жестких правил, только принципы</a:t>
            </a:r>
          </a:p>
          <a:p>
            <a:pPr lvl="1"/>
            <a:r>
              <a:rPr lang="ru-RU" sz="2800" dirty="0"/>
              <a:t>Уважение к существующим порядку, ролям и обязанностям</a:t>
            </a:r>
          </a:p>
          <a:p>
            <a:pPr lvl="1"/>
            <a:r>
              <a:rPr lang="ru-RU" sz="2800" dirty="0"/>
              <a:t>Сплоченность коллектива и постоянное развитие сотрудников</a:t>
            </a:r>
          </a:p>
          <a:p>
            <a:pPr lvl="1"/>
            <a:r>
              <a:rPr lang="ru-RU" sz="2800" dirty="0"/>
              <a:t>Постоянные оптимизация и совершенствование процесса разработки, не допуская слишком резких перемен</a:t>
            </a:r>
          </a:p>
          <a:p>
            <a:pPr lvl="1"/>
            <a:r>
              <a:rPr lang="ru-RU" sz="2800" dirty="0"/>
              <a:t>Поощряется инициатива разработчика и стремление к лидерству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B22C1F-83DF-4656-A90B-FEB83CC5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10352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191A2E-C254-4190-9B10-58EA4960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</a:t>
            </a:r>
            <a:r>
              <a:rPr lang="ru-RU" dirty="0"/>
              <a:t>и </a:t>
            </a:r>
            <a:r>
              <a:rPr lang="en-US" dirty="0"/>
              <a:t>Scrum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81B77C-A2A6-4C23-B9FC-B71BE34CF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Scrum – </a:t>
            </a:r>
            <a:r>
              <a:rPr lang="ru-RU" dirty="0"/>
              <a:t>гибкая методология управления проектами</a:t>
            </a:r>
            <a:endParaRPr lang="en-US" dirty="0"/>
          </a:p>
          <a:p>
            <a:endParaRPr lang="en-US" dirty="0"/>
          </a:p>
          <a:p>
            <a:r>
              <a:rPr lang="en-US" dirty="0"/>
              <a:t>Kanban – </a:t>
            </a:r>
            <a:r>
              <a:rPr lang="ru-RU" dirty="0"/>
              <a:t>метод улучшения любой методологии</a:t>
            </a:r>
            <a:endParaRPr lang="en-US" dirty="0"/>
          </a:p>
          <a:p>
            <a:pPr lvl="1"/>
            <a:r>
              <a:rPr lang="ru-RU" dirty="0"/>
              <a:t>Опора на существующие методы разработки</a:t>
            </a:r>
          </a:p>
          <a:p>
            <a:pPr lvl="1"/>
            <a:r>
              <a:rPr lang="ru-RU" dirty="0"/>
              <a:t>Введение улучшающих изменений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E3CB94-8B93-4291-A57B-5DBE2E44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12217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191A2E-C254-4190-9B10-58EA4960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</a:t>
            </a:r>
            <a:r>
              <a:rPr lang="ru-RU" dirty="0"/>
              <a:t>и </a:t>
            </a:r>
            <a:r>
              <a:rPr lang="en-US" dirty="0"/>
              <a:t>Scrum</a:t>
            </a: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0A9C6C5-976F-44DE-A91F-6D849C19D8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979900"/>
              </p:ext>
            </p:extLst>
          </p:nvPr>
        </p:nvGraphicFramePr>
        <p:xfrm>
          <a:off x="486243" y="980728"/>
          <a:ext cx="8229600" cy="4968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2022176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723394511"/>
                    </a:ext>
                  </a:extLst>
                </a:gridCol>
              </a:tblGrid>
              <a:tr h="4861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Kanban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Scrum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61688"/>
                  </a:ext>
                </a:extLst>
              </a:tr>
              <a:tr h="799231"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Нет совещаний – изменения на доске в любой момент времени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  <a:ea typeface="Calibri" panose="020F0502020204030204" pitchFamily="34" charset="0"/>
                        </a:rPr>
                        <a:t>Есть совещания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93594503"/>
                  </a:ext>
                </a:extLst>
              </a:tr>
              <a:tr h="1598462"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Не нужна отправная точка, нет деления на промежутки времени (спринты), есть общий срок проекта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Нужна отправная точка, деление на спринты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4821144"/>
                  </a:ext>
                </a:extLst>
              </a:tr>
              <a:tr h="799231"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  <a:ea typeface="Calibri" panose="020F0502020204030204" pitchFamily="34" charset="0"/>
                        </a:rPr>
                        <a:t>Возможно узкопрофильные команды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Полнофункциональные команды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1802516"/>
                  </a:ext>
                </a:extLst>
              </a:tr>
              <a:tr h="799231"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  <a:ea typeface="Calibri" panose="020F0502020204030204" pitchFamily="34" charset="0"/>
                        </a:rPr>
                        <a:t>Последовательные и плавные изменения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Возможны кардинальные перемены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2869014"/>
                  </a:ext>
                </a:extLst>
              </a:tr>
              <a:tr h="486199"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  <a:ea typeface="Calibri" panose="020F0502020204030204" pitchFamily="34" charset="0"/>
                        </a:rPr>
                        <a:t>Нет ролей в команде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Роли в команде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91922299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E3CB94-8B93-4291-A57B-5DBE2E44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08843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b="1" dirty="0"/>
              <a:t>Адаптивные методологии разработки ПО</a:t>
            </a:r>
            <a:endParaRPr lang="ru-RU" sz="4000" b="1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81200" y="4714884"/>
            <a:ext cx="6553200" cy="1000116"/>
          </a:xfrm>
        </p:spPr>
        <p:txBody>
          <a:bodyPr/>
          <a:lstStyle/>
          <a:p>
            <a:pPr algn="r"/>
            <a:r>
              <a:rPr lang="ru-RU" sz="2000" b="1" u="sng" dirty="0"/>
              <a:t>Тема 1: </a:t>
            </a:r>
            <a:r>
              <a:rPr lang="ru-RU" sz="2000" b="1" dirty="0"/>
              <a:t>Стандарты в области разработки ПО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37</a:t>
            </a:fld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 bwMode="auto">
          <a:xfrm>
            <a:off x="1928794" y="4000504"/>
            <a:ext cx="6553200" cy="4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ru-RU" sz="2000" b="1" dirty="0">
                <a:solidFill>
                  <a:schemeClr val="tx2"/>
                </a:solidFill>
                <a:ea typeface="+mj-ea"/>
                <a:cs typeface="+mj-cs"/>
              </a:rPr>
              <a:t>Лекция 5</a:t>
            </a:r>
          </a:p>
        </p:txBody>
      </p:sp>
    </p:spTree>
    <p:extLst>
      <p:ext uri="{BB962C8B-B14F-4D97-AF65-F5344CB8AC3E}">
        <p14:creationId xmlns:p14="http://schemas.microsoft.com/office/powerpoint/2010/main" val="2842178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50197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ru-RU" sz="2800" dirty="0"/>
              <a:t>Адаптивные методологии разработки ПО. Особенности. Примеры. Вариант использования.</a:t>
            </a: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ru-RU" sz="2800" dirty="0"/>
              <a:t>Адаптивные методологии разработки ПО </a:t>
            </a:r>
            <a:r>
              <a:rPr lang="en-US" sz="2800" dirty="0"/>
              <a:t>XP</a:t>
            </a:r>
            <a:r>
              <a:rPr lang="ru-RU" sz="2800" dirty="0"/>
              <a:t> и </a:t>
            </a:r>
            <a:r>
              <a:rPr lang="en-US" sz="2800"/>
              <a:t>Kanban.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800" dirty="0"/>
              <a:t>Адаптивная методология разработки ПО </a:t>
            </a:r>
            <a:r>
              <a:rPr lang="en-US" sz="2800" dirty="0"/>
              <a:t>SCRUM.</a:t>
            </a:r>
            <a:endParaRPr lang="ru-RU" sz="2800" dirty="0"/>
          </a:p>
          <a:p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38</a:t>
            </a:fld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84" y="128935"/>
            <a:ext cx="9144000" cy="1139825"/>
          </a:xfrm>
        </p:spPr>
        <p:txBody>
          <a:bodyPr/>
          <a:lstStyle/>
          <a:p>
            <a:r>
              <a:rPr lang="ru-RU" dirty="0"/>
              <a:t>Экстремальное 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836712"/>
            <a:ext cx="8291264" cy="529421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XP </a:t>
            </a:r>
            <a:r>
              <a:rPr lang="ru-RU" b="1" dirty="0"/>
              <a:t>= </a:t>
            </a:r>
            <a:r>
              <a:rPr lang="en-US" b="1" dirty="0"/>
              <a:t>Extreme Programming</a:t>
            </a:r>
            <a:endParaRPr lang="ru-RU" b="1" dirty="0"/>
          </a:p>
          <a:p>
            <a:r>
              <a:rPr lang="ru-RU" sz="2400" dirty="0"/>
              <a:t>Командная работа небольших групп программистов </a:t>
            </a:r>
            <a:r>
              <a:rPr lang="ru-RU" sz="2000" dirty="0"/>
              <a:t>(10 чел)</a:t>
            </a:r>
          </a:p>
          <a:p>
            <a:r>
              <a:rPr lang="ru-RU" sz="2400" dirty="0"/>
              <a:t>Эффективная коммуникация между заказчиком и исполнителем</a:t>
            </a:r>
          </a:p>
          <a:p>
            <a:r>
              <a:rPr lang="ru-RU" sz="2400" dirty="0"/>
              <a:t>Разработка – последовательно дорабатываемые прототипы</a:t>
            </a:r>
          </a:p>
          <a:p>
            <a:r>
              <a:rPr lang="ru-RU" sz="2400" dirty="0"/>
              <a:t>Цель – повышение доверия заказчика к программному продукту путем доказательства успешности развития процесса разработки</a:t>
            </a:r>
          </a:p>
          <a:p>
            <a:r>
              <a:rPr lang="ru-RU" sz="2400" dirty="0"/>
              <a:t>Минимизация ошибок на ранних стадиях разработки</a:t>
            </a:r>
          </a:p>
          <a:p>
            <a:r>
              <a:rPr lang="ru-RU" sz="2400" dirty="0"/>
              <a:t>Увеличение прогнозируемости и Сокращение сроков разработки проекта</a:t>
            </a:r>
          </a:p>
          <a:p>
            <a:r>
              <a:rPr lang="ru-RU" sz="2400" dirty="0"/>
              <a:t>Идеально для неполных или уточняемых требований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Базис </a:t>
            </a:r>
            <a:r>
              <a:rPr lang="en-US" dirty="0"/>
              <a:t>XP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18894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100" b="1" dirty="0"/>
              <a:t>Игра в планирование</a:t>
            </a:r>
          </a:p>
          <a:p>
            <a:pPr marL="400050" lvl="1" indent="0">
              <a:buNone/>
            </a:pPr>
            <a:r>
              <a:rPr lang="ru-RU" dirty="0"/>
              <a:t>Быстрое определение перечня задач на следующую версию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100" b="1" dirty="0"/>
              <a:t>Небольшие версии</a:t>
            </a:r>
          </a:p>
          <a:p>
            <a:pPr marL="400050" lvl="1" indent="0">
              <a:buNone/>
            </a:pPr>
            <a:r>
              <a:rPr lang="ru-RU" sz="2800" dirty="0"/>
              <a:t>Каждая версия добавляет небольшой функционал, логически завершенная и вводится в эксплуатацию незамедлительно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100" b="1" dirty="0"/>
              <a:t>Метафора</a:t>
            </a:r>
          </a:p>
          <a:p>
            <a:pPr marL="400050" lvl="1" indent="0">
              <a:buNone/>
            </a:pPr>
            <a:r>
              <a:rPr lang="ru-RU" sz="2800" dirty="0"/>
              <a:t>Разработка проводится на основе простой и общедоступной концепции того, как работает вся система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100" b="1" dirty="0"/>
              <a:t>Простой дизайн</a:t>
            </a:r>
          </a:p>
          <a:p>
            <a:pPr marL="400050" lvl="1" indent="0">
              <a:buNone/>
            </a:pPr>
            <a:r>
              <a:rPr lang="ru-RU" sz="2800" dirty="0"/>
              <a:t>Система спроектирована настолько просто, насколько это возможно. Чрезмерная сложность и дубляж устраняется.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3447F1-6EE1-4BF2-8352-513B8141F7C6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96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Базис </a:t>
            </a:r>
            <a:r>
              <a:rPr lang="en-US" dirty="0"/>
              <a:t>XP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537723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ru-RU" sz="3400" b="1" dirty="0"/>
              <a:t>Тестирование</a:t>
            </a:r>
          </a:p>
          <a:p>
            <a:pPr marL="400050" lvl="1" indent="0">
              <a:buNone/>
            </a:pPr>
            <a:r>
              <a:rPr lang="ru-RU" sz="2800" dirty="0"/>
              <a:t>Постоянное написание модульных тестов по мере реализации нового функционала. Тесты позволяют убедиться, что после внесения изменений ПО работает не хуже, чем раньше. Тесты до написания кода.</a:t>
            </a:r>
            <a:endParaRPr lang="ru-RU" sz="3400" b="1" dirty="0"/>
          </a:p>
          <a:p>
            <a:pPr marL="514350" indent="-514350">
              <a:buFont typeface="+mj-lt"/>
              <a:buAutoNum type="arabicPeriod" startAt="5"/>
            </a:pPr>
            <a:r>
              <a:rPr lang="ru-RU" sz="3400" b="1" dirty="0"/>
              <a:t>Рефакторинг</a:t>
            </a:r>
          </a:p>
          <a:p>
            <a:pPr marL="400050" lvl="1" indent="0">
              <a:buNone/>
            </a:pPr>
            <a:r>
              <a:rPr lang="ru-RU" sz="2800" dirty="0"/>
              <a:t>Реструктуризация системы без изменения внешнего поведения – устранение дублирования, улучшение взаимодействия компонент</a:t>
            </a:r>
            <a:r>
              <a:rPr lang="ru-RU" sz="2800" i="1" dirty="0"/>
              <a:t>, </a:t>
            </a:r>
            <a:r>
              <a:rPr lang="ru-RU" sz="2800" dirty="0"/>
              <a:t>упрощение кода. Рефакторинг применяется, если существующий дизайн препятствует внесению изменений.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ru-RU" sz="3400" b="1" dirty="0"/>
              <a:t>Программирование парами</a:t>
            </a:r>
          </a:p>
          <a:p>
            <a:pPr marL="400050" lvl="1" indent="0">
              <a:buNone/>
            </a:pPr>
            <a:r>
              <a:rPr lang="ru-RU" dirty="0"/>
              <a:t>«По одному компьютеру на пару программистов». Анализ и инспектирование кода, поиск решений, обучение.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3447F1-6EE1-4BF2-8352-513B8141F7C6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87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Базис </a:t>
            </a:r>
            <a:r>
              <a:rPr lang="en-US" dirty="0"/>
              <a:t>XP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537723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ru-RU" sz="2400" b="1" dirty="0"/>
              <a:t>Коллективное владение</a:t>
            </a:r>
          </a:p>
          <a:p>
            <a:pPr marL="400050" lvl="1" indent="0">
              <a:buNone/>
            </a:pPr>
            <a:r>
              <a:rPr lang="ru-RU" dirty="0"/>
              <a:t>В любое время любой член команды может изменить любой код в любом месте. Общая ответственность.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ru-RU" sz="2400" b="1" dirty="0"/>
              <a:t>Непрерывная интеграция (</a:t>
            </a:r>
            <a:r>
              <a:rPr lang="en-US" sz="2400" b="1" dirty="0"/>
              <a:t>CI/CD)</a:t>
            </a:r>
            <a:endParaRPr lang="ru-RU" sz="2400" b="1" dirty="0"/>
          </a:p>
          <a:p>
            <a:pPr marL="685800" lvl="1" indent="-285750"/>
            <a:r>
              <a:rPr lang="ru-RU" sz="1800" dirty="0"/>
              <a:t>Изменения вносятся в код регулярно в течение дня</a:t>
            </a:r>
          </a:p>
          <a:p>
            <a:pPr marL="685800" lvl="1" indent="-285750"/>
            <a:r>
              <a:rPr lang="ru-RU" sz="1800" dirty="0"/>
              <a:t>Каждое изменение тестируется и после успеха вносится в проект</a:t>
            </a:r>
          </a:p>
          <a:p>
            <a:pPr marL="685800" lvl="1" indent="-285750"/>
            <a:r>
              <a:rPr lang="ru-RU" sz="1800" dirty="0"/>
              <a:t>Проект тестируется целиком</a:t>
            </a:r>
          </a:p>
          <a:p>
            <a:pPr marL="685800" lvl="1" indent="-285750"/>
            <a:r>
              <a:rPr lang="ru-RU" sz="1800" dirty="0"/>
              <a:t>После успешного тестирования результаты попадают заказчику (непрерывное развертывание)</a:t>
            </a:r>
          </a:p>
          <a:p>
            <a:pPr marL="685800" lvl="1" indent="-285750"/>
            <a:r>
              <a:rPr lang="ru-RU" sz="1800" dirty="0"/>
              <a:t>Всегда имеем рабочую версию проекта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3447F1-6EE1-4BF2-8352-513B8141F7C6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29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Базис </a:t>
            </a:r>
            <a:r>
              <a:rPr lang="en-US" dirty="0"/>
              <a:t>XP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ru-RU" b="1" dirty="0"/>
              <a:t>40-часовая неделя</a:t>
            </a:r>
          </a:p>
          <a:p>
            <a:pPr marL="400050" lvl="1" indent="0">
              <a:buNone/>
            </a:pPr>
            <a:r>
              <a:rPr lang="ru-RU" dirty="0"/>
              <a:t>Программист работает не более 40 часов в неделю. Если требуются сверхурочные – значит есть проблемы в проекте. Высокий устойчивый темп разработки с максимальной продуктивностью.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ru-RU" b="1" dirty="0"/>
              <a:t>Заказчик на месте разработки</a:t>
            </a:r>
          </a:p>
          <a:p>
            <a:pPr marL="400050" lvl="1" indent="0">
              <a:buNone/>
            </a:pPr>
            <a:r>
              <a:rPr lang="ru-RU" dirty="0"/>
              <a:t>Представление оперативных ответов про функционал, интерфейсы и т.д. от представителя заказчика. Оценка результатов.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ru-RU" b="1" dirty="0"/>
              <a:t>Стандарты кодирования</a:t>
            </a:r>
          </a:p>
          <a:p>
            <a:pPr marL="400050" lvl="1" indent="0">
              <a:buNone/>
            </a:pPr>
            <a:r>
              <a:rPr lang="ru-RU" dirty="0"/>
              <a:t>Общие правила оформления кода для всех программистов.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3447F1-6EE1-4BF2-8352-513B8141F7C6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40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Базис </a:t>
            </a:r>
            <a:r>
              <a:rPr lang="en-US" dirty="0"/>
              <a:t>XP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3"/>
            </a:pPr>
            <a:r>
              <a:rPr lang="ru-RU" b="1" dirty="0"/>
              <a:t>Открытое пространство</a:t>
            </a:r>
          </a:p>
          <a:p>
            <a:pPr marL="400050" lvl="1" indent="0">
              <a:buNone/>
            </a:pPr>
            <a:r>
              <a:rPr lang="ru-RU" dirty="0"/>
              <a:t>Команда размещается в одном просторном помещении для упрощения коммуникации.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ru-RU" b="1" dirty="0"/>
              <a:t>Изменение правил по необходимости </a:t>
            </a:r>
            <a:r>
              <a:rPr lang="ru-RU" sz="2800" dirty="0"/>
              <a:t>Каждый член команды должен принять общие правила, но при необходимости их можно единогласно менять.</a:t>
            </a:r>
            <a:endParaRPr lang="ru-RU" sz="2600" dirty="0"/>
          </a:p>
          <a:p>
            <a:pPr marL="400050" lvl="1" indent="0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3447F1-6EE1-4BF2-8352-513B8141F7C6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403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Край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Край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рай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2496</TotalTime>
  <Words>2134</Words>
  <Application>Microsoft Office PowerPoint</Application>
  <PresentationFormat>Экран (4:3)</PresentationFormat>
  <Paragraphs>374</Paragraphs>
  <Slides>38</Slides>
  <Notes>31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3" baseType="lpstr">
      <vt:lpstr>Arial</vt:lpstr>
      <vt:lpstr>Calibri</vt:lpstr>
      <vt:lpstr>Garamond</vt:lpstr>
      <vt:lpstr>Wingdings</vt:lpstr>
      <vt:lpstr>Тема1</vt:lpstr>
      <vt:lpstr>Адаптивные методологии разработки ПО</vt:lpstr>
      <vt:lpstr>Адаптивные методологии</vt:lpstr>
      <vt:lpstr>Манифест адаптивной разработки</vt:lpstr>
      <vt:lpstr>Экстремальное программирование</vt:lpstr>
      <vt:lpstr>Базис XP</vt:lpstr>
      <vt:lpstr>Базис XP</vt:lpstr>
      <vt:lpstr>Базис XP</vt:lpstr>
      <vt:lpstr>Базис XP</vt:lpstr>
      <vt:lpstr>Базис XP</vt:lpstr>
      <vt:lpstr>Принципы XP</vt:lpstr>
      <vt:lpstr>Принципы XP</vt:lpstr>
      <vt:lpstr>XP</vt:lpstr>
      <vt:lpstr>XP</vt:lpstr>
      <vt:lpstr>XP</vt:lpstr>
      <vt:lpstr>SCRUM</vt:lpstr>
      <vt:lpstr>SCRUM</vt:lpstr>
      <vt:lpstr>SCRUM</vt:lpstr>
      <vt:lpstr>SCRUM</vt:lpstr>
      <vt:lpstr>SCRUM</vt:lpstr>
      <vt:lpstr>SCRUM</vt:lpstr>
      <vt:lpstr>SCRUM</vt:lpstr>
      <vt:lpstr>SCRUM</vt:lpstr>
      <vt:lpstr>SCRUM</vt:lpstr>
      <vt:lpstr>SCRUM</vt:lpstr>
      <vt:lpstr>SCRUM</vt:lpstr>
      <vt:lpstr>SCRUM</vt:lpstr>
      <vt:lpstr>SCRUM</vt:lpstr>
      <vt:lpstr>SCRUM</vt:lpstr>
      <vt:lpstr>Kanban</vt:lpstr>
      <vt:lpstr>Kanban</vt:lpstr>
      <vt:lpstr>Kanban</vt:lpstr>
      <vt:lpstr>Kanban</vt:lpstr>
      <vt:lpstr>Kanban</vt:lpstr>
      <vt:lpstr>Kanban</vt:lpstr>
      <vt:lpstr>Kanban и Scrum</vt:lpstr>
      <vt:lpstr>Kanban и Scrum</vt:lpstr>
      <vt:lpstr>Адаптивные методологии разработки ПО</vt:lpstr>
      <vt:lpstr>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эксплуатация защищенных автоматизированных систем</dc:title>
  <dc:creator>Алексей Кузнецов</dc:creator>
  <cp:lastModifiedBy>Пользователь Windows</cp:lastModifiedBy>
  <cp:revision>255</cp:revision>
  <dcterms:created xsi:type="dcterms:W3CDTF">2017-05-16T13:01:14Z</dcterms:created>
  <dcterms:modified xsi:type="dcterms:W3CDTF">2021-08-30T07:57:18Z</dcterms:modified>
</cp:coreProperties>
</file>