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8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27" r:id="rId13"/>
    <p:sldId id="401" r:id="rId14"/>
    <p:sldId id="402" r:id="rId15"/>
    <p:sldId id="428" r:id="rId16"/>
    <p:sldId id="403" r:id="rId17"/>
    <p:sldId id="404" r:id="rId18"/>
    <p:sldId id="405" r:id="rId19"/>
    <p:sldId id="406" r:id="rId20"/>
    <p:sldId id="407" r:id="rId21"/>
    <p:sldId id="408" r:id="rId22"/>
    <p:sldId id="432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31" r:id="rId31"/>
    <p:sldId id="430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389" r:id="rId44"/>
    <p:sldId id="388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0726" autoAdjust="0"/>
  </p:normalViewPr>
  <p:slideViewPr>
    <p:cSldViewPr>
      <p:cViewPr varScale="1">
        <p:scale>
          <a:sx n="81" d="100"/>
          <a:sy n="81" d="100"/>
        </p:scale>
        <p:origin x="25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успешного проекта необходимо учитывать (объем, ресурсы, время, качество, риски)</a:t>
            </a:r>
          </a:p>
          <a:p>
            <a:r>
              <a:rPr lang="ru-RU" dirty="0"/>
              <a:t>Необходимо управление проектом и балансировка между указанными факторами (взаимосвязаны)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Основы планирования мы начали рассматривать в темах по методологиям.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36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Большие и сложные системы требуют планирования и организации разработки, тогда как для малых систем это может дать только увеличение сроков.</a:t>
            </a:r>
          </a:p>
          <a:p>
            <a:r>
              <a:rPr lang="ru-RU" dirty="0" err="1"/>
              <a:t>Особеннности</a:t>
            </a:r>
            <a:r>
              <a:rPr lang="ru-RU" dirty="0"/>
              <a:t> и признаки …</a:t>
            </a:r>
          </a:p>
          <a:p>
            <a:r>
              <a:rPr lang="ru-RU" dirty="0"/>
              <a:t>-</a:t>
            </a:r>
          </a:p>
          <a:p>
            <a:r>
              <a:rPr lang="ru-RU" dirty="0"/>
              <a:t>-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63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Планирование – особое место в организации</a:t>
            </a:r>
          </a:p>
          <a:p>
            <a:r>
              <a:rPr lang="ru-RU" dirty="0" err="1"/>
              <a:t>Задачи+ресурсы+сроки</a:t>
            </a:r>
            <a:endParaRPr lang="ru-RU" dirty="0"/>
          </a:p>
          <a:p>
            <a:r>
              <a:rPr lang="ru-RU" dirty="0"/>
              <a:t>Основа планирования – вычисление границ времени на задачу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Линейный график планирует один ресурс – время, остальные ресурсы как-то по-другому</a:t>
            </a:r>
          </a:p>
          <a:p>
            <a:r>
              <a:rPr lang="ru-RU" dirty="0"/>
              <a:t>Плюс задачи могут быть взаимосвязаны и при большом количестве – сложно</a:t>
            </a:r>
          </a:p>
          <a:p>
            <a:endParaRPr lang="ru-RU" dirty="0"/>
          </a:p>
          <a:p>
            <a:r>
              <a:rPr lang="ru-RU" dirty="0"/>
              <a:t>Минусы – нужны вспомогательные средства для отслеживания других ресурсов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5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Учитывают взаимосвязь задач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3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7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Изготовление, покраска</a:t>
            </a:r>
          </a:p>
          <a:p>
            <a:pPr marL="228600" indent="-228600">
              <a:buAutoNum type="arabicPeriod"/>
            </a:pPr>
            <a:r>
              <a:rPr lang="ru-RU" dirty="0"/>
              <a:t>Ожидание пока высохнет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83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расчета – основной инструмент планирования</a:t>
            </a:r>
          </a:p>
          <a:p>
            <a:r>
              <a:rPr lang="ru-RU" dirty="0"/>
              <a:t>Любая задержка на критическом пути – увеличение сроков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30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Определение критического пути – установка раннего срока завершающего события</a:t>
            </a:r>
          </a:p>
          <a:p>
            <a:r>
              <a:rPr lang="ru-RU" dirty="0"/>
              <a:t>Критически путь – нулевой резерв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72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Разные исполнители – разные продолжительности</a:t>
            </a:r>
          </a:p>
          <a:p>
            <a:r>
              <a:rPr lang="ru-RU" dirty="0"/>
              <a:t>Оптимизация – смена исполнителя, изменение порядка работ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49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Топологическая сортировка графа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2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Зачем нужны – выбор между ПО, планировать и контролировать процесс разработки</a:t>
            </a:r>
          </a:p>
          <a:p>
            <a:r>
              <a:rPr lang="ru-RU" dirty="0"/>
              <a:t>Стандарт определяет как мерять качество– локализация международного</a:t>
            </a:r>
          </a:p>
          <a:p>
            <a:r>
              <a:rPr lang="ru-RU" dirty="0"/>
              <a:t>К=Надежность</a:t>
            </a:r>
          </a:p>
          <a:p>
            <a:r>
              <a:rPr lang="ru-RU" dirty="0"/>
              <a:t>Х=Способность к восстановлению работоспособности</a:t>
            </a:r>
          </a:p>
          <a:p>
            <a:r>
              <a:rPr lang="ru-RU" dirty="0"/>
              <a:t>П=время восстановления</a:t>
            </a:r>
          </a:p>
          <a:p>
            <a:r>
              <a:rPr lang="ru-RU" dirty="0"/>
              <a:t>К=время </a:t>
            </a:r>
            <a:r>
              <a:rPr lang="en-US" dirty="0"/>
              <a:t>&lt; </a:t>
            </a:r>
            <a:r>
              <a:rPr lang="ru-RU" dirty="0"/>
              <a:t>1 мин.</a:t>
            </a:r>
          </a:p>
          <a:p>
            <a:r>
              <a:rPr lang="ru-RU" dirty="0"/>
              <a:t>Для каждой характеристики рекомендуется формировать показатель и шкалу с допустимыми и </a:t>
            </a:r>
            <a:r>
              <a:rPr lang="ru-RU" dirty="0" err="1"/>
              <a:t>неудовлетворит</a:t>
            </a:r>
            <a:r>
              <a:rPr lang="ru-RU" dirty="0"/>
              <a:t>. значениями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71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Учет взаимосвязи и времени – симбиоз сетевой модели и линейного графика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55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(рабочие дни и часы);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сроки, продолжительность, время начала или окончания и др. характеристики);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 (последовательная, одновременное начало, одновременное окончание и т.п.);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4 - (сетевая модель, диаграмма Ганта, визуальный оптимизатор и т.п.)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5 - (учет характеристик задач и ограничений ресурсов, различные единицы планирования – минуты, часы, дни);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6 - (% выполнения, оповещение по почте, действия в домене, отчеты).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697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Исходная сеть, сеть в </a:t>
            </a:r>
            <a:r>
              <a:rPr lang="en-US" dirty="0"/>
              <a:t>MS Project</a:t>
            </a:r>
            <a:r>
              <a:rPr lang="ru-RU" dirty="0"/>
              <a:t> и Диаграмма Ганта</a:t>
            </a:r>
          </a:p>
          <a:p>
            <a:r>
              <a:rPr lang="ru-RU" dirty="0"/>
              <a:t>Отличия: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Появились прямоугольники – задача</a:t>
            </a:r>
          </a:p>
          <a:p>
            <a:pPr marL="171450" indent="-171450">
              <a:buFontTx/>
              <a:buChar char="-"/>
            </a:pPr>
            <a:r>
              <a:rPr lang="ru-RU" dirty="0"/>
              <a:t>Событие – 6-угольник, событие можно опустить</a:t>
            </a:r>
          </a:p>
          <a:p>
            <a:pPr marL="171450" indent="-171450">
              <a:buFontTx/>
              <a:buChar char="-"/>
            </a:pPr>
            <a:r>
              <a:rPr lang="ru-RU" dirty="0"/>
              <a:t>Стрелка – просто взаимосвязь</a:t>
            </a:r>
          </a:p>
          <a:p>
            <a:pPr marL="171450" indent="-171450">
              <a:buFontTx/>
              <a:buChar char="-"/>
            </a:pP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Красное – критический путь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714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Большинство проектов может быть выполнено за более оптимальные сроки</a:t>
            </a:r>
          </a:p>
          <a:p>
            <a:r>
              <a:rPr lang="ru-RU" dirty="0"/>
              <a:t>Продолжительность работ может меняться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47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наличии 10 единиц ресурса</a:t>
            </a:r>
          </a:p>
          <a:p>
            <a:r>
              <a:rPr lang="ru-RU" dirty="0"/>
              <a:t>А – 6 ед. времени, 4 ед. ресурса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92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Слева – раннее, справа позднее</a:t>
            </a:r>
          </a:p>
          <a:p>
            <a:r>
              <a:rPr lang="ru-RU" dirty="0"/>
              <a:t>Снизу - резерв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Различаются по стадиям ЖЦ</a:t>
            </a:r>
          </a:p>
          <a:p>
            <a:r>
              <a:rPr lang="ru-RU" dirty="0"/>
              <a:t>Классификация по стадиям жизненного цикла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68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Характеризуют процесс эксплуатации</a:t>
            </a:r>
          </a:p>
          <a:p>
            <a:r>
              <a:rPr lang="ru-RU" dirty="0"/>
              <a:t>1.1 – функции = задачи</a:t>
            </a:r>
          </a:p>
          <a:p>
            <a:r>
              <a:rPr lang="ru-RU" dirty="0"/>
              <a:t>1.2 – результат корректен</a:t>
            </a:r>
          </a:p>
          <a:p>
            <a:r>
              <a:rPr lang="ru-RU" dirty="0"/>
              <a:t>1.3 – с другим ПО</a:t>
            </a:r>
          </a:p>
          <a:p>
            <a:r>
              <a:rPr lang="ru-RU" dirty="0"/>
              <a:t>1.4 – стандарты, соглашения</a:t>
            </a:r>
          </a:p>
          <a:p>
            <a:r>
              <a:rPr lang="ru-RU" dirty="0"/>
              <a:t>1.5 НСД</a:t>
            </a:r>
          </a:p>
          <a:p>
            <a:r>
              <a:rPr lang="ru-RU" dirty="0"/>
              <a:t>2.1 – число отказов</a:t>
            </a:r>
          </a:p>
          <a:p>
            <a:r>
              <a:rPr lang="ru-RU" dirty="0"/>
              <a:t>2.2 – работа после ошибки</a:t>
            </a:r>
          </a:p>
          <a:p>
            <a:r>
              <a:rPr lang="ru-RU" dirty="0"/>
              <a:t>2.3 – восстановление после сбоя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6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3.1 – усилия пользователя для понимания</a:t>
            </a:r>
          </a:p>
          <a:p>
            <a:r>
              <a:rPr lang="ru-RU" dirty="0"/>
              <a:t>3.2 – усилия по обучению</a:t>
            </a:r>
          </a:p>
          <a:p>
            <a:r>
              <a:rPr lang="ru-RU" dirty="0"/>
              <a:t>3.3 – усилия по эксплуатации</a:t>
            </a:r>
          </a:p>
          <a:p>
            <a:r>
              <a:rPr lang="ru-RU" dirty="0"/>
              <a:t>4.1 – время реакции</a:t>
            </a:r>
          </a:p>
          <a:p>
            <a:r>
              <a:rPr lang="ru-RU" dirty="0"/>
              <a:t>4.2 – использование ресурсов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2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5.1 – усилия по диагностике</a:t>
            </a:r>
          </a:p>
          <a:p>
            <a:r>
              <a:rPr lang="ru-RU" dirty="0"/>
              <a:t>5.2 - усилия по модификации</a:t>
            </a:r>
          </a:p>
          <a:p>
            <a:r>
              <a:rPr lang="ru-RU" dirty="0"/>
              <a:t>5.3 – риски непредвиденных эффектов от модификации</a:t>
            </a:r>
          </a:p>
          <a:p>
            <a:r>
              <a:rPr lang="ru-RU" dirty="0"/>
              <a:t>5.4 – усилия по проверке модификации</a:t>
            </a:r>
          </a:p>
          <a:p>
            <a:r>
              <a:rPr lang="ru-RU" dirty="0"/>
              <a:t>6.1 – усилия по новым условиям </a:t>
            </a:r>
            <a:r>
              <a:rPr lang="ru-RU" dirty="0" err="1"/>
              <a:t>экспл</a:t>
            </a:r>
            <a:endParaRPr lang="ru-RU" dirty="0"/>
          </a:p>
          <a:p>
            <a:r>
              <a:rPr lang="ru-RU" dirty="0"/>
              <a:t>6.2 – Усилия по внедрению</a:t>
            </a:r>
          </a:p>
          <a:p>
            <a:r>
              <a:rPr lang="ru-RU" dirty="0"/>
              <a:t>6.3 – трудоемкость применения вместо другого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Контроля качества – отдельный процесс ЖЦ, выделялся в 12207</a:t>
            </a:r>
          </a:p>
          <a:p>
            <a:r>
              <a:rPr lang="ru-RU" dirty="0"/>
              <a:t>Комплексное мероприятие = </a:t>
            </a:r>
            <a:r>
              <a:rPr lang="ru-RU" dirty="0" err="1"/>
              <a:t>Техн</a:t>
            </a:r>
            <a:r>
              <a:rPr lang="ru-RU" dirty="0"/>
              <a:t>.+Админ.</a:t>
            </a:r>
          </a:p>
          <a:p>
            <a:r>
              <a:rPr lang="ru-RU" dirty="0"/>
              <a:t>Показатели позволяют оценить и контролировать</a:t>
            </a:r>
          </a:p>
          <a:p>
            <a:endParaRPr lang="ru-RU" dirty="0"/>
          </a:p>
          <a:p>
            <a:r>
              <a:rPr lang="ru-RU" dirty="0"/>
              <a:t>И др. примеры, которые рассматривались на методологиях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1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– тестирование</a:t>
            </a:r>
          </a:p>
          <a:p>
            <a:r>
              <a:rPr lang="ru-RU" dirty="0"/>
              <a:t>2 – моделирование</a:t>
            </a:r>
          </a:p>
          <a:p>
            <a:r>
              <a:rPr lang="ru-RU" dirty="0"/>
              <a:t>3- инспектирование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4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12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28.10.2021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Планирование </a:t>
            </a:r>
            <a:br>
              <a:rPr lang="en-US" sz="4000" b="1" dirty="0"/>
            </a:br>
            <a:r>
              <a:rPr lang="ru-RU" sz="4000" b="1" dirty="0"/>
              <a:t>разработки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6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процесса оценивания</a:t>
            </a:r>
            <a:br>
              <a:rPr lang="ru-RU" dirty="0"/>
            </a:br>
            <a:r>
              <a:rPr lang="ru-RU" dirty="0"/>
              <a:t>по ГОСТ 9126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u="sng" dirty="0"/>
              <a:t>Установка исходных требований к качеству</a:t>
            </a:r>
            <a:r>
              <a:rPr lang="ru-RU" sz="2400" dirty="0"/>
              <a:t> – определение целей испытаний, адекватных комплексных показателей характеристик качества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u="sng" dirty="0"/>
              <a:t>Подготовка к оценке</a:t>
            </a:r>
            <a:r>
              <a:rPr lang="ru-RU" sz="2400" dirty="0"/>
              <a:t> – выбор конкретных показателей качества, допустимых диапазонов их значений, определение критериев оценки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u="sng" dirty="0"/>
              <a:t>Оценка</a:t>
            </a:r>
            <a:r>
              <a:rPr lang="ru-RU" sz="2400" dirty="0"/>
              <a:t> – выполнение измерений, сравнение результатов с критериями, обобщение и оценка результатов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25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Разработка сложных программных систем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ru-RU" sz="2400" dirty="0"/>
              <a:t>Модульность, иерархия, декомпозиция</a:t>
            </a:r>
          </a:p>
          <a:p>
            <a:r>
              <a:rPr lang="ru-RU" sz="2400" dirty="0"/>
              <a:t>Разные модели ЖЦ для системы и частей</a:t>
            </a:r>
          </a:p>
          <a:p>
            <a:r>
              <a:rPr lang="ru-RU" sz="2400" dirty="0"/>
              <a:t>Повторное использование элементов</a:t>
            </a:r>
          </a:p>
          <a:p>
            <a:r>
              <a:rPr lang="ru-RU" sz="2400" dirty="0"/>
              <a:t>Коллективная разработка и взаимодействие</a:t>
            </a:r>
          </a:p>
          <a:p>
            <a:r>
              <a:rPr lang="ru-RU" sz="2400" dirty="0"/>
              <a:t>Модификация требований программы для максимального повторного использования элементов </a:t>
            </a:r>
          </a:p>
          <a:p>
            <a:r>
              <a:rPr lang="ru-RU" sz="2400" dirty="0"/>
              <a:t>Минимальная модификация модулей или их разработка при отсутствии готовых</a:t>
            </a:r>
          </a:p>
          <a:p>
            <a:r>
              <a:rPr lang="ru-RU" sz="2400" dirty="0"/>
              <a:t>Опасность изменения функциональности, прекращения поддержки сторонних компонент</a:t>
            </a:r>
          </a:p>
          <a:p>
            <a:r>
              <a:rPr lang="ru-RU" sz="2400" dirty="0"/>
              <a:t>Затраты на покупку и сопровождение компонент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12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702915"/>
          </a:xfrm>
        </p:spPr>
        <p:txBody>
          <a:bodyPr/>
          <a:lstStyle/>
          <a:p>
            <a:r>
              <a:rPr lang="ru-RU" dirty="0"/>
              <a:t>Планирование сложных систем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086301"/>
          </a:xfrm>
        </p:spPr>
        <p:txBody>
          <a:bodyPr/>
          <a:lstStyle/>
          <a:p>
            <a:r>
              <a:rPr lang="ru-RU" sz="2400" dirty="0"/>
              <a:t>Выделение задач, их взаимосвязи, сроков выполнения, требуемых ресурсов</a:t>
            </a:r>
          </a:p>
          <a:p>
            <a:r>
              <a:rPr lang="ru-RU" sz="2400" dirty="0"/>
              <a:t>Контроль за ходом выполнения задач (контрольные точки начала и завершения задач)</a:t>
            </a:r>
          </a:p>
          <a:p>
            <a:r>
              <a:rPr lang="ru-RU" sz="2400" dirty="0"/>
              <a:t>Управление ходом выполнения (перераспределение ресурсов и реорганизация задач)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Подходы:</a:t>
            </a:r>
          </a:p>
          <a:p>
            <a:r>
              <a:rPr lang="ru-RU" sz="2400" dirty="0"/>
              <a:t>Линейные календарные графики</a:t>
            </a:r>
          </a:p>
          <a:p>
            <a:r>
              <a:rPr lang="ru-RU" sz="2400" dirty="0"/>
              <a:t>Сетевое планирование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9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/>
              <a:t>Линейные календарные графики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888433"/>
          </a:xfrm>
        </p:spPr>
        <p:txBody>
          <a:bodyPr/>
          <a:lstStyle/>
          <a:p>
            <a:pPr marL="344487" lvl="1" indent="0">
              <a:buNone/>
            </a:pPr>
            <a:r>
              <a:rPr lang="ru-RU" sz="2000" dirty="0"/>
              <a:t>Используемы оценки:</a:t>
            </a:r>
          </a:p>
          <a:p>
            <a:pPr lvl="1"/>
            <a:r>
              <a:rPr lang="ru-RU" sz="2000" dirty="0"/>
              <a:t>Раннее время начала решения задачи</a:t>
            </a:r>
          </a:p>
          <a:p>
            <a:pPr lvl="1"/>
            <a:r>
              <a:rPr lang="ru-RU" sz="2000" dirty="0"/>
              <a:t>Позднее время начала решения задачи</a:t>
            </a:r>
          </a:p>
          <a:p>
            <a:pPr lvl="1"/>
            <a:r>
              <a:rPr lang="ru-RU" sz="2000" dirty="0"/>
              <a:t>Раннее время конца решения задачи</a:t>
            </a:r>
          </a:p>
          <a:p>
            <a:pPr lvl="1"/>
            <a:r>
              <a:rPr lang="ru-RU" sz="2000" dirty="0"/>
              <a:t>Позднее время конца решения задачи</a:t>
            </a:r>
          </a:p>
          <a:p>
            <a:pPr lvl="1"/>
            <a:r>
              <a:rPr lang="ru-RU" sz="2000" dirty="0"/>
              <a:t>Общий резерв - количество избытков и потерь планирования задач во времени для всего проекта</a:t>
            </a:r>
            <a:endParaRPr lang="en-US" sz="2000" dirty="0"/>
          </a:p>
          <a:p>
            <a:pPr marL="344487" lvl="1" indent="0">
              <a:buNone/>
            </a:pPr>
            <a:r>
              <a:rPr lang="ru-RU" sz="2000" dirty="0">
                <a:solidFill>
                  <a:schemeClr val="tx2"/>
                </a:solidFill>
              </a:rPr>
              <a:t>Хорошо отслеживают время</a:t>
            </a:r>
            <a:r>
              <a:rPr lang="ru-RU" sz="2000" dirty="0">
                <a:solidFill>
                  <a:srgbClr val="C00000"/>
                </a:solidFill>
              </a:rPr>
              <a:t>, остальные ресурсы – не наглядно</a:t>
            </a:r>
          </a:p>
          <a:p>
            <a:pPr marL="344487" lvl="1" indent="0">
              <a:buNone/>
            </a:pPr>
            <a:r>
              <a:rPr lang="ru-RU" sz="2000" dirty="0">
                <a:solidFill>
                  <a:srgbClr val="C00000"/>
                </a:solidFill>
              </a:rPr>
              <a:t>При большом количестве задач сложно отслеживать их взаимосвязь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94260"/>
              </p:ext>
            </p:extLst>
          </p:nvPr>
        </p:nvGraphicFramePr>
        <p:xfrm>
          <a:off x="6052708" y="2039463"/>
          <a:ext cx="500492" cy="43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4" imgW="279279" imgH="241195" progId="">
                  <p:embed/>
                </p:oleObj>
              </mc:Choice>
              <mc:Fallback>
                <p:oleObj r:id="rId4" imgW="279279" imgH="241195" progId="">
                  <p:embed/>
                  <p:pic>
                    <p:nvPicPr>
                      <p:cNvPr id="7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708" y="2039463"/>
                        <a:ext cx="500492" cy="431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2614"/>
              </p:ext>
            </p:extLst>
          </p:nvPr>
        </p:nvGraphicFramePr>
        <p:xfrm>
          <a:off x="6052708" y="2416169"/>
          <a:ext cx="500492" cy="40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6" imgW="291973" imgH="241195" progId="">
                  <p:embed/>
                </p:oleObj>
              </mc:Choice>
              <mc:Fallback>
                <p:oleObj r:id="rId6" imgW="291973" imgH="241195" progId="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708" y="2416169"/>
                        <a:ext cx="500492" cy="4036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97625"/>
              </p:ext>
            </p:extLst>
          </p:nvPr>
        </p:nvGraphicFramePr>
        <p:xfrm>
          <a:off x="6019659" y="2809577"/>
          <a:ext cx="1600341" cy="39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Формула" r:id="rId8" imgW="1054100" imgH="254000" progId="Equation.3">
                  <p:embed/>
                </p:oleObj>
              </mc:Choice>
              <mc:Fallback>
                <p:oleObj name="Формула" r:id="rId8" imgW="1054100" imgH="25400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659" y="2809577"/>
                        <a:ext cx="1600341" cy="3928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89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95407"/>
              </p:ext>
            </p:extLst>
          </p:nvPr>
        </p:nvGraphicFramePr>
        <p:xfrm>
          <a:off x="6029709" y="3191002"/>
          <a:ext cx="149349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Формула" r:id="rId10" imgW="1066337" imgH="253890" progId="Equation.3">
                  <p:embed/>
                </p:oleObj>
              </mc:Choice>
              <mc:Fallback>
                <p:oleObj name="Формула" r:id="rId10" imgW="1066337" imgH="253890" progId="Equation.3">
                  <p:embed/>
                  <p:pic>
                    <p:nvPicPr>
                      <p:cNvPr id="73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709" y="3191002"/>
                        <a:ext cx="1493499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F4C89C-978A-4526-B44E-0E2A7570B2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117" y="5223479"/>
            <a:ext cx="9144000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Сетевое планирование и управление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b="1" dirty="0"/>
              <a:t>Сетевая модель</a:t>
            </a:r>
          </a:p>
          <a:p>
            <a:pPr lvl="1"/>
            <a:r>
              <a:rPr lang="ru-RU" sz="2200" dirty="0"/>
              <a:t>Учет взаимосвязи заданий</a:t>
            </a:r>
          </a:p>
          <a:p>
            <a:pPr lvl="1"/>
            <a:r>
              <a:rPr lang="ru-RU" sz="2200" dirty="0"/>
              <a:t>Учет ресурсов </a:t>
            </a:r>
          </a:p>
          <a:p>
            <a:pPr lvl="1"/>
            <a:r>
              <a:rPr lang="ru-RU" sz="2200" dirty="0"/>
              <a:t>Учет сроков выполнения задач</a:t>
            </a:r>
          </a:p>
          <a:p>
            <a:pPr lvl="1"/>
            <a:r>
              <a:rPr lang="ru-RU" sz="2200" dirty="0"/>
              <a:t>Наглядное отображение</a:t>
            </a:r>
          </a:p>
          <a:p>
            <a:pPr lvl="1"/>
            <a:r>
              <a:rPr lang="ru-RU" sz="2200" dirty="0"/>
              <a:t>Упрощает анализ плана работ при вносимых изменениях</a:t>
            </a:r>
          </a:p>
          <a:p>
            <a:pPr lvl="1"/>
            <a:endParaRPr lang="ru-RU" sz="22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57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Сетевое планирование и управление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b="1" dirty="0"/>
              <a:t>Сетевое планирование и управление</a:t>
            </a:r>
            <a:r>
              <a:rPr lang="ru-RU" sz="2600" dirty="0"/>
              <a:t> – совокупность расчётных методов, организационных и контрольных мероприятий по планированию и управлению комплексом работ с помощью сетевого графика (сетевой модели)</a:t>
            </a:r>
          </a:p>
          <a:p>
            <a:r>
              <a:rPr lang="ru-RU" sz="2600" b="1" dirty="0"/>
              <a:t>Сетевая модель </a:t>
            </a:r>
            <a:r>
              <a:rPr lang="ru-RU" sz="2600" dirty="0"/>
              <a:t>– это план выполнения некоторого комплекса взаимосвязанных работ, заданного в форме сети, графическое изображение которой называется </a:t>
            </a:r>
            <a:r>
              <a:rPr lang="ru-RU" sz="2600" b="1" dirty="0"/>
              <a:t>сетевым графиком</a:t>
            </a:r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05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Сетевая модель, элементы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>
              <a:buNone/>
            </a:pPr>
            <a:r>
              <a:rPr lang="ru-RU" b="1" dirty="0"/>
              <a:t>Работа</a:t>
            </a:r>
            <a:r>
              <a:rPr lang="en-US" b="1" dirty="0"/>
              <a:t> </a:t>
            </a:r>
            <a:r>
              <a:rPr lang="ru-RU" b="1" dirty="0"/>
              <a:t>(действие):</a:t>
            </a:r>
            <a:endParaRPr lang="ru-RU" dirty="0"/>
          </a:p>
          <a:p>
            <a:r>
              <a:rPr lang="ru-RU" u="sng" dirty="0"/>
              <a:t>действительная работа</a:t>
            </a:r>
            <a:r>
              <a:rPr lang="ru-RU" dirty="0"/>
              <a:t> — протяжённый во времени процесс, требующий затрат ресурсов</a:t>
            </a:r>
          </a:p>
          <a:p>
            <a:r>
              <a:rPr lang="ru-RU" u="sng" dirty="0"/>
              <a:t>ожидание</a:t>
            </a:r>
            <a:r>
              <a:rPr lang="ru-RU" dirty="0"/>
              <a:t> – протяжённый во времени процесс, не требующий затрат труда</a:t>
            </a:r>
          </a:p>
          <a:p>
            <a:r>
              <a:rPr lang="ru-RU" u="sng" dirty="0"/>
              <a:t>зависимость (фиктивная работа)</a:t>
            </a:r>
            <a:r>
              <a:rPr lang="ru-RU" dirty="0"/>
              <a:t> – логическая связь между событиями, не требующая затрат труда, ресурсов или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77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Сетевая модель, элементы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Событие</a:t>
            </a:r>
            <a:r>
              <a:rPr lang="ru-RU" sz="2600" dirty="0"/>
              <a:t> – момент начала или завершения какой-либо работы или работ, отражающий отдельный этап выполнения проекта</a:t>
            </a:r>
          </a:p>
          <a:p>
            <a:pPr>
              <a:buNone/>
            </a:pPr>
            <a:endParaRPr lang="ru-RU" sz="2600" dirty="0"/>
          </a:p>
          <a:p>
            <a:pPr>
              <a:buNone/>
            </a:pPr>
            <a:r>
              <a:rPr lang="ru-RU" sz="2200" dirty="0"/>
              <a:t>Двойственный характер события:</a:t>
            </a:r>
          </a:p>
          <a:p>
            <a:r>
              <a:rPr lang="ru-RU" sz="2200" dirty="0"/>
              <a:t>для всех непосредственно предшествующих работ – оно конечное событие</a:t>
            </a:r>
          </a:p>
          <a:p>
            <a:r>
              <a:rPr lang="ru-RU" sz="2200" dirty="0"/>
              <a:t>для всех непосредственно следующих за ним – оно начальное событие</a:t>
            </a:r>
          </a:p>
          <a:p>
            <a:pPr>
              <a:buNone/>
            </a:pPr>
            <a:r>
              <a:rPr lang="ru-RU" sz="2200" dirty="0"/>
              <a:t>Среди событий выделяют:</a:t>
            </a:r>
          </a:p>
          <a:p>
            <a:r>
              <a:rPr lang="ru-RU" sz="2200" dirty="0"/>
              <a:t>исходное событие – не имеет предшествующих работ</a:t>
            </a:r>
          </a:p>
          <a:p>
            <a:r>
              <a:rPr lang="ru-RU" sz="2200" dirty="0"/>
              <a:t>завершающее событие – не имеет последующих работ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30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600">
                <a:latin typeface="Times New Roman" pitchFamily="18" charset="0"/>
                <a:cs typeface="Times New Roman" pitchFamily="18" charset="0"/>
              </a:rPr>
              <a:t>Основные элементы сетевой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244E0-B102-4C81-9100-D52A6A7DA921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8196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1824038" y="1812925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776663" y="3368675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824038" y="4608513"/>
            <a:ext cx="10795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1" name="Прямая со стрелкой 30"/>
          <p:cNvCxnSpPr>
            <a:stCxn id="25" idx="7"/>
            <a:endCxn id="26" idx="3"/>
          </p:cNvCxnSpPr>
          <p:nvPr/>
        </p:nvCxnSpPr>
        <p:spPr>
          <a:xfrm flipV="1">
            <a:off x="1316947" y="2673361"/>
            <a:ext cx="665180" cy="5434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6"/>
            <a:endCxn id="52" idx="2"/>
          </p:cNvCxnSpPr>
          <p:nvPr/>
        </p:nvCxnSpPr>
        <p:spPr>
          <a:xfrm>
            <a:off x="2903538" y="2316957"/>
            <a:ext cx="1884486" cy="318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9" idx="6"/>
            <a:endCxn id="56" idx="2"/>
          </p:cNvCxnSpPr>
          <p:nvPr/>
        </p:nvCxnSpPr>
        <p:spPr>
          <a:xfrm flipV="1">
            <a:off x="4856163" y="3428976"/>
            <a:ext cx="2164109" cy="4437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0" idx="7"/>
            <a:endCxn id="29" idx="3"/>
          </p:cNvCxnSpPr>
          <p:nvPr/>
        </p:nvCxnSpPr>
        <p:spPr>
          <a:xfrm flipV="1">
            <a:off x="2746375" y="4229100"/>
            <a:ext cx="1189038" cy="52705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5"/>
            <a:endCxn id="29" idx="1"/>
          </p:cNvCxnSpPr>
          <p:nvPr/>
        </p:nvCxnSpPr>
        <p:spPr>
          <a:xfrm>
            <a:off x="2746375" y="2673350"/>
            <a:ext cx="1189038" cy="84296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5" idx="5"/>
            <a:endCxn id="30" idx="1"/>
          </p:cNvCxnSpPr>
          <p:nvPr/>
        </p:nvCxnSpPr>
        <p:spPr>
          <a:xfrm>
            <a:off x="1316947" y="3930750"/>
            <a:ext cx="665180" cy="8256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43"/>
          <p:cNvSpPr txBox="1">
            <a:spLocks noChangeArrowheads="1"/>
          </p:cNvSpPr>
          <p:nvPr/>
        </p:nvSpPr>
        <p:spPr bwMode="auto">
          <a:xfrm>
            <a:off x="1824038" y="1420813"/>
            <a:ext cx="194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Событие</a:t>
            </a:r>
          </a:p>
        </p:txBody>
      </p:sp>
      <p:sp>
        <p:nvSpPr>
          <p:cNvPr id="8209" name="TextBox 45"/>
          <p:cNvSpPr txBox="1">
            <a:spLocks noChangeArrowheads="1"/>
          </p:cNvSpPr>
          <p:nvPr/>
        </p:nvSpPr>
        <p:spPr bwMode="auto">
          <a:xfrm>
            <a:off x="1852613" y="5651500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Событие</a:t>
            </a:r>
          </a:p>
        </p:txBody>
      </p:sp>
      <p:sp>
        <p:nvSpPr>
          <p:cNvPr id="8210" name="TextBox 46"/>
          <p:cNvSpPr txBox="1">
            <a:spLocks noChangeArrowheads="1"/>
          </p:cNvSpPr>
          <p:nvPr/>
        </p:nvSpPr>
        <p:spPr bwMode="auto">
          <a:xfrm>
            <a:off x="3995936" y="4653136"/>
            <a:ext cx="194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dirty="0"/>
              <a:t>Зависимость</a:t>
            </a:r>
          </a:p>
        </p:txBody>
      </p:sp>
      <p:sp>
        <p:nvSpPr>
          <p:cNvPr id="8211" name="TextBox 47"/>
          <p:cNvSpPr txBox="1">
            <a:spLocks noChangeArrowheads="1"/>
          </p:cNvSpPr>
          <p:nvPr/>
        </p:nvSpPr>
        <p:spPr bwMode="auto">
          <a:xfrm>
            <a:off x="3203847" y="1340768"/>
            <a:ext cx="3974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Действительная работа, ожидание</a:t>
            </a:r>
          </a:p>
        </p:txBody>
      </p:sp>
      <p:cxnSp>
        <p:nvCxnSpPr>
          <p:cNvPr id="49" name="Прямая соединительная линия 48"/>
          <p:cNvCxnSpPr>
            <a:cxnSpLocks/>
            <a:stCxn id="8211" idx="2"/>
          </p:cNvCxnSpPr>
          <p:nvPr/>
        </p:nvCxnSpPr>
        <p:spPr>
          <a:xfrm flipH="1">
            <a:off x="3779914" y="1710100"/>
            <a:ext cx="1411190" cy="56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3275856" y="4581128"/>
            <a:ext cx="115212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5536" y="3068960"/>
            <a:ext cx="10795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TextBox 45"/>
          <p:cNvSpPr txBox="1">
            <a:spLocks noChangeArrowheads="1"/>
          </p:cNvSpPr>
          <p:nvPr/>
        </p:nvSpPr>
        <p:spPr bwMode="auto">
          <a:xfrm>
            <a:off x="324644" y="2348880"/>
            <a:ext cx="1943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Исходное событие</a:t>
            </a:r>
          </a:p>
        </p:txBody>
      </p:sp>
      <p:sp>
        <p:nvSpPr>
          <p:cNvPr id="52" name="Овал 51"/>
          <p:cNvSpPr/>
          <p:nvPr/>
        </p:nvSpPr>
        <p:spPr>
          <a:xfrm>
            <a:off x="4788024" y="1844824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7020272" y="2924944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9" name="Прямая со стрелкой 58"/>
          <p:cNvCxnSpPr>
            <a:stCxn id="52" idx="6"/>
            <a:endCxn id="56" idx="1"/>
          </p:cNvCxnSpPr>
          <p:nvPr/>
        </p:nvCxnSpPr>
        <p:spPr>
          <a:xfrm>
            <a:off x="5867524" y="2348856"/>
            <a:ext cx="1310837" cy="723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5"/>
          <p:cNvSpPr txBox="1">
            <a:spLocks noChangeArrowheads="1"/>
          </p:cNvSpPr>
          <p:nvPr/>
        </p:nvSpPr>
        <p:spPr bwMode="auto">
          <a:xfrm>
            <a:off x="6876256" y="4077072"/>
            <a:ext cx="1943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Завершающее</a:t>
            </a:r>
          </a:p>
          <a:p>
            <a:r>
              <a:rPr lang="ru-RU" dirty="0"/>
              <a:t>событие</a:t>
            </a:r>
          </a:p>
        </p:txBody>
      </p:sp>
    </p:spTree>
    <p:extLst>
      <p:ext uri="{BB962C8B-B14F-4D97-AF65-F5344CB8AC3E}">
        <p14:creationId xmlns:p14="http://schemas.microsoft.com/office/powerpoint/2010/main" val="2768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Временные параметры сетевого графика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58109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Метод расчета критического пути – </a:t>
            </a:r>
            <a:r>
              <a:rPr lang="ru-RU" sz="2600" dirty="0"/>
              <a:t>определение наиболее длинной по времени последовательности работ от начала до конца</a:t>
            </a:r>
          </a:p>
          <a:p>
            <a:r>
              <a:rPr lang="ru-RU" sz="2600" b="1" dirty="0"/>
              <a:t>Путь</a:t>
            </a:r>
            <a:r>
              <a:rPr lang="ru-RU" sz="2600" dirty="0"/>
              <a:t> – любая последовательность работ, в которой конечное событие каждой работы совпадает с начальным событием следующей за ней работы</a:t>
            </a:r>
          </a:p>
          <a:p>
            <a:r>
              <a:rPr lang="ru-RU" sz="2600" b="1" dirty="0"/>
              <a:t>Полный путь</a:t>
            </a:r>
            <a:r>
              <a:rPr lang="ru-RU" sz="2600" dirty="0"/>
              <a:t> – </a:t>
            </a:r>
            <a:r>
              <a:rPr lang="ru-RU" sz="2600" dirty="0" err="1"/>
              <a:t>путь</a:t>
            </a:r>
            <a:r>
              <a:rPr lang="ru-RU" sz="2600" dirty="0"/>
              <a:t> от исходного события до завершающего</a:t>
            </a:r>
          </a:p>
          <a:p>
            <a:r>
              <a:rPr lang="ru-RU" sz="2600" b="1" dirty="0"/>
              <a:t>Критический путь</a:t>
            </a:r>
            <a:r>
              <a:rPr lang="ru-RU" sz="2600" dirty="0"/>
              <a:t> – полный путь максимальной длины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проектом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42910" y="5072074"/>
            <a:ext cx="7643866" cy="1000132"/>
            <a:chOff x="642910" y="1357298"/>
            <a:chExt cx="7643866" cy="100013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42910" y="1857364"/>
              <a:ext cx="135732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err="1">
                  <a:solidFill>
                    <a:schemeClr val="tx1"/>
                  </a:solidFill>
                </a:rPr>
                <a:t>Формированиетребований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000232" y="1857364"/>
              <a:ext cx="171451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Проектирование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714744" y="1857364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Реализация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4942" y="1857364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Тестирование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715140" y="1857364"/>
              <a:ext cx="157163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Внедрение, эксплуатация, сопровождение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2910" y="1357298"/>
              <a:ext cx="7643866" cy="5000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Руководство проектом</a:t>
              </a:r>
            </a:p>
          </p:txBody>
        </p:sp>
      </p:grpSp>
      <p:sp>
        <p:nvSpPr>
          <p:cNvPr id="2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86808" cy="4530725"/>
          </a:xfrm>
        </p:spPr>
        <p:txBody>
          <a:bodyPr/>
          <a:lstStyle/>
          <a:p>
            <a:r>
              <a:rPr lang="ru-RU" sz="2600" dirty="0"/>
              <a:t>Деятельность в рамках создания проекта по определению четких целей, направленных на достижение определенного результата при балансировании между 4 факторами:</a:t>
            </a:r>
          </a:p>
          <a:p>
            <a:pPr lvl="1"/>
            <a:r>
              <a:rPr lang="ru-RU" dirty="0"/>
              <a:t>Объем работ</a:t>
            </a:r>
          </a:p>
          <a:p>
            <a:pPr lvl="1"/>
            <a:r>
              <a:rPr lang="ru-RU" dirty="0"/>
              <a:t>Ресурсы (деньги, труд, материалы)</a:t>
            </a:r>
          </a:p>
          <a:p>
            <a:pPr lvl="1"/>
            <a:r>
              <a:rPr lang="ru-RU" dirty="0"/>
              <a:t>Время</a:t>
            </a:r>
          </a:p>
          <a:p>
            <a:pPr lvl="1"/>
            <a:r>
              <a:rPr lang="ru-RU" dirty="0"/>
              <a:t>Качество</a:t>
            </a:r>
          </a:p>
        </p:txBody>
      </p:sp>
      <p:pic>
        <p:nvPicPr>
          <p:cNvPr id="1028" name="Picture 4" descr="http://zur.ru/wp-content/uploads/2015/11/%D0%A0%D0%B8%D1%81%D0%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301" y="2928934"/>
            <a:ext cx="2060163" cy="1357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48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5070165" cy="1139825"/>
          </a:xfrm>
        </p:spPr>
        <p:txBody>
          <a:bodyPr/>
          <a:lstStyle/>
          <a:p>
            <a:r>
              <a:rPr lang="ru-RU" dirty="0"/>
              <a:t>Временные параметры сетевого графика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8356" y="1844824"/>
            <a:ext cx="8507288" cy="4530725"/>
          </a:xfrm>
        </p:spPr>
        <p:txBody>
          <a:bodyPr/>
          <a:lstStyle/>
          <a:p>
            <a:r>
              <a:rPr lang="ru-RU" sz="2200" b="1" dirty="0"/>
              <a:t>Ранний (или ожидаемый) срок свершения события</a:t>
            </a:r>
            <a:r>
              <a:rPr lang="ru-RU" sz="2200" dirty="0"/>
              <a:t> – продолжительность максимального пути, предшествующего этому событию</a:t>
            </a:r>
            <a:endParaRPr lang="ru-RU" sz="2200" b="1" dirty="0"/>
          </a:p>
          <a:p>
            <a:r>
              <a:rPr lang="ru-RU" sz="2200" b="1" dirty="0"/>
              <a:t>Поздний (предельный) срок свершения события</a:t>
            </a:r>
            <a:r>
              <a:rPr lang="ru-RU" sz="2200" dirty="0"/>
              <a:t> – разность между поздним сроком свершения следующего события</a:t>
            </a:r>
            <a:r>
              <a:rPr lang="en-US" sz="2200" dirty="0"/>
              <a:t> </a:t>
            </a:r>
            <a:r>
              <a:rPr lang="ru-RU" sz="2200" dirty="0"/>
              <a:t>и времени работы до этого события</a:t>
            </a:r>
          </a:p>
          <a:p>
            <a:r>
              <a:rPr lang="ru-RU" sz="2200" b="1" dirty="0"/>
              <a:t>Резерв времени события</a:t>
            </a:r>
            <a:r>
              <a:rPr lang="ru-RU" sz="2200" dirty="0"/>
              <a:t> – разность между поздним и ранним сроками свершения</a:t>
            </a:r>
          </a:p>
          <a:p>
            <a:r>
              <a:rPr lang="ru-RU" sz="2200" b="1" dirty="0"/>
              <a:t>Ранний / поздний срок начала работы</a:t>
            </a:r>
            <a:r>
              <a:rPr lang="ru-RU" sz="2200" dirty="0"/>
              <a:t> – Ранний / поздний срок предшествующего события</a:t>
            </a:r>
          </a:p>
          <a:p>
            <a:r>
              <a:rPr lang="ru-RU" sz="2200" b="1" dirty="0"/>
              <a:t>Ранний / поздний срок окончания работы</a:t>
            </a:r>
            <a:r>
              <a:rPr lang="ru-RU" sz="2200" dirty="0"/>
              <a:t> –  Ранний / поздний срок последующего события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1AF6829-3188-415F-B5F0-727BEDD91E45}"/>
              </a:ext>
            </a:extLst>
          </p:cNvPr>
          <p:cNvSpPr/>
          <p:nvPr/>
        </p:nvSpPr>
        <p:spPr>
          <a:xfrm>
            <a:off x="7147754" y="356401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CC4B451-7EEF-4807-AEFC-42CF915FAC44}"/>
              </a:ext>
            </a:extLst>
          </p:cNvPr>
          <p:cNvSpPr/>
          <p:nvPr/>
        </p:nvSpPr>
        <p:spPr>
          <a:xfrm>
            <a:off x="5384116" y="356401"/>
            <a:ext cx="10795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A93D6D0-95AB-4BB9-8646-78D3520080FB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 flipV="1">
            <a:off x="6463616" y="860433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5">
            <a:extLst>
              <a:ext uri="{FF2B5EF4-FFF2-40B4-BE49-F238E27FC236}">
                <a16:creationId xmlns:a16="http://schemas.microsoft.com/office/drawing/2014/main" id="{0CE09F6C-CE8C-42AE-81A8-8D3C02545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806" y="538118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E7E1B185-5402-4DDD-BA37-306FCF527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25" y="538118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032DCCB-A91A-4D3A-8C68-0C967791F0BD}"/>
              </a:ext>
            </a:extLst>
          </p:cNvPr>
          <p:cNvCxnSpPr>
            <a:cxnSpLocks/>
          </p:cNvCxnSpPr>
          <p:nvPr/>
        </p:nvCxnSpPr>
        <p:spPr>
          <a:xfrm flipH="1">
            <a:off x="6472727" y="846987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82F291C-89F9-4B5F-99C3-F34BF89B1B8C}"/>
              </a:ext>
            </a:extLst>
          </p:cNvPr>
          <p:cNvCxnSpPr>
            <a:cxnSpLocks/>
          </p:cNvCxnSpPr>
          <p:nvPr/>
        </p:nvCxnSpPr>
        <p:spPr>
          <a:xfrm>
            <a:off x="7142815" y="860431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0355976-3D37-4228-88E5-EE23FD68F7EF}"/>
              </a:ext>
            </a:extLst>
          </p:cNvPr>
          <p:cNvCxnSpPr>
            <a:cxnSpLocks/>
          </p:cNvCxnSpPr>
          <p:nvPr/>
        </p:nvCxnSpPr>
        <p:spPr>
          <a:xfrm>
            <a:off x="6472727" y="1298931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5563EC60-568A-4159-9E3E-93BC1FD9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937" y="1472367"/>
            <a:ext cx="3358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Резерв времени 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96093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1139825"/>
          </a:xfrm>
        </p:spPr>
        <p:txBody>
          <a:bodyPr/>
          <a:lstStyle/>
          <a:p>
            <a:r>
              <a:rPr lang="ru-RU" dirty="0"/>
              <a:t>Временные параметры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520280"/>
          </a:xfrm>
        </p:spPr>
        <p:txBody>
          <a:bodyPr/>
          <a:lstStyle/>
          <a:p>
            <a:r>
              <a:rPr lang="ru-RU" sz="2400" b="1" dirty="0"/>
              <a:t>Резерв времени работы:</a:t>
            </a:r>
            <a:endParaRPr lang="ru-RU" sz="2400" dirty="0"/>
          </a:p>
          <a:p>
            <a:pPr lvl="1"/>
            <a:r>
              <a:rPr lang="ru-RU" sz="2000" b="1" dirty="0"/>
              <a:t>Частный резерв времени первого рода</a:t>
            </a:r>
            <a:r>
              <a:rPr lang="ru-RU" sz="2000" dirty="0"/>
              <a:t> – дельта времени увеличения работы без изменения позднего срока ее начального события </a:t>
            </a:r>
            <a:r>
              <a:rPr lang="ru-RU" sz="1800" dirty="0">
                <a:solidFill>
                  <a:schemeClr val="tx2"/>
                </a:solidFill>
              </a:rPr>
              <a:t>(насколько раньше можем начать)</a:t>
            </a:r>
            <a:endParaRPr lang="ru-RU" sz="2000" dirty="0">
              <a:solidFill>
                <a:schemeClr val="tx2"/>
              </a:solidFill>
            </a:endParaRPr>
          </a:p>
          <a:p>
            <a:pPr lvl="1"/>
            <a:r>
              <a:rPr lang="ru-RU" sz="2000" b="1" dirty="0"/>
              <a:t>Частный резерв времени второго рода</a:t>
            </a:r>
            <a:r>
              <a:rPr lang="ru-RU" sz="2000" dirty="0"/>
              <a:t> – дельта времени увеличения работы без изменения раннего срока ее конечного события </a:t>
            </a:r>
            <a:r>
              <a:rPr lang="ru-RU" sz="1800" dirty="0">
                <a:solidFill>
                  <a:schemeClr val="tx2"/>
                </a:solidFill>
              </a:rPr>
              <a:t>(насколько позже можем закончить)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0A507AF-C5EC-462E-ACA4-1BC5A8DDC541}"/>
              </a:ext>
            </a:extLst>
          </p:cNvPr>
          <p:cNvSpPr/>
          <p:nvPr/>
        </p:nvSpPr>
        <p:spPr>
          <a:xfrm>
            <a:off x="1950904" y="4277862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CE7EA8-6689-4913-915C-3C91EC3FB5F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0404" y="4781894"/>
            <a:ext cx="25348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7">
            <a:extLst>
              <a:ext uri="{FF2B5EF4-FFF2-40B4-BE49-F238E27FC236}">
                <a16:creationId xmlns:a16="http://schemas.microsoft.com/office/drawing/2014/main" id="{5E714666-A304-4DAB-9CAD-AA19CD11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547" y="3326794"/>
            <a:ext cx="24165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Реальная </a:t>
            </a:r>
          </a:p>
          <a:p>
            <a:pPr algn="ctr"/>
            <a:r>
              <a:rPr lang="ru-RU" sz="1600" dirty="0"/>
              <a:t>продолжительность </a:t>
            </a:r>
          </a:p>
          <a:p>
            <a:pPr algn="ctr"/>
            <a:r>
              <a:rPr lang="ru-RU" sz="1600" dirty="0"/>
              <a:t>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4728D2-73C3-4EFF-98BA-852E8CA3A755}"/>
              </a:ext>
            </a:extLst>
          </p:cNvPr>
          <p:cNvCxnSpPr>
            <a:cxnSpLocks/>
          </p:cNvCxnSpPr>
          <p:nvPr/>
        </p:nvCxnSpPr>
        <p:spPr>
          <a:xfrm>
            <a:off x="3635896" y="4046960"/>
            <a:ext cx="0" cy="4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9AB2D10F-FFEC-4D85-873D-2439D144A94F}"/>
              </a:ext>
            </a:extLst>
          </p:cNvPr>
          <p:cNvSpPr/>
          <p:nvPr/>
        </p:nvSpPr>
        <p:spPr>
          <a:xfrm>
            <a:off x="187266" y="4277862"/>
            <a:ext cx="10795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45">
            <a:extLst>
              <a:ext uri="{FF2B5EF4-FFF2-40B4-BE49-F238E27FC236}">
                <a16:creationId xmlns:a16="http://schemas.microsoft.com/office/drawing/2014/main" id="{9EF901BD-3490-4070-BA0A-0087F398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84" y="3852664"/>
            <a:ext cx="2231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Предшествующее событие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47E3457-0E1B-43BC-94A2-E7591A07AF2B}"/>
              </a:ext>
            </a:extLst>
          </p:cNvPr>
          <p:cNvSpPr/>
          <p:nvPr/>
        </p:nvSpPr>
        <p:spPr>
          <a:xfrm>
            <a:off x="5565296" y="4277862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5B83DF2-9DBD-4AB1-AC88-6434514EC92E}"/>
              </a:ext>
            </a:extLst>
          </p:cNvPr>
          <p:cNvSpPr/>
          <p:nvPr/>
        </p:nvSpPr>
        <p:spPr>
          <a:xfrm>
            <a:off x="7351504" y="4277862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031FFFC-B4D4-4B83-B1C3-C3392FCF40F1}"/>
              </a:ext>
            </a:extLst>
          </p:cNvPr>
          <p:cNvCxnSpPr>
            <a:stCxn id="9" idx="6"/>
            <a:endCxn id="5" idx="2"/>
          </p:cNvCxnSpPr>
          <p:nvPr/>
        </p:nvCxnSpPr>
        <p:spPr>
          <a:xfrm flipV="1">
            <a:off x="1266766" y="4781894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095A9AF-9613-4096-8F8D-83BDA6A8A715}"/>
              </a:ext>
            </a:extLst>
          </p:cNvPr>
          <p:cNvCxnSpPr/>
          <p:nvPr/>
        </p:nvCxnSpPr>
        <p:spPr>
          <a:xfrm flipV="1">
            <a:off x="6656081" y="4766453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5">
            <a:extLst>
              <a:ext uri="{FF2B5EF4-FFF2-40B4-BE49-F238E27FC236}">
                <a16:creationId xmlns:a16="http://schemas.microsoft.com/office/drawing/2014/main" id="{CD2A5BE3-5A92-4B16-AE87-6C51B6CD2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56" y="4459579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16" name="TextBox 45">
            <a:extLst>
              <a:ext uri="{FF2B5EF4-FFF2-40B4-BE49-F238E27FC236}">
                <a16:creationId xmlns:a16="http://schemas.microsoft.com/office/drawing/2014/main" id="{15AED86A-742A-4B4E-8128-5BE4E2A87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175" y="4459579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CF1BF-F79F-416F-B635-F12205E2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153" y="4443287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E8A6F434-98CA-4472-96FD-30F79874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926" y="4442372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AB882A6-709C-4D72-BB8F-38CED140518F}"/>
              </a:ext>
            </a:extLst>
          </p:cNvPr>
          <p:cNvSpPr/>
          <p:nvPr/>
        </p:nvSpPr>
        <p:spPr>
          <a:xfrm>
            <a:off x="3635896" y="4457875"/>
            <a:ext cx="1296144" cy="648035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F5F3ECA5-5445-445A-AADC-AD8E6E661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584" y="3757247"/>
            <a:ext cx="2231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Последующее событие</a:t>
            </a:r>
          </a:p>
        </p:txBody>
      </p:sp>
      <p:sp>
        <p:nvSpPr>
          <p:cNvPr id="21" name="TextBox 47">
            <a:extLst>
              <a:ext uri="{FF2B5EF4-FFF2-40B4-BE49-F238E27FC236}">
                <a16:creationId xmlns:a16="http://schemas.microsoft.com/office/drawing/2014/main" id="{016AB774-018E-469D-973D-3A84CD22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188" y="5622339"/>
            <a:ext cx="19817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Частный резерв времени первого рода</a:t>
            </a: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15F4AE7B-094C-4972-8445-051B41B5E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850" y="5622339"/>
            <a:ext cx="19817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Частный резерв времени  второго рода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DCB46BD-E91B-4EAE-ADDE-47CD21524080}"/>
              </a:ext>
            </a:extLst>
          </p:cNvPr>
          <p:cNvCxnSpPr>
            <a:cxnSpLocks/>
          </p:cNvCxnSpPr>
          <p:nvPr/>
        </p:nvCxnSpPr>
        <p:spPr>
          <a:xfrm>
            <a:off x="3035276" y="4781892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95C075E-254E-4344-B5A8-447911570D88}"/>
              </a:ext>
            </a:extLst>
          </p:cNvPr>
          <p:cNvCxnSpPr>
            <a:cxnSpLocks/>
          </p:cNvCxnSpPr>
          <p:nvPr/>
        </p:nvCxnSpPr>
        <p:spPr>
          <a:xfrm>
            <a:off x="3635896" y="4765537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0034052-658C-45BD-9E93-87B532CFFFA3}"/>
              </a:ext>
            </a:extLst>
          </p:cNvPr>
          <p:cNvCxnSpPr>
            <a:cxnSpLocks/>
          </p:cNvCxnSpPr>
          <p:nvPr/>
        </p:nvCxnSpPr>
        <p:spPr>
          <a:xfrm>
            <a:off x="4935001" y="4781892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C7D7645-E866-442D-9FEA-83CEF7AAC5A7}"/>
              </a:ext>
            </a:extLst>
          </p:cNvPr>
          <p:cNvCxnSpPr>
            <a:cxnSpLocks/>
          </p:cNvCxnSpPr>
          <p:nvPr/>
        </p:nvCxnSpPr>
        <p:spPr>
          <a:xfrm>
            <a:off x="5551153" y="4765537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08BEAFE-383B-4DD2-89B8-D0AB1E460949}"/>
              </a:ext>
            </a:extLst>
          </p:cNvPr>
          <p:cNvCxnSpPr/>
          <p:nvPr/>
        </p:nvCxnSpPr>
        <p:spPr>
          <a:xfrm>
            <a:off x="3030404" y="5508253"/>
            <a:ext cx="60549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78815E0-1C6B-4D03-89A1-3BF2BDF7F82C}"/>
              </a:ext>
            </a:extLst>
          </p:cNvPr>
          <p:cNvCxnSpPr>
            <a:cxnSpLocks/>
          </p:cNvCxnSpPr>
          <p:nvPr/>
        </p:nvCxnSpPr>
        <p:spPr>
          <a:xfrm>
            <a:off x="4932040" y="5508253"/>
            <a:ext cx="6191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E88EE39-83E3-4E81-8126-13B3EA0E4F7E}"/>
              </a:ext>
            </a:extLst>
          </p:cNvPr>
          <p:cNvCxnSpPr>
            <a:cxnSpLocks/>
          </p:cNvCxnSpPr>
          <p:nvPr/>
        </p:nvCxnSpPr>
        <p:spPr>
          <a:xfrm>
            <a:off x="4932040" y="4046960"/>
            <a:ext cx="0" cy="4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8B5DFD-FAAB-40D7-85BD-ED68B398B7E8}"/>
              </a:ext>
            </a:extLst>
          </p:cNvPr>
          <p:cNvCxnSpPr>
            <a:cxnSpLocks/>
          </p:cNvCxnSpPr>
          <p:nvPr/>
        </p:nvCxnSpPr>
        <p:spPr>
          <a:xfrm>
            <a:off x="3635896" y="4257819"/>
            <a:ext cx="1296144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D800FA2-4116-4C74-BDF0-6A9196DE12B1}"/>
              </a:ext>
            </a:extLst>
          </p:cNvPr>
          <p:cNvCxnSpPr>
            <a:cxnSpLocks/>
          </p:cNvCxnSpPr>
          <p:nvPr/>
        </p:nvCxnSpPr>
        <p:spPr>
          <a:xfrm flipH="1">
            <a:off x="1275877" y="4768448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36B984F-4183-4B98-8E97-56B4394C99C4}"/>
              </a:ext>
            </a:extLst>
          </p:cNvPr>
          <p:cNvCxnSpPr>
            <a:cxnSpLocks/>
          </p:cNvCxnSpPr>
          <p:nvPr/>
        </p:nvCxnSpPr>
        <p:spPr>
          <a:xfrm>
            <a:off x="1945965" y="4781892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EF2CD80-F730-41B7-B161-DB6B83D442F4}"/>
              </a:ext>
            </a:extLst>
          </p:cNvPr>
          <p:cNvCxnSpPr>
            <a:cxnSpLocks/>
          </p:cNvCxnSpPr>
          <p:nvPr/>
        </p:nvCxnSpPr>
        <p:spPr>
          <a:xfrm>
            <a:off x="1275877" y="5220392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DA53544-BBF3-4EB7-96B6-6FE9A51E228D}"/>
              </a:ext>
            </a:extLst>
          </p:cNvPr>
          <p:cNvCxnSpPr>
            <a:cxnSpLocks/>
          </p:cNvCxnSpPr>
          <p:nvPr/>
        </p:nvCxnSpPr>
        <p:spPr>
          <a:xfrm flipH="1">
            <a:off x="6657273" y="4799453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FE41A99-EBFD-47DE-ACA5-9E3A1D7F0319}"/>
              </a:ext>
            </a:extLst>
          </p:cNvPr>
          <p:cNvCxnSpPr>
            <a:cxnSpLocks/>
          </p:cNvCxnSpPr>
          <p:nvPr/>
        </p:nvCxnSpPr>
        <p:spPr>
          <a:xfrm>
            <a:off x="7327361" y="4812897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4675716-F1D7-4A97-A9DA-B85C1280A57C}"/>
              </a:ext>
            </a:extLst>
          </p:cNvPr>
          <p:cNvCxnSpPr>
            <a:cxnSpLocks/>
          </p:cNvCxnSpPr>
          <p:nvPr/>
        </p:nvCxnSpPr>
        <p:spPr>
          <a:xfrm>
            <a:off x="6657273" y="5251397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7">
            <a:extLst>
              <a:ext uri="{FF2B5EF4-FFF2-40B4-BE49-F238E27FC236}">
                <a16:creationId xmlns:a16="http://schemas.microsoft.com/office/drawing/2014/main" id="{AC6673D0-F98D-4C25-BFC3-2795E84F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224" y="5387813"/>
            <a:ext cx="1981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Резерв времени  события</a:t>
            </a:r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19C7D148-5274-4D63-A2B6-7B9C27958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88" y="5393828"/>
            <a:ext cx="1981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Резерв времени 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6687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635769"/>
          </a:xfrm>
        </p:spPr>
        <p:txBody>
          <a:bodyPr/>
          <a:lstStyle/>
          <a:p>
            <a:r>
              <a:rPr lang="ru-RU" dirty="0"/>
              <a:t>Временные параметры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4781"/>
          </a:xfrm>
        </p:spPr>
        <p:txBody>
          <a:bodyPr/>
          <a:lstStyle/>
          <a:p>
            <a:r>
              <a:rPr lang="ru-RU" sz="2400" b="1" dirty="0"/>
              <a:t>Резерв времени работы:</a:t>
            </a:r>
            <a:endParaRPr lang="ru-RU" sz="2400" dirty="0"/>
          </a:p>
          <a:p>
            <a:pPr lvl="1"/>
            <a:r>
              <a:rPr lang="ru-RU" sz="2000" b="1" dirty="0"/>
              <a:t>Полный резерв времени работы</a:t>
            </a:r>
            <a:r>
              <a:rPr lang="ru-RU" sz="2000" dirty="0"/>
              <a:t> – резерв максимального пути, проходящего через работу</a:t>
            </a:r>
          </a:p>
          <a:p>
            <a:pPr lvl="1"/>
            <a:r>
              <a:rPr lang="ru-RU" sz="2000" b="1" dirty="0"/>
              <a:t>Независимый резерв времени</a:t>
            </a:r>
            <a:r>
              <a:rPr lang="ru-RU" sz="2000" dirty="0"/>
              <a:t> – резерв времени работы, когда все предшествующие работы заканчиваются в поздний срок, а последующие начинаются в ранний срок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sz="2400" b="1" dirty="0">
                <a:ea typeface="+mn-ea"/>
                <a:cs typeface="+mn-cs"/>
              </a:rPr>
              <a:t>Резерв времени пути – </a:t>
            </a:r>
            <a:r>
              <a:rPr lang="ru-RU" sz="2400" dirty="0">
                <a:ea typeface="+mn-ea"/>
                <a:cs typeface="+mn-cs"/>
              </a:rPr>
              <a:t>разница между длиной пути и длиной критического пути</a:t>
            </a:r>
          </a:p>
          <a:p>
            <a:pPr lvl="1"/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6FEEB4E-6E30-43E6-AA55-5CF585EFE7CA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5C56F92-8949-4EC5-9E62-72CEE216F003}"/>
              </a:ext>
            </a:extLst>
          </p:cNvPr>
          <p:cNvSpPr/>
          <p:nvPr/>
        </p:nvSpPr>
        <p:spPr>
          <a:xfrm>
            <a:off x="1950904" y="4277862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97A6578-5629-45EB-AEAB-C721B4B2B89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030404" y="4781894"/>
            <a:ext cx="25348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7">
            <a:extLst>
              <a:ext uri="{FF2B5EF4-FFF2-40B4-BE49-F238E27FC236}">
                <a16:creationId xmlns:a16="http://schemas.microsoft.com/office/drawing/2014/main" id="{6DF0A59B-DF1E-4902-A5AC-F9868AD5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34" y="3684534"/>
            <a:ext cx="2391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Реальная </a:t>
            </a:r>
          </a:p>
          <a:p>
            <a:pPr algn="ctr"/>
            <a:r>
              <a:rPr lang="ru-RU" sz="1600" dirty="0"/>
              <a:t>продолжительность </a:t>
            </a:r>
          </a:p>
          <a:p>
            <a:pPr algn="ctr"/>
            <a:r>
              <a:rPr lang="ru-RU" sz="1600" dirty="0"/>
              <a:t>работы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016B445-E54B-4338-8CC1-6344ABA72A4E}"/>
              </a:ext>
            </a:extLst>
          </p:cNvPr>
          <p:cNvCxnSpPr>
            <a:cxnSpLocks/>
          </p:cNvCxnSpPr>
          <p:nvPr/>
        </p:nvCxnSpPr>
        <p:spPr>
          <a:xfrm>
            <a:off x="3635896" y="4046960"/>
            <a:ext cx="0" cy="4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11A02C1-4D8A-49DF-A7AB-55E80FB87059}"/>
              </a:ext>
            </a:extLst>
          </p:cNvPr>
          <p:cNvSpPr/>
          <p:nvPr/>
        </p:nvSpPr>
        <p:spPr>
          <a:xfrm>
            <a:off x="187266" y="4277862"/>
            <a:ext cx="10795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45">
            <a:extLst>
              <a:ext uri="{FF2B5EF4-FFF2-40B4-BE49-F238E27FC236}">
                <a16:creationId xmlns:a16="http://schemas.microsoft.com/office/drawing/2014/main" id="{B26549C7-552F-481B-B9F0-200E054F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84" y="3852664"/>
            <a:ext cx="2231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Предшествующее событие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36A8F17-8847-41F6-ACB1-CA5E7D7D8568}"/>
              </a:ext>
            </a:extLst>
          </p:cNvPr>
          <p:cNvSpPr/>
          <p:nvPr/>
        </p:nvSpPr>
        <p:spPr>
          <a:xfrm>
            <a:off x="5565296" y="4277862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4AB8378-2D3A-45D5-B846-992CFB550489}"/>
              </a:ext>
            </a:extLst>
          </p:cNvPr>
          <p:cNvSpPr/>
          <p:nvPr/>
        </p:nvSpPr>
        <p:spPr>
          <a:xfrm>
            <a:off x="7351504" y="4277862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2846C38-31D0-4573-9C6C-B21DBF012260}"/>
              </a:ext>
            </a:extLst>
          </p:cNvPr>
          <p:cNvCxnSpPr>
            <a:stCxn id="10" idx="6"/>
            <a:endCxn id="6" idx="2"/>
          </p:cNvCxnSpPr>
          <p:nvPr/>
        </p:nvCxnSpPr>
        <p:spPr>
          <a:xfrm flipV="1">
            <a:off x="1266766" y="4781894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0A66733-ACE5-4AB3-AF1D-F713A96D3445}"/>
              </a:ext>
            </a:extLst>
          </p:cNvPr>
          <p:cNvCxnSpPr/>
          <p:nvPr/>
        </p:nvCxnSpPr>
        <p:spPr>
          <a:xfrm flipV="1">
            <a:off x="6656081" y="4766453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5">
            <a:extLst>
              <a:ext uri="{FF2B5EF4-FFF2-40B4-BE49-F238E27FC236}">
                <a16:creationId xmlns:a16="http://schemas.microsoft.com/office/drawing/2014/main" id="{3DD8D84C-4394-4B57-AF20-953281486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56" y="4459579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557BC83E-0B51-4F18-B487-F3087D2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175" y="4459579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B837E-CBDE-456F-A0D8-A6860AF7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153" y="4443287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F813E96D-D34D-43AA-930B-4306E6A1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926" y="4442372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3F95D8C-FBC0-4819-92BC-1125924657C4}"/>
              </a:ext>
            </a:extLst>
          </p:cNvPr>
          <p:cNvSpPr/>
          <p:nvPr/>
        </p:nvSpPr>
        <p:spPr>
          <a:xfrm>
            <a:off x="3635896" y="4457875"/>
            <a:ext cx="1296144" cy="648035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C2C022BB-FDF6-49A9-9CC5-FACE07094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584" y="3757247"/>
            <a:ext cx="2231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Последующее событие</a:t>
            </a: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3B9E1DA2-5C39-42AD-A778-C260A6873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188" y="5622339"/>
            <a:ext cx="19817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Частный резерв времени первого рода</a:t>
            </a: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9B5BD1D3-7D06-44DF-AA43-4E283744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850" y="5622339"/>
            <a:ext cx="19817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Частный резерв времени  второго рода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C8E30660-97CD-4EA3-AD1D-7D8D2706907D}"/>
              </a:ext>
            </a:extLst>
          </p:cNvPr>
          <p:cNvCxnSpPr>
            <a:cxnSpLocks/>
          </p:cNvCxnSpPr>
          <p:nvPr/>
        </p:nvCxnSpPr>
        <p:spPr>
          <a:xfrm>
            <a:off x="3035276" y="4781892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DA71BF8-FEE2-40B9-9CB2-83CD835FB62B}"/>
              </a:ext>
            </a:extLst>
          </p:cNvPr>
          <p:cNvCxnSpPr>
            <a:cxnSpLocks/>
          </p:cNvCxnSpPr>
          <p:nvPr/>
        </p:nvCxnSpPr>
        <p:spPr>
          <a:xfrm>
            <a:off x="3635896" y="4765537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C9CF013-36EC-4454-A8DA-47A4CA34D4A1}"/>
              </a:ext>
            </a:extLst>
          </p:cNvPr>
          <p:cNvCxnSpPr>
            <a:cxnSpLocks/>
          </p:cNvCxnSpPr>
          <p:nvPr/>
        </p:nvCxnSpPr>
        <p:spPr>
          <a:xfrm>
            <a:off x="4935001" y="4781892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9113D01-C593-48FF-B198-E2763DFC5E1C}"/>
              </a:ext>
            </a:extLst>
          </p:cNvPr>
          <p:cNvCxnSpPr>
            <a:cxnSpLocks/>
          </p:cNvCxnSpPr>
          <p:nvPr/>
        </p:nvCxnSpPr>
        <p:spPr>
          <a:xfrm>
            <a:off x="5551153" y="4765537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FECD295-E180-4FA7-855A-3FDC54FE2835}"/>
              </a:ext>
            </a:extLst>
          </p:cNvPr>
          <p:cNvCxnSpPr/>
          <p:nvPr/>
        </p:nvCxnSpPr>
        <p:spPr>
          <a:xfrm>
            <a:off x="3030404" y="5508253"/>
            <a:ext cx="60549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D170884-E1A0-415E-89F4-70C7EB5E816B}"/>
              </a:ext>
            </a:extLst>
          </p:cNvPr>
          <p:cNvCxnSpPr>
            <a:cxnSpLocks/>
          </p:cNvCxnSpPr>
          <p:nvPr/>
        </p:nvCxnSpPr>
        <p:spPr>
          <a:xfrm>
            <a:off x="4932040" y="5508253"/>
            <a:ext cx="6191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804701-7B1B-486A-8039-448DFDA442C9}"/>
              </a:ext>
            </a:extLst>
          </p:cNvPr>
          <p:cNvCxnSpPr>
            <a:cxnSpLocks/>
          </p:cNvCxnSpPr>
          <p:nvPr/>
        </p:nvCxnSpPr>
        <p:spPr>
          <a:xfrm>
            <a:off x="4932040" y="4046960"/>
            <a:ext cx="0" cy="4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AE752C7-090D-4663-AF86-27743FA0F2F6}"/>
              </a:ext>
            </a:extLst>
          </p:cNvPr>
          <p:cNvCxnSpPr>
            <a:cxnSpLocks/>
          </p:cNvCxnSpPr>
          <p:nvPr/>
        </p:nvCxnSpPr>
        <p:spPr>
          <a:xfrm>
            <a:off x="3635896" y="4257819"/>
            <a:ext cx="1296144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ED193BA-2B1F-4C6A-AA29-3139A606FC7B}"/>
              </a:ext>
            </a:extLst>
          </p:cNvPr>
          <p:cNvCxnSpPr>
            <a:cxnSpLocks/>
          </p:cNvCxnSpPr>
          <p:nvPr/>
        </p:nvCxnSpPr>
        <p:spPr>
          <a:xfrm flipH="1">
            <a:off x="1275877" y="4768448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8573405-6D37-4C9E-932C-2F7DBDA58178}"/>
              </a:ext>
            </a:extLst>
          </p:cNvPr>
          <p:cNvCxnSpPr>
            <a:cxnSpLocks/>
          </p:cNvCxnSpPr>
          <p:nvPr/>
        </p:nvCxnSpPr>
        <p:spPr>
          <a:xfrm>
            <a:off x="1945965" y="4781892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E350420-26D7-40F8-8445-123F49ED48B3}"/>
              </a:ext>
            </a:extLst>
          </p:cNvPr>
          <p:cNvCxnSpPr>
            <a:cxnSpLocks/>
          </p:cNvCxnSpPr>
          <p:nvPr/>
        </p:nvCxnSpPr>
        <p:spPr>
          <a:xfrm>
            <a:off x="1275877" y="5220392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68AACFC-B43A-4845-A436-DC11EAF900CB}"/>
              </a:ext>
            </a:extLst>
          </p:cNvPr>
          <p:cNvCxnSpPr>
            <a:cxnSpLocks/>
          </p:cNvCxnSpPr>
          <p:nvPr/>
        </p:nvCxnSpPr>
        <p:spPr>
          <a:xfrm flipH="1">
            <a:off x="6657273" y="4799453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C0748C5-8EFF-4A84-82DA-E91BDA6A25EB}"/>
              </a:ext>
            </a:extLst>
          </p:cNvPr>
          <p:cNvCxnSpPr>
            <a:cxnSpLocks/>
          </p:cNvCxnSpPr>
          <p:nvPr/>
        </p:nvCxnSpPr>
        <p:spPr>
          <a:xfrm>
            <a:off x="7327361" y="4812897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720EF4E-8B43-432C-BA2D-9C57D581F3A1}"/>
              </a:ext>
            </a:extLst>
          </p:cNvPr>
          <p:cNvCxnSpPr>
            <a:cxnSpLocks/>
          </p:cNvCxnSpPr>
          <p:nvPr/>
        </p:nvCxnSpPr>
        <p:spPr>
          <a:xfrm>
            <a:off x="6657273" y="5251397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7">
            <a:extLst>
              <a:ext uri="{FF2B5EF4-FFF2-40B4-BE49-F238E27FC236}">
                <a16:creationId xmlns:a16="http://schemas.microsoft.com/office/drawing/2014/main" id="{357690EC-8EEE-43D1-BE73-122D6EC1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224" y="5387813"/>
            <a:ext cx="1981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Резерв времени  события</a:t>
            </a: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A74D0DDD-6C2B-4ACE-B28C-F488800CB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88" y="5393828"/>
            <a:ext cx="1981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Резерв времени 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83877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dirty="0">
                <a:cs typeface="Times New Roman" pitchFamily="18" charset="0"/>
              </a:rPr>
              <a:t>Резервы времени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244E0-B102-4C81-9100-D52A6A7DA921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8196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1980332" y="3566761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3" name="Прямая со стрелкой 32"/>
          <p:cNvCxnSpPr>
            <a:cxnSpLocks/>
            <a:stCxn id="26" idx="6"/>
            <a:endCxn id="52" idx="2"/>
          </p:cNvCxnSpPr>
          <p:nvPr/>
        </p:nvCxnSpPr>
        <p:spPr>
          <a:xfrm>
            <a:off x="3059832" y="4070793"/>
            <a:ext cx="25348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TextBox 47"/>
          <p:cNvSpPr txBox="1">
            <a:spLocks noChangeArrowheads="1"/>
          </p:cNvSpPr>
          <p:nvPr/>
        </p:nvSpPr>
        <p:spPr bwMode="auto">
          <a:xfrm>
            <a:off x="3105113" y="1868425"/>
            <a:ext cx="241656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Реальная </a:t>
            </a:r>
          </a:p>
          <a:p>
            <a:pPr algn="ctr"/>
            <a:r>
              <a:rPr lang="ru-RU" dirty="0"/>
              <a:t>продолжительность </a:t>
            </a:r>
          </a:p>
          <a:p>
            <a:pPr algn="ctr"/>
            <a:r>
              <a:rPr lang="ru-RU" dirty="0"/>
              <a:t>работы</a:t>
            </a:r>
          </a:p>
        </p:txBody>
      </p:sp>
      <p:cxnSp>
        <p:nvCxnSpPr>
          <p:cNvPr id="49" name="Прямая соединительная линия 48"/>
          <p:cNvCxnSpPr>
            <a:cxnSpLocks/>
          </p:cNvCxnSpPr>
          <p:nvPr/>
        </p:nvCxnSpPr>
        <p:spPr>
          <a:xfrm>
            <a:off x="3665324" y="2924944"/>
            <a:ext cx="0" cy="82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16694" y="3566761"/>
            <a:ext cx="1079500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TextBox 45"/>
          <p:cNvSpPr txBox="1">
            <a:spLocks noChangeArrowheads="1"/>
          </p:cNvSpPr>
          <p:nvPr/>
        </p:nvSpPr>
        <p:spPr bwMode="auto">
          <a:xfrm>
            <a:off x="522697" y="2774491"/>
            <a:ext cx="22311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Предшествующее событие</a:t>
            </a:r>
          </a:p>
        </p:txBody>
      </p:sp>
      <p:sp>
        <p:nvSpPr>
          <p:cNvPr id="52" name="Овал 51"/>
          <p:cNvSpPr/>
          <p:nvPr/>
        </p:nvSpPr>
        <p:spPr>
          <a:xfrm>
            <a:off x="5594724" y="3566761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7380932" y="3566761"/>
            <a:ext cx="1079500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E1A0A29-8539-4B7B-8C96-5E4CFD55126A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1296194" y="4070793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09497C1-312A-4CF9-876B-FE2437AA62C8}"/>
              </a:ext>
            </a:extLst>
          </p:cNvPr>
          <p:cNvCxnSpPr/>
          <p:nvPr/>
        </p:nvCxnSpPr>
        <p:spPr>
          <a:xfrm flipV="1">
            <a:off x="6685509" y="4055352"/>
            <a:ext cx="684138" cy="793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5">
            <a:extLst>
              <a:ext uri="{FF2B5EF4-FFF2-40B4-BE49-F238E27FC236}">
                <a16:creationId xmlns:a16="http://schemas.microsoft.com/office/drawing/2014/main" id="{81CE996C-2E2B-477F-8BAE-09A87CB4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4" y="3748478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45" name="TextBox 45">
            <a:extLst>
              <a:ext uri="{FF2B5EF4-FFF2-40B4-BE49-F238E27FC236}">
                <a16:creationId xmlns:a16="http://schemas.microsoft.com/office/drawing/2014/main" id="{C8818B71-8A1C-46E2-9877-50DFF2D5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603" y="3748478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630D6B-00D2-4E22-B1F7-EB67A29C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581" y="3732186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Ранний срок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37F8225F-9B6A-45E5-AF54-CFCEAC89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354" y="3731271"/>
            <a:ext cx="1200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Позднийсрок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B6B1D9-8E49-43CE-B1E2-8896B77D8F34}"/>
              </a:ext>
            </a:extLst>
          </p:cNvPr>
          <p:cNvSpPr/>
          <p:nvPr/>
        </p:nvSpPr>
        <p:spPr>
          <a:xfrm>
            <a:off x="3665324" y="3746774"/>
            <a:ext cx="1296144" cy="648035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3797F223-9B24-4CDB-B6B3-3C7088D1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012" y="2774490"/>
            <a:ext cx="22311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Последующее событие</a:t>
            </a:r>
          </a:p>
        </p:txBody>
      </p:sp>
      <p:sp>
        <p:nvSpPr>
          <p:cNvPr id="55" name="TextBox 47">
            <a:extLst>
              <a:ext uri="{FF2B5EF4-FFF2-40B4-BE49-F238E27FC236}">
                <a16:creationId xmlns:a16="http://schemas.microsoft.com/office/drawing/2014/main" id="{D071C7A6-4C90-46D0-9F2E-1FB668EA3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16" y="5126001"/>
            <a:ext cx="19817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Частный резерв времени первого рода</a:t>
            </a:r>
          </a:p>
        </p:txBody>
      </p:sp>
      <p:sp>
        <p:nvSpPr>
          <p:cNvPr id="58" name="TextBox 47">
            <a:extLst>
              <a:ext uri="{FF2B5EF4-FFF2-40B4-BE49-F238E27FC236}">
                <a16:creationId xmlns:a16="http://schemas.microsoft.com/office/drawing/2014/main" id="{503157D7-4CC5-45B4-8D68-F35FDB310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278" y="5126001"/>
            <a:ext cx="19817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Частный резерв времени  второго рода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37C65185-B776-4231-8896-E915D532ADC6}"/>
              </a:ext>
            </a:extLst>
          </p:cNvPr>
          <p:cNvCxnSpPr>
            <a:cxnSpLocks/>
          </p:cNvCxnSpPr>
          <p:nvPr/>
        </p:nvCxnSpPr>
        <p:spPr>
          <a:xfrm>
            <a:off x="3064704" y="4070791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6A722FC4-89E5-426F-A582-5B05D20F2735}"/>
              </a:ext>
            </a:extLst>
          </p:cNvPr>
          <p:cNvCxnSpPr>
            <a:cxnSpLocks/>
          </p:cNvCxnSpPr>
          <p:nvPr/>
        </p:nvCxnSpPr>
        <p:spPr>
          <a:xfrm>
            <a:off x="3665324" y="4054436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8C62B6E3-CB77-45A8-AC5C-4E3ABFD76E4C}"/>
              </a:ext>
            </a:extLst>
          </p:cNvPr>
          <p:cNvCxnSpPr>
            <a:cxnSpLocks/>
          </p:cNvCxnSpPr>
          <p:nvPr/>
        </p:nvCxnSpPr>
        <p:spPr>
          <a:xfrm>
            <a:off x="4964429" y="4070791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E73FD3D-0A81-4671-ADC5-A890C447A748}"/>
              </a:ext>
            </a:extLst>
          </p:cNvPr>
          <p:cNvCxnSpPr>
            <a:cxnSpLocks/>
          </p:cNvCxnSpPr>
          <p:nvPr/>
        </p:nvCxnSpPr>
        <p:spPr>
          <a:xfrm>
            <a:off x="5580581" y="4054436"/>
            <a:ext cx="0" cy="9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695867D-D81C-4B77-B471-8669445A62B2}"/>
              </a:ext>
            </a:extLst>
          </p:cNvPr>
          <p:cNvCxnSpPr/>
          <p:nvPr/>
        </p:nvCxnSpPr>
        <p:spPr>
          <a:xfrm>
            <a:off x="3059832" y="4797152"/>
            <a:ext cx="60549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9FCFC9D3-7111-4B60-8CC9-69EF2E262DDE}"/>
              </a:ext>
            </a:extLst>
          </p:cNvPr>
          <p:cNvCxnSpPr>
            <a:cxnSpLocks/>
          </p:cNvCxnSpPr>
          <p:nvPr/>
        </p:nvCxnSpPr>
        <p:spPr>
          <a:xfrm>
            <a:off x="4961468" y="4797152"/>
            <a:ext cx="6191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BD6F345-1A29-4D87-BC09-F901E7EAA9DA}"/>
              </a:ext>
            </a:extLst>
          </p:cNvPr>
          <p:cNvCxnSpPr>
            <a:cxnSpLocks/>
          </p:cNvCxnSpPr>
          <p:nvPr/>
        </p:nvCxnSpPr>
        <p:spPr>
          <a:xfrm>
            <a:off x="4961468" y="2924944"/>
            <a:ext cx="0" cy="82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19EA923-ACA8-441A-96FB-F597BC0D94C8}"/>
              </a:ext>
            </a:extLst>
          </p:cNvPr>
          <p:cNvCxnSpPr>
            <a:cxnSpLocks/>
          </p:cNvCxnSpPr>
          <p:nvPr/>
        </p:nvCxnSpPr>
        <p:spPr>
          <a:xfrm>
            <a:off x="3665324" y="3068960"/>
            <a:ext cx="1296144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609710A-1949-41C8-B5FB-A0525A084388}"/>
              </a:ext>
            </a:extLst>
          </p:cNvPr>
          <p:cNvCxnSpPr>
            <a:cxnSpLocks/>
          </p:cNvCxnSpPr>
          <p:nvPr/>
        </p:nvCxnSpPr>
        <p:spPr>
          <a:xfrm flipH="1">
            <a:off x="1305305" y="4057347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619B43D-306E-48AB-BBD2-617C67B31713}"/>
              </a:ext>
            </a:extLst>
          </p:cNvPr>
          <p:cNvCxnSpPr>
            <a:cxnSpLocks/>
          </p:cNvCxnSpPr>
          <p:nvPr/>
        </p:nvCxnSpPr>
        <p:spPr>
          <a:xfrm>
            <a:off x="1975393" y="4070791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A8DFAEE-501A-4E09-9388-8EAA4CCE6C2D}"/>
              </a:ext>
            </a:extLst>
          </p:cNvPr>
          <p:cNvCxnSpPr>
            <a:cxnSpLocks/>
          </p:cNvCxnSpPr>
          <p:nvPr/>
        </p:nvCxnSpPr>
        <p:spPr>
          <a:xfrm>
            <a:off x="1305305" y="4509291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DD746D4-3765-4F09-8532-515E5E5E3C1B}"/>
              </a:ext>
            </a:extLst>
          </p:cNvPr>
          <p:cNvCxnSpPr>
            <a:cxnSpLocks/>
          </p:cNvCxnSpPr>
          <p:nvPr/>
        </p:nvCxnSpPr>
        <p:spPr>
          <a:xfrm flipH="1">
            <a:off x="6686701" y="4088352"/>
            <a:ext cx="1" cy="59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E85167A7-7EA4-489C-9A93-ACE3A42A4A7E}"/>
              </a:ext>
            </a:extLst>
          </p:cNvPr>
          <p:cNvCxnSpPr>
            <a:cxnSpLocks/>
          </p:cNvCxnSpPr>
          <p:nvPr/>
        </p:nvCxnSpPr>
        <p:spPr>
          <a:xfrm>
            <a:off x="7356789" y="4101796"/>
            <a:ext cx="0" cy="58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000D615F-94F3-4F31-AD17-C219FBEA841F}"/>
              </a:ext>
            </a:extLst>
          </p:cNvPr>
          <p:cNvCxnSpPr>
            <a:cxnSpLocks/>
          </p:cNvCxnSpPr>
          <p:nvPr/>
        </p:nvCxnSpPr>
        <p:spPr>
          <a:xfrm>
            <a:off x="6686701" y="4540296"/>
            <a:ext cx="67008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7">
            <a:extLst>
              <a:ext uri="{FF2B5EF4-FFF2-40B4-BE49-F238E27FC236}">
                <a16:creationId xmlns:a16="http://schemas.microsoft.com/office/drawing/2014/main" id="{F11C28A7-5717-4410-ABBD-B8346939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652" y="4676712"/>
            <a:ext cx="19817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Резерв времени  события</a:t>
            </a:r>
          </a:p>
        </p:txBody>
      </p:sp>
      <p:sp>
        <p:nvSpPr>
          <p:cNvPr id="57" name="TextBox 47">
            <a:extLst>
              <a:ext uri="{FF2B5EF4-FFF2-40B4-BE49-F238E27FC236}">
                <a16:creationId xmlns:a16="http://schemas.microsoft.com/office/drawing/2014/main" id="{7506E2F5-899A-42B6-B599-4AA1B227D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16" y="4682727"/>
            <a:ext cx="19817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Резерв времени 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43711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составления сетевых графиков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Планируемый процесс разбивается на отдельные работы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Составляется перечень событий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Продумываются логические связи событий и работ </a:t>
            </a:r>
            <a:br>
              <a:rPr lang="ru-RU" sz="2200" dirty="0"/>
            </a:br>
            <a:r>
              <a:rPr lang="ru-RU" sz="2200" dirty="0"/>
              <a:t>и последовательность их выполнения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Работы закрепляются за ответственными исполнителями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Оценивается продолжительность каждой работы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Составляется сетевой график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Рассчитываются параметры событий и работ, определяются резервы времени и критический путь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200" dirty="0"/>
              <a:t>Проводятся анализ и оптимизация сетевого графика с пересчётом параметров событий и работ – изменение исполнителя или порядка работ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13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построения сетевых графиков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600" i="1" dirty="0"/>
              <a:t>1. В сетевом графике не должно быть «тупиковых» событий, то есть событий, из которых не выходит ни одна работа, за исключением завершающего события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267744" y="3501008"/>
            <a:ext cx="4081487" cy="2192139"/>
            <a:chOff x="395536" y="1812925"/>
            <a:chExt cx="7704236" cy="4137893"/>
          </a:xfrm>
        </p:grpSpPr>
        <p:sp>
          <p:nvSpPr>
            <p:cNvPr id="6" name="Овал 5"/>
            <p:cNvSpPr/>
            <p:nvPr/>
          </p:nvSpPr>
          <p:spPr>
            <a:xfrm>
              <a:off x="1824038" y="1812925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76056" y="3501008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824038" y="4608513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9" name="Прямая со стрелкой 8"/>
            <p:cNvCxnSpPr>
              <a:stCxn id="15" idx="7"/>
              <a:endCxn id="6" idx="3"/>
            </p:cNvCxnSpPr>
            <p:nvPr/>
          </p:nvCxnSpPr>
          <p:spPr>
            <a:xfrm flipV="1">
              <a:off x="1316947" y="2673361"/>
              <a:ext cx="665180" cy="5434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6"/>
              <a:endCxn id="16" idx="2"/>
            </p:cNvCxnSpPr>
            <p:nvPr/>
          </p:nvCxnSpPr>
          <p:spPr>
            <a:xfrm>
              <a:off x="2903538" y="2316957"/>
              <a:ext cx="1884486" cy="318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7" idx="6"/>
              <a:endCxn id="17" idx="2"/>
            </p:cNvCxnSpPr>
            <p:nvPr/>
          </p:nvCxnSpPr>
          <p:spPr>
            <a:xfrm flipV="1">
              <a:off x="6155556" y="3428976"/>
              <a:ext cx="864716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7"/>
              <a:endCxn id="7" idx="3"/>
            </p:cNvCxnSpPr>
            <p:nvPr/>
          </p:nvCxnSpPr>
          <p:spPr>
            <a:xfrm flipV="1">
              <a:off x="2745449" y="4361444"/>
              <a:ext cx="2488696" cy="394929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6" idx="5"/>
              <a:endCxn id="7" idx="1"/>
            </p:cNvCxnSpPr>
            <p:nvPr/>
          </p:nvCxnSpPr>
          <p:spPr>
            <a:xfrm>
              <a:off x="2745449" y="2673361"/>
              <a:ext cx="2488696" cy="975274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5" idx="5"/>
              <a:endCxn id="8" idx="1"/>
            </p:cNvCxnSpPr>
            <p:nvPr/>
          </p:nvCxnSpPr>
          <p:spPr>
            <a:xfrm>
              <a:off x="1316947" y="3930750"/>
              <a:ext cx="665180" cy="8256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395536" y="3068960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788024" y="1844824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020272" y="2924944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8" name="Прямая со стрелкой 17"/>
            <p:cNvCxnSpPr>
              <a:stCxn id="16" idx="6"/>
              <a:endCxn id="17" idx="1"/>
            </p:cNvCxnSpPr>
            <p:nvPr/>
          </p:nvCxnSpPr>
          <p:spPr>
            <a:xfrm>
              <a:off x="5867524" y="2348856"/>
              <a:ext cx="1310837" cy="723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4211960" y="4941168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0" name="Прямая со стрелкой 19"/>
            <p:cNvCxnSpPr>
              <a:stCxn id="8" idx="6"/>
              <a:endCxn id="19" idx="2"/>
            </p:cNvCxnSpPr>
            <p:nvPr/>
          </p:nvCxnSpPr>
          <p:spPr>
            <a:xfrm>
              <a:off x="2903538" y="5113338"/>
              <a:ext cx="1308422" cy="33265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9" idx="6"/>
              <a:endCxn id="7" idx="4"/>
            </p:cNvCxnSpPr>
            <p:nvPr/>
          </p:nvCxnSpPr>
          <p:spPr>
            <a:xfrm flipV="1">
              <a:off x="5291460" y="4509071"/>
              <a:ext cx="324346" cy="93692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347864" y="4941168"/>
              <a:ext cx="360040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3275856" y="4941168"/>
              <a:ext cx="432048" cy="72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62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построения сетевых графиков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i="1" dirty="0"/>
              <a:t>2. В сетевом графике не должно быть «стартовых» событий (кроме исходного), которым не предшествует хотя бы одна работа</a:t>
            </a:r>
            <a:r>
              <a:rPr lang="ru-RU" sz="2800" dirty="0"/>
              <a:t>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2699792" y="3645024"/>
            <a:ext cx="3545208" cy="1904107"/>
            <a:chOff x="395536" y="1812925"/>
            <a:chExt cx="7704236" cy="4137893"/>
          </a:xfrm>
        </p:grpSpPr>
        <p:sp>
          <p:nvSpPr>
            <p:cNvPr id="25" name="Овал 24"/>
            <p:cNvSpPr/>
            <p:nvPr/>
          </p:nvSpPr>
          <p:spPr>
            <a:xfrm>
              <a:off x="1824038" y="1812925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5076056" y="3501008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824038" y="4608513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8" name="Прямая со стрелкой 27"/>
            <p:cNvCxnSpPr>
              <a:stCxn id="34" idx="7"/>
              <a:endCxn id="25" idx="3"/>
            </p:cNvCxnSpPr>
            <p:nvPr/>
          </p:nvCxnSpPr>
          <p:spPr>
            <a:xfrm flipV="1">
              <a:off x="1316947" y="2673361"/>
              <a:ext cx="665180" cy="5434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5" idx="6"/>
              <a:endCxn id="35" idx="2"/>
            </p:cNvCxnSpPr>
            <p:nvPr/>
          </p:nvCxnSpPr>
          <p:spPr>
            <a:xfrm>
              <a:off x="2903538" y="2316957"/>
              <a:ext cx="1884486" cy="318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6" idx="6"/>
              <a:endCxn id="36" idx="2"/>
            </p:cNvCxnSpPr>
            <p:nvPr/>
          </p:nvCxnSpPr>
          <p:spPr>
            <a:xfrm flipV="1">
              <a:off x="6155556" y="3428976"/>
              <a:ext cx="864716" cy="5760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7" idx="7"/>
              <a:endCxn id="35" idx="3"/>
            </p:cNvCxnSpPr>
            <p:nvPr/>
          </p:nvCxnSpPr>
          <p:spPr>
            <a:xfrm flipV="1">
              <a:off x="2745447" y="2705260"/>
              <a:ext cx="2200668" cy="2051113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5" idx="5"/>
              <a:endCxn id="26" idx="1"/>
            </p:cNvCxnSpPr>
            <p:nvPr/>
          </p:nvCxnSpPr>
          <p:spPr>
            <a:xfrm>
              <a:off x="2745449" y="2673361"/>
              <a:ext cx="2488696" cy="975274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34" idx="5"/>
              <a:endCxn id="27" idx="1"/>
            </p:cNvCxnSpPr>
            <p:nvPr/>
          </p:nvCxnSpPr>
          <p:spPr>
            <a:xfrm>
              <a:off x="1316947" y="3930750"/>
              <a:ext cx="665180" cy="8256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Овал 33"/>
            <p:cNvSpPr/>
            <p:nvPr/>
          </p:nvSpPr>
          <p:spPr>
            <a:xfrm>
              <a:off x="395536" y="3068960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4788024" y="1844824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020272" y="2924944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35" idx="6"/>
              <a:endCxn id="36" idx="1"/>
            </p:cNvCxnSpPr>
            <p:nvPr/>
          </p:nvCxnSpPr>
          <p:spPr>
            <a:xfrm>
              <a:off x="5867524" y="2348856"/>
              <a:ext cx="1310837" cy="723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4211960" y="4941168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39" name="Прямая со стрелкой 38"/>
            <p:cNvCxnSpPr>
              <a:stCxn id="38" idx="2"/>
              <a:endCxn id="27" idx="6"/>
            </p:cNvCxnSpPr>
            <p:nvPr/>
          </p:nvCxnSpPr>
          <p:spPr>
            <a:xfrm flipH="1" flipV="1">
              <a:off x="2903538" y="5113338"/>
              <a:ext cx="1308422" cy="33265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6" idx="4"/>
              <a:endCxn id="38" idx="7"/>
            </p:cNvCxnSpPr>
            <p:nvPr/>
          </p:nvCxnSpPr>
          <p:spPr>
            <a:xfrm flipH="1">
              <a:off x="5133371" y="4509071"/>
              <a:ext cx="482435" cy="57995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7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построения сетевых графиков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600" i="1" dirty="0"/>
              <a:t>3. В сети не должно быть</a:t>
            </a:r>
          </a:p>
          <a:p>
            <a:pPr>
              <a:buNone/>
            </a:pPr>
            <a:r>
              <a:rPr lang="ru-RU" sz="2600" i="1" dirty="0"/>
              <a:t> циклов и петель</a:t>
            </a:r>
          </a:p>
          <a:p>
            <a:pPr>
              <a:buNone/>
            </a:pPr>
            <a:r>
              <a:rPr lang="ru-RU" sz="2600" i="1" dirty="0"/>
              <a:t>4. Любые два события должны быть непосредственно связаны не более чем одной работой</a:t>
            </a:r>
            <a:r>
              <a:rPr lang="ru-RU" sz="2600" dirty="0"/>
              <a:t>.</a:t>
            </a:r>
          </a:p>
          <a:p>
            <a:pPr>
              <a:buNone/>
            </a:pPr>
            <a:endParaRPr lang="ru-RU" sz="2600" dirty="0"/>
          </a:p>
          <a:p>
            <a:pPr>
              <a:buNone/>
            </a:pPr>
            <a:endParaRPr lang="ru-RU" sz="2600" dirty="0"/>
          </a:p>
          <a:p>
            <a:pPr>
              <a:buNone/>
            </a:pPr>
            <a:r>
              <a:rPr lang="ru-RU" sz="2800" i="1" dirty="0"/>
              <a:t>5. В сети рекомендуется иметь одно исходное и одно завершающее событие</a:t>
            </a:r>
            <a:r>
              <a:rPr lang="ru-RU" sz="2800" dirty="0"/>
              <a:t>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1403648" y="4005064"/>
            <a:ext cx="2483690" cy="504038"/>
            <a:chOff x="1475656" y="5157192"/>
            <a:chExt cx="2483690" cy="504038"/>
          </a:xfrm>
        </p:grpSpPr>
        <p:sp>
          <p:nvSpPr>
            <p:cNvPr id="23" name="Овал 22"/>
            <p:cNvSpPr/>
            <p:nvPr/>
          </p:nvSpPr>
          <p:spPr>
            <a:xfrm>
              <a:off x="1475656" y="5157192"/>
              <a:ext cx="539757" cy="50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>
              <a:off x="1979099" y="5301210"/>
              <a:ext cx="147649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Овал 40"/>
            <p:cNvSpPr/>
            <p:nvPr/>
          </p:nvSpPr>
          <p:spPr>
            <a:xfrm>
              <a:off x="3419589" y="5157192"/>
              <a:ext cx="539757" cy="50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2" name="Прямая со стрелкой 41"/>
            <p:cNvCxnSpPr/>
            <p:nvPr/>
          </p:nvCxnSpPr>
          <p:spPr>
            <a:xfrm>
              <a:off x="1979409" y="5553241"/>
              <a:ext cx="147649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/>
          <p:cNvGrpSpPr/>
          <p:nvPr/>
        </p:nvGrpSpPr>
        <p:grpSpPr>
          <a:xfrm>
            <a:off x="5148064" y="3717032"/>
            <a:ext cx="2447996" cy="1152119"/>
            <a:chOff x="5220072" y="4869160"/>
            <a:chExt cx="2447996" cy="1152119"/>
          </a:xfrm>
        </p:grpSpPr>
        <p:sp>
          <p:nvSpPr>
            <p:cNvPr id="43" name="Овал 42"/>
            <p:cNvSpPr/>
            <p:nvPr/>
          </p:nvSpPr>
          <p:spPr>
            <a:xfrm>
              <a:off x="5220072" y="4869160"/>
              <a:ext cx="539757" cy="50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7128311" y="4869160"/>
              <a:ext cx="539757" cy="50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6588243" y="5517241"/>
              <a:ext cx="539757" cy="5040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6" name="Прямая со стрелкой 45"/>
            <p:cNvCxnSpPr>
              <a:stCxn id="43" idx="6"/>
              <a:endCxn id="44" idx="2"/>
            </p:cNvCxnSpPr>
            <p:nvPr/>
          </p:nvCxnSpPr>
          <p:spPr>
            <a:xfrm>
              <a:off x="5759830" y="5121179"/>
              <a:ext cx="136848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43" idx="5"/>
              <a:endCxn id="45" idx="2"/>
            </p:cNvCxnSpPr>
            <p:nvPr/>
          </p:nvCxnSpPr>
          <p:spPr>
            <a:xfrm>
              <a:off x="5680784" y="5299384"/>
              <a:ext cx="907459" cy="4698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5" idx="7"/>
              <a:endCxn id="44" idx="3"/>
            </p:cNvCxnSpPr>
            <p:nvPr/>
          </p:nvCxnSpPr>
          <p:spPr>
            <a:xfrm flipV="1">
              <a:off x="7048955" y="5299384"/>
              <a:ext cx="158401" cy="29167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Группа 65"/>
          <p:cNvGrpSpPr/>
          <p:nvPr/>
        </p:nvGrpSpPr>
        <p:grpSpPr>
          <a:xfrm>
            <a:off x="5220072" y="1052736"/>
            <a:ext cx="3545208" cy="1512168"/>
            <a:chOff x="5220072" y="1052736"/>
            <a:chExt cx="3545208" cy="1512168"/>
          </a:xfrm>
        </p:grpSpPr>
        <p:sp>
          <p:nvSpPr>
            <p:cNvPr id="40" name="Полилиния 39"/>
            <p:cNvSpPr/>
            <p:nvPr/>
          </p:nvSpPr>
          <p:spPr>
            <a:xfrm>
              <a:off x="6057900" y="1149350"/>
              <a:ext cx="467783" cy="793750"/>
            </a:xfrm>
            <a:custGeom>
              <a:avLst/>
              <a:gdLst>
                <a:gd name="connsiteX0" fmla="*/ 0 w 467783"/>
                <a:gd name="connsiteY0" fmla="*/ 755650 h 793750"/>
                <a:gd name="connsiteX1" fmla="*/ 76200 w 467783"/>
                <a:gd name="connsiteY1" fmla="*/ 95250 h 793750"/>
                <a:gd name="connsiteX2" fmla="*/ 444500 w 467783"/>
                <a:gd name="connsiteY2" fmla="*/ 184150 h 793750"/>
                <a:gd name="connsiteX3" fmla="*/ 215900 w 467783"/>
                <a:gd name="connsiteY3" fmla="*/ 7937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783" h="793750">
                  <a:moveTo>
                    <a:pt x="0" y="755650"/>
                  </a:moveTo>
                  <a:cubicBezTo>
                    <a:pt x="1058" y="473075"/>
                    <a:pt x="2117" y="190500"/>
                    <a:pt x="76200" y="95250"/>
                  </a:cubicBezTo>
                  <a:cubicBezTo>
                    <a:pt x="150283" y="0"/>
                    <a:pt x="421217" y="67733"/>
                    <a:pt x="444500" y="184150"/>
                  </a:cubicBezTo>
                  <a:cubicBezTo>
                    <a:pt x="467783" y="300567"/>
                    <a:pt x="256117" y="704850"/>
                    <a:pt x="215900" y="793750"/>
                  </a:cubicBezTo>
                </a:path>
              </a:pathLst>
            </a:cu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5" name="Группа 64"/>
            <p:cNvGrpSpPr/>
            <p:nvPr/>
          </p:nvGrpSpPr>
          <p:grpSpPr>
            <a:xfrm>
              <a:off x="5220072" y="1052736"/>
              <a:ext cx="3545208" cy="1512168"/>
              <a:chOff x="5220072" y="1052736"/>
              <a:chExt cx="3545208" cy="1512168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5220072" y="1124744"/>
                <a:ext cx="3545208" cy="1392396"/>
                <a:chOff x="395536" y="2924944"/>
                <a:chExt cx="7704236" cy="3025874"/>
              </a:xfrm>
            </p:grpSpPr>
            <p:sp>
              <p:nvSpPr>
                <p:cNvPr id="19" name="Овал 18"/>
                <p:cNvSpPr/>
                <p:nvPr/>
              </p:nvSpPr>
              <p:spPr>
                <a:xfrm>
                  <a:off x="5076056" y="3501008"/>
                  <a:ext cx="1079500" cy="10080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0" name="Овал 19"/>
                <p:cNvSpPr/>
                <p:nvPr/>
              </p:nvSpPr>
              <p:spPr>
                <a:xfrm>
                  <a:off x="1824038" y="4608513"/>
                  <a:ext cx="1079500" cy="10096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cxnSp>
              <p:nvCxnSpPr>
                <p:cNvPr id="25" name="Прямая со стрелкой 24"/>
                <p:cNvCxnSpPr>
                  <a:stCxn id="19" idx="6"/>
                  <a:endCxn id="31" idx="2"/>
                </p:cNvCxnSpPr>
                <p:nvPr/>
              </p:nvCxnSpPr>
              <p:spPr>
                <a:xfrm flipV="1">
                  <a:off x="6155556" y="3428976"/>
                  <a:ext cx="864716" cy="576064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20" idx="7"/>
                </p:cNvCxnSpPr>
                <p:nvPr/>
              </p:nvCxnSpPr>
              <p:spPr>
                <a:xfrm flipV="1">
                  <a:off x="2745447" y="4160178"/>
                  <a:ext cx="2344595" cy="596195"/>
                </a:xfrm>
                <a:prstGeom prst="straightConnector1">
                  <a:avLst/>
                </a:prstGeom>
                <a:ln w="38100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 стрелкой 27"/>
                <p:cNvCxnSpPr>
                  <a:stCxn id="29" idx="5"/>
                  <a:endCxn id="20" idx="1"/>
                </p:cNvCxnSpPr>
                <p:nvPr/>
              </p:nvCxnSpPr>
              <p:spPr>
                <a:xfrm>
                  <a:off x="1316947" y="3930750"/>
                  <a:ext cx="665180" cy="82562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Овал 28"/>
                <p:cNvSpPr/>
                <p:nvPr/>
              </p:nvSpPr>
              <p:spPr>
                <a:xfrm>
                  <a:off x="395536" y="3068960"/>
                  <a:ext cx="1079500" cy="10096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31" name="Овал 30"/>
                <p:cNvSpPr/>
                <p:nvPr/>
              </p:nvSpPr>
              <p:spPr>
                <a:xfrm>
                  <a:off x="7020272" y="2924944"/>
                  <a:ext cx="1079500" cy="10080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33" name="Овал 32"/>
                <p:cNvSpPr/>
                <p:nvPr/>
              </p:nvSpPr>
              <p:spPr>
                <a:xfrm>
                  <a:off x="4211960" y="4941168"/>
                  <a:ext cx="1079500" cy="10096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cxnSp>
              <p:nvCxnSpPr>
                <p:cNvPr id="34" name="Прямая со стрелкой 33"/>
                <p:cNvCxnSpPr>
                  <a:stCxn id="33" idx="2"/>
                  <a:endCxn id="20" idx="6"/>
                </p:cNvCxnSpPr>
                <p:nvPr/>
              </p:nvCxnSpPr>
              <p:spPr>
                <a:xfrm flipH="1" flipV="1">
                  <a:off x="2903538" y="5113338"/>
                  <a:ext cx="1308422" cy="33265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 стрелкой 34"/>
                <p:cNvCxnSpPr>
                  <a:stCxn id="19" idx="4"/>
                  <a:endCxn id="33" idx="7"/>
                </p:cNvCxnSpPr>
                <p:nvPr/>
              </p:nvCxnSpPr>
              <p:spPr>
                <a:xfrm flipH="1">
                  <a:off x="5133371" y="4509071"/>
                  <a:ext cx="482435" cy="579957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6804248" y="1556792"/>
                <a:ext cx="648072" cy="10081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6660233" y="1628800"/>
                <a:ext cx="864095" cy="93610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6266332" y="1052736"/>
                <a:ext cx="190739" cy="3814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6228184" y="1052736"/>
                <a:ext cx="228887" cy="3814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9399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Упорядочивание сетевого графика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94744" y="1668909"/>
            <a:ext cx="3545208" cy="1904107"/>
            <a:chOff x="395536" y="1812925"/>
            <a:chExt cx="7704236" cy="4137893"/>
          </a:xfrm>
        </p:grpSpPr>
        <p:sp>
          <p:nvSpPr>
            <p:cNvPr id="6" name="Овал 5"/>
            <p:cNvSpPr/>
            <p:nvPr/>
          </p:nvSpPr>
          <p:spPr>
            <a:xfrm>
              <a:off x="1824038" y="1812925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62411" y="3501008"/>
              <a:ext cx="1079499" cy="1008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824038" y="4608513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15" idx="7"/>
              <a:endCxn id="6" idx="3"/>
            </p:cNvCxnSpPr>
            <p:nvPr/>
          </p:nvCxnSpPr>
          <p:spPr>
            <a:xfrm flipV="1">
              <a:off x="1316947" y="2673361"/>
              <a:ext cx="665180" cy="5434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6" idx="6"/>
              <a:endCxn id="16" idx="2"/>
            </p:cNvCxnSpPr>
            <p:nvPr/>
          </p:nvCxnSpPr>
          <p:spPr>
            <a:xfrm>
              <a:off x="2903538" y="2316957"/>
              <a:ext cx="1884486" cy="318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7" idx="6"/>
              <a:endCxn id="17" idx="2"/>
            </p:cNvCxnSpPr>
            <p:nvPr/>
          </p:nvCxnSpPr>
          <p:spPr>
            <a:xfrm flipV="1">
              <a:off x="6341910" y="3428975"/>
              <a:ext cx="678363" cy="5760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6" idx="5"/>
              <a:endCxn id="7" idx="1"/>
            </p:cNvCxnSpPr>
            <p:nvPr/>
          </p:nvCxnSpPr>
          <p:spPr>
            <a:xfrm>
              <a:off x="2745447" y="2673361"/>
              <a:ext cx="2675054" cy="975275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5" idx="5"/>
              <a:endCxn id="8" idx="1"/>
            </p:cNvCxnSpPr>
            <p:nvPr/>
          </p:nvCxnSpPr>
          <p:spPr>
            <a:xfrm>
              <a:off x="1316947" y="3930750"/>
              <a:ext cx="665180" cy="8256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395536" y="3068960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788024" y="1844824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020272" y="2924944"/>
              <a:ext cx="1079500" cy="1008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  <a:endParaRPr lang="ru-RU" dirty="0"/>
            </a:p>
          </p:txBody>
        </p:sp>
        <p:cxnSp>
          <p:nvCxnSpPr>
            <p:cNvPr id="18" name="Прямая со стрелкой 17"/>
            <p:cNvCxnSpPr>
              <a:stCxn id="16" idx="6"/>
              <a:endCxn id="17" idx="1"/>
            </p:cNvCxnSpPr>
            <p:nvPr/>
          </p:nvCxnSpPr>
          <p:spPr>
            <a:xfrm>
              <a:off x="5867524" y="2348856"/>
              <a:ext cx="1310837" cy="723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4211960" y="4941168"/>
              <a:ext cx="1079500" cy="1009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19" idx="2"/>
              <a:endCxn id="8" idx="6"/>
            </p:cNvCxnSpPr>
            <p:nvPr/>
          </p:nvCxnSpPr>
          <p:spPr>
            <a:xfrm flipH="1" flipV="1">
              <a:off x="2903538" y="5113338"/>
              <a:ext cx="1308422" cy="33265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6" idx="4"/>
              <a:endCxn id="19" idx="0"/>
            </p:cNvCxnSpPr>
            <p:nvPr/>
          </p:nvCxnSpPr>
          <p:spPr>
            <a:xfrm>
              <a:off x="2363787" y="2820989"/>
              <a:ext cx="2387923" cy="212017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8" idx="7"/>
              <a:endCxn id="7" idx="2"/>
            </p:cNvCxnSpPr>
            <p:nvPr/>
          </p:nvCxnSpPr>
          <p:spPr>
            <a:xfrm flipV="1">
              <a:off x="2745447" y="4005040"/>
              <a:ext cx="2516964" cy="751333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Группа 149"/>
          <p:cNvGrpSpPr/>
          <p:nvPr/>
        </p:nvGrpSpPr>
        <p:grpSpPr>
          <a:xfrm>
            <a:off x="4355976" y="1196752"/>
            <a:ext cx="4248472" cy="2448272"/>
            <a:chOff x="467544" y="3717032"/>
            <a:chExt cx="4248472" cy="2448272"/>
          </a:xfrm>
        </p:grpSpPr>
        <p:sp>
          <p:nvSpPr>
            <p:cNvPr id="72" name="Овал 71"/>
            <p:cNvSpPr/>
            <p:nvPr/>
          </p:nvSpPr>
          <p:spPr>
            <a:xfrm>
              <a:off x="1196896" y="4005064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3" name="Овал 72"/>
            <p:cNvSpPr/>
            <p:nvPr/>
          </p:nvSpPr>
          <p:spPr>
            <a:xfrm>
              <a:off x="3419872" y="4653136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74" name="Овал 73"/>
            <p:cNvSpPr/>
            <p:nvPr/>
          </p:nvSpPr>
          <p:spPr>
            <a:xfrm>
              <a:off x="2699792" y="5445224"/>
              <a:ext cx="496746" cy="464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  <a:endParaRPr lang="ru-RU" dirty="0"/>
            </a:p>
          </p:txBody>
        </p:sp>
        <p:cxnSp>
          <p:nvCxnSpPr>
            <p:cNvPr id="75" name="Прямая со стрелкой 74"/>
            <p:cNvCxnSpPr>
              <a:stCxn id="80" idx="7"/>
              <a:endCxn id="72" idx="3"/>
            </p:cNvCxnSpPr>
            <p:nvPr/>
          </p:nvCxnSpPr>
          <p:spPr>
            <a:xfrm flipV="1">
              <a:off x="963552" y="4401005"/>
              <a:ext cx="306092" cy="2500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72" idx="6"/>
              <a:endCxn id="81" idx="2"/>
            </p:cNvCxnSpPr>
            <p:nvPr/>
          </p:nvCxnSpPr>
          <p:spPr>
            <a:xfrm>
              <a:off x="1693642" y="4237001"/>
              <a:ext cx="10061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3" idx="6"/>
              <a:endCxn id="82" idx="2"/>
            </p:cNvCxnSpPr>
            <p:nvPr/>
          </p:nvCxnSpPr>
          <p:spPr>
            <a:xfrm flipV="1">
              <a:off x="3916618" y="4813065"/>
              <a:ext cx="223334" cy="720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2" idx="5"/>
              <a:endCxn id="73" idx="1"/>
            </p:cNvCxnSpPr>
            <p:nvPr/>
          </p:nvCxnSpPr>
          <p:spPr>
            <a:xfrm>
              <a:off x="1620895" y="4401005"/>
              <a:ext cx="1871724" cy="320064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80" idx="5"/>
            </p:cNvCxnSpPr>
            <p:nvPr/>
          </p:nvCxnSpPr>
          <p:spPr>
            <a:xfrm>
              <a:off x="963551" y="4979609"/>
              <a:ext cx="1880257" cy="6816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/>
            <p:cNvSpPr/>
            <p:nvPr/>
          </p:nvSpPr>
          <p:spPr>
            <a:xfrm>
              <a:off x="539552" y="4583045"/>
              <a:ext cx="496746" cy="464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2699792" y="4005064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4139952" y="4581128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  <a:endParaRPr lang="ru-RU" dirty="0"/>
            </a:p>
          </p:txBody>
        </p:sp>
        <p:cxnSp>
          <p:nvCxnSpPr>
            <p:cNvPr id="83" name="Прямая со стрелкой 82"/>
            <p:cNvCxnSpPr>
              <a:stCxn id="81" idx="6"/>
              <a:endCxn id="82" idx="1"/>
            </p:cNvCxnSpPr>
            <p:nvPr/>
          </p:nvCxnSpPr>
          <p:spPr>
            <a:xfrm>
              <a:off x="3196538" y="4237001"/>
              <a:ext cx="1016161" cy="4120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Овал 83"/>
            <p:cNvSpPr/>
            <p:nvPr/>
          </p:nvSpPr>
          <p:spPr>
            <a:xfrm>
              <a:off x="1979712" y="4725144"/>
              <a:ext cx="496746" cy="464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  <a:endParaRPr lang="ru-RU" dirty="0"/>
            </a:p>
          </p:txBody>
        </p:sp>
        <p:cxnSp>
          <p:nvCxnSpPr>
            <p:cNvPr id="85" name="Прямая со стрелкой 84"/>
            <p:cNvCxnSpPr>
              <a:stCxn id="84" idx="6"/>
              <a:endCxn id="74" idx="0"/>
            </p:cNvCxnSpPr>
            <p:nvPr/>
          </p:nvCxnSpPr>
          <p:spPr>
            <a:xfrm>
              <a:off x="2476458" y="4957446"/>
              <a:ext cx="471707" cy="487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72" idx="4"/>
              <a:endCxn id="84" idx="2"/>
            </p:cNvCxnSpPr>
            <p:nvPr/>
          </p:nvCxnSpPr>
          <p:spPr>
            <a:xfrm>
              <a:off x="1445269" y="4468938"/>
              <a:ext cx="534443" cy="48850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4" idx="6"/>
              <a:endCxn id="73" idx="3"/>
            </p:cNvCxnSpPr>
            <p:nvPr/>
          </p:nvCxnSpPr>
          <p:spPr>
            <a:xfrm flipV="1">
              <a:off x="3196538" y="5049077"/>
              <a:ext cx="296081" cy="628449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Прямоугольник 122"/>
            <p:cNvSpPr/>
            <p:nvPr/>
          </p:nvSpPr>
          <p:spPr>
            <a:xfrm>
              <a:off x="46754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118762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190770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262778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рямоугольник 128"/>
            <p:cNvSpPr/>
            <p:nvPr/>
          </p:nvSpPr>
          <p:spPr>
            <a:xfrm>
              <a:off x="334786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Прямоугольник 129"/>
            <p:cNvSpPr/>
            <p:nvPr/>
          </p:nvSpPr>
          <p:spPr>
            <a:xfrm>
              <a:off x="406794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611560" y="3717032"/>
            <a:ext cx="4248472" cy="2448272"/>
            <a:chOff x="467544" y="3717032"/>
            <a:chExt cx="4248472" cy="2448272"/>
          </a:xfrm>
        </p:grpSpPr>
        <p:sp>
          <p:nvSpPr>
            <p:cNvPr id="152" name="Овал 151"/>
            <p:cNvSpPr/>
            <p:nvPr/>
          </p:nvSpPr>
          <p:spPr>
            <a:xfrm>
              <a:off x="1196896" y="4005064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3419872" y="4653136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2699792" y="5445224"/>
              <a:ext cx="496746" cy="464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55" name="Прямая со стрелкой 154"/>
            <p:cNvCxnSpPr>
              <a:stCxn id="160" idx="7"/>
              <a:endCxn id="152" idx="3"/>
            </p:cNvCxnSpPr>
            <p:nvPr/>
          </p:nvCxnSpPr>
          <p:spPr>
            <a:xfrm flipV="1">
              <a:off x="963552" y="4401005"/>
              <a:ext cx="306092" cy="2500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/>
            <p:cNvCxnSpPr>
              <a:stCxn id="152" idx="6"/>
              <a:endCxn id="161" idx="2"/>
            </p:cNvCxnSpPr>
            <p:nvPr/>
          </p:nvCxnSpPr>
          <p:spPr>
            <a:xfrm>
              <a:off x="1693642" y="4237001"/>
              <a:ext cx="10061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/>
            <p:cNvCxnSpPr>
              <a:stCxn id="153" idx="6"/>
              <a:endCxn id="162" idx="2"/>
            </p:cNvCxnSpPr>
            <p:nvPr/>
          </p:nvCxnSpPr>
          <p:spPr>
            <a:xfrm flipV="1">
              <a:off x="3916618" y="4813065"/>
              <a:ext cx="223334" cy="720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52" idx="5"/>
              <a:endCxn id="153" idx="1"/>
            </p:cNvCxnSpPr>
            <p:nvPr/>
          </p:nvCxnSpPr>
          <p:spPr>
            <a:xfrm>
              <a:off x="1620895" y="4401005"/>
              <a:ext cx="1871724" cy="320064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>
              <a:stCxn id="160" idx="5"/>
            </p:cNvCxnSpPr>
            <p:nvPr/>
          </p:nvCxnSpPr>
          <p:spPr>
            <a:xfrm>
              <a:off x="963551" y="4979609"/>
              <a:ext cx="1880257" cy="6816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Овал 159"/>
            <p:cNvSpPr/>
            <p:nvPr/>
          </p:nvSpPr>
          <p:spPr>
            <a:xfrm>
              <a:off x="539552" y="4583045"/>
              <a:ext cx="496746" cy="464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2699792" y="4005064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139952" y="4581128"/>
              <a:ext cx="496746" cy="463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  <a:endParaRPr lang="ru-RU" dirty="0"/>
            </a:p>
          </p:txBody>
        </p:sp>
        <p:cxnSp>
          <p:nvCxnSpPr>
            <p:cNvPr id="163" name="Прямая со стрелкой 162"/>
            <p:cNvCxnSpPr>
              <a:stCxn id="161" idx="6"/>
              <a:endCxn id="162" idx="1"/>
            </p:cNvCxnSpPr>
            <p:nvPr/>
          </p:nvCxnSpPr>
          <p:spPr>
            <a:xfrm>
              <a:off x="3196538" y="4237001"/>
              <a:ext cx="1016161" cy="4120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/>
            <p:cNvSpPr/>
            <p:nvPr/>
          </p:nvSpPr>
          <p:spPr>
            <a:xfrm>
              <a:off x="1979712" y="4725144"/>
              <a:ext cx="496746" cy="464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Прямая со стрелкой 164"/>
            <p:cNvCxnSpPr>
              <a:stCxn id="164" idx="6"/>
              <a:endCxn id="154" idx="0"/>
            </p:cNvCxnSpPr>
            <p:nvPr/>
          </p:nvCxnSpPr>
          <p:spPr>
            <a:xfrm>
              <a:off x="2476458" y="4957446"/>
              <a:ext cx="471707" cy="487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52" idx="4"/>
              <a:endCxn id="164" idx="2"/>
            </p:cNvCxnSpPr>
            <p:nvPr/>
          </p:nvCxnSpPr>
          <p:spPr>
            <a:xfrm>
              <a:off x="1445269" y="4468938"/>
              <a:ext cx="534443" cy="48850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>
              <a:stCxn id="154" idx="6"/>
              <a:endCxn id="153" idx="3"/>
            </p:cNvCxnSpPr>
            <p:nvPr/>
          </p:nvCxnSpPr>
          <p:spPr>
            <a:xfrm flipV="1">
              <a:off x="3196538" y="5049077"/>
              <a:ext cx="296081" cy="628449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Прямоугольник 167"/>
            <p:cNvSpPr/>
            <p:nvPr/>
          </p:nvSpPr>
          <p:spPr>
            <a:xfrm>
              <a:off x="46754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 168"/>
            <p:cNvSpPr/>
            <p:nvPr/>
          </p:nvSpPr>
          <p:spPr>
            <a:xfrm>
              <a:off x="118762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190770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262778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Прямоугольник 171"/>
            <p:cNvSpPr/>
            <p:nvPr/>
          </p:nvSpPr>
          <p:spPr>
            <a:xfrm>
              <a:off x="334786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Прямоугольник 172"/>
            <p:cNvSpPr/>
            <p:nvPr/>
          </p:nvSpPr>
          <p:spPr>
            <a:xfrm>
              <a:off x="4067944" y="3717032"/>
              <a:ext cx="648072" cy="244827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85766A-FC4A-4B06-8EA4-191DB0D5B202}"/>
              </a:ext>
            </a:extLst>
          </p:cNvPr>
          <p:cNvSpPr txBox="1"/>
          <p:nvPr/>
        </p:nvSpPr>
        <p:spPr>
          <a:xfrm>
            <a:off x="5004048" y="3861048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Такое представление:</a:t>
            </a:r>
          </a:p>
          <a:p>
            <a:r>
              <a:rPr lang="ru-RU" sz="2400" dirty="0">
                <a:solidFill>
                  <a:schemeClr val="tx2"/>
                </a:solidFill>
              </a:rPr>
              <a:t>Хорошо представляет взаимосвязь задач и событий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Плохо учитывает время</a:t>
            </a:r>
          </a:p>
        </p:txBody>
      </p:sp>
    </p:spTree>
    <p:extLst>
      <p:ext uri="{BB962C8B-B14F-4D97-AF65-F5344CB8AC3E}">
        <p14:creationId xmlns:p14="http://schemas.microsoft.com/office/powerpoint/2010/main" val="37863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05fa5b7e4bb903966bf2e71d7945606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446" y="908720"/>
            <a:ext cx="6445922" cy="211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629917"/>
          </a:xfrm>
        </p:spPr>
        <p:txBody>
          <a:bodyPr/>
          <a:lstStyle/>
          <a:p>
            <a:pPr>
              <a:buNone/>
            </a:pPr>
            <a:r>
              <a:rPr lang="ru-RU" sz="2200" b="1" dirty="0"/>
              <a:t>Достоинства:</a:t>
            </a:r>
          </a:p>
          <a:p>
            <a:r>
              <a:rPr lang="ru-RU" sz="2200" dirty="0">
                <a:solidFill>
                  <a:schemeClr val="accent6"/>
                </a:solidFill>
              </a:rPr>
              <a:t>Наглядное отображение продолжительности выполнения и возможные резервы времени</a:t>
            </a:r>
          </a:p>
          <a:p>
            <a:r>
              <a:rPr lang="ru-RU" sz="2200" dirty="0">
                <a:solidFill>
                  <a:schemeClr val="accent6"/>
                </a:solidFill>
              </a:rPr>
              <a:t>Отследить какие работы выполняются по расписанию, какие отстают или опережают график</a:t>
            </a:r>
          </a:p>
          <a:p>
            <a:pPr>
              <a:buNone/>
            </a:pPr>
            <a:r>
              <a:rPr lang="ru-RU" sz="2200" b="1" dirty="0"/>
              <a:t>Недостатки:</a:t>
            </a:r>
          </a:p>
          <a:p>
            <a:r>
              <a:rPr lang="ru-RU" sz="2200" dirty="0">
                <a:solidFill>
                  <a:srgbClr val="C00000"/>
                </a:solidFill>
              </a:rPr>
              <a:t>Не отражает значимости и ресурсоемкости работ</a:t>
            </a:r>
          </a:p>
          <a:p>
            <a:r>
              <a:rPr lang="ru-RU" sz="2200" dirty="0">
                <a:solidFill>
                  <a:srgbClr val="C00000"/>
                </a:solidFill>
              </a:rPr>
              <a:t>Для больших проектов теряется наглядность в связи с большим числом задачи их взаимосвязи, лучше использовать метод критического пути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86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Показатели качества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ru-RU" sz="2600" b="1" i="1" dirty="0"/>
              <a:t>ГОСТ Р ИСО/МЭК 9126-93 </a:t>
            </a:r>
            <a:r>
              <a:rPr lang="ru-RU" sz="2600" i="1" dirty="0"/>
              <a:t>«Оценка программной продукции. Характеристики качества»</a:t>
            </a:r>
            <a:endParaRPr lang="ru-RU" sz="2600" i="1" u="sng" dirty="0"/>
          </a:p>
          <a:p>
            <a:r>
              <a:rPr lang="ru-RU" sz="2400" b="1" dirty="0"/>
              <a:t>Качество ПО </a:t>
            </a:r>
            <a:r>
              <a:rPr lang="ru-RU" sz="2400" dirty="0"/>
              <a:t>– весь объём признаков и характеристик ПО, которые относятся к его способности удовлетворять установленным и предполагаемым потребностям</a:t>
            </a:r>
          </a:p>
          <a:p>
            <a:r>
              <a:rPr lang="ru-RU" sz="2400" b="1" dirty="0"/>
              <a:t>Характеристика качества ПО </a:t>
            </a:r>
            <a:r>
              <a:rPr lang="ru-RU" sz="2400" dirty="0"/>
              <a:t>– набор свойств ПО, по которым оценивается качество ПО</a:t>
            </a:r>
          </a:p>
          <a:p>
            <a:r>
              <a:rPr lang="ru-RU" sz="2400" b="1" dirty="0"/>
              <a:t>Показатель качества ПО </a:t>
            </a:r>
            <a:r>
              <a:rPr lang="ru-RU" sz="2400" dirty="0"/>
              <a:t>– количественная оценка характеристик ПО</a:t>
            </a:r>
          </a:p>
          <a:p>
            <a:r>
              <a:rPr lang="ru-RU" sz="2400" b="1" dirty="0"/>
              <a:t>Критерий оценки качества ПО </a:t>
            </a:r>
            <a:r>
              <a:rPr lang="ru-RU" sz="2400" dirty="0"/>
              <a:t>– набор определенных правил и условий, используемых для принятия решения о приемлемости общего качества конкретного ПО</a:t>
            </a:r>
          </a:p>
          <a:p>
            <a:endParaRPr lang="ru-RU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9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FD6EA-6540-4772-BA31-8166F3DE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7B55E-FEC9-49AF-B7FE-B6D3ABD8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ru-RU" sz="2800" dirty="0"/>
              <a:t>Интеграция с продуктами </a:t>
            </a:r>
            <a:r>
              <a:rPr lang="en-US" sz="2800" dirty="0"/>
              <a:t>Microsoft </a:t>
            </a:r>
            <a:r>
              <a:rPr lang="ru-RU" sz="2800" dirty="0"/>
              <a:t>и привычный интерфейс, работа с календарем </a:t>
            </a:r>
          </a:p>
          <a:p>
            <a:r>
              <a:rPr lang="ru-RU" sz="2800" dirty="0"/>
              <a:t>Хранение всей необходимой и дополнительной информации по заданиям, событиям и ресурсам</a:t>
            </a:r>
          </a:p>
          <a:p>
            <a:r>
              <a:rPr lang="ru-RU" sz="2800" dirty="0"/>
              <a:t>Описание взаимосвязи заданий и событий </a:t>
            </a:r>
          </a:p>
          <a:p>
            <a:r>
              <a:rPr lang="ru-RU" sz="2800" dirty="0"/>
              <a:t>Различный режимы отображения для модели и ресурсов </a:t>
            </a:r>
          </a:p>
          <a:p>
            <a:r>
              <a:rPr lang="ru-RU" sz="2800" dirty="0"/>
              <a:t>Автоматическое планирование и выравнивание ресурсов </a:t>
            </a:r>
          </a:p>
          <a:p>
            <a:r>
              <a:rPr lang="ru-RU" sz="2800" dirty="0"/>
              <a:t>Контроль выполнения проекта</a:t>
            </a:r>
          </a:p>
          <a:p>
            <a:endParaRPr lang="ru-RU" sz="2800" dirty="0"/>
          </a:p>
          <a:p>
            <a:pPr marL="0" indent="0">
              <a:buNone/>
            </a:pPr>
            <a:r>
              <a:rPr lang="ru-RU" sz="2800" dirty="0"/>
              <a:t> </a:t>
            </a:r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B9280-A086-4DED-B69F-CF52FEF1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71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C96E-C47C-4D18-A355-7A319EC1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Project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C964A0-F96D-440B-A7D5-83E33667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897C28A-C610-4A24-8D4C-DB023E9B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80728"/>
            <a:ext cx="3546723" cy="180047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1F1E0D7-BF56-49C7-A3A4-C1110AAE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2980703"/>
            <a:ext cx="9067800" cy="176212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BDB09EC-5EE1-4A70-B09A-C9D51A64D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82414"/>
            <a:ext cx="9144000" cy="168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 оптимизация сетевого графика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ru-RU" b="1" dirty="0"/>
              <a:t>Цель </a:t>
            </a:r>
            <a:r>
              <a:rPr lang="ru-RU" dirty="0"/>
              <a:t>– приведение сетевого графика в соответствие заданным срокам и возможностям организации</a:t>
            </a:r>
          </a:p>
          <a:p>
            <a:pPr lvl="1"/>
            <a:r>
              <a:rPr lang="ru-RU" dirty="0"/>
              <a:t>минимизация времени выполнения работ по заданному объему ресурсов</a:t>
            </a:r>
          </a:p>
          <a:p>
            <a:pPr lvl="1"/>
            <a:r>
              <a:rPr lang="ru-RU" dirty="0"/>
              <a:t>минимизация объемов ресурсов при заданном времени выполнения</a:t>
            </a:r>
          </a:p>
          <a:p>
            <a:pPr lvl="1"/>
            <a:r>
              <a:rPr lang="ru-RU" dirty="0"/>
              <a:t>нахождение оптимального соотношения объемов ресурсов и сроков в зависимости от конкретных целей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510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сетевого графика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30725"/>
          </a:xfrm>
        </p:spPr>
        <p:txBody>
          <a:bodyPr/>
          <a:lstStyle/>
          <a:p>
            <a:r>
              <a:rPr lang="ru-RU" sz="2800" b="1" dirty="0"/>
              <a:t>Анализ</a:t>
            </a:r>
            <a:r>
              <a:rPr lang="ru-RU" sz="2800" dirty="0"/>
              <a:t>:</a:t>
            </a:r>
          </a:p>
          <a:p>
            <a:pPr lvl="1"/>
            <a:r>
              <a:rPr lang="ru-RU" sz="2400" dirty="0"/>
              <a:t>Анализ топологии сети – контроль построения сетевого графика, установление целесообразности работ и их декомпозиции</a:t>
            </a:r>
          </a:p>
          <a:p>
            <a:pPr lvl="1"/>
            <a:r>
              <a:rPr lang="ru-RU" sz="2400" dirty="0"/>
              <a:t>Классификация и группировка работ по величине резервов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ru-RU" b="1" dirty="0">
                <a:ea typeface="+mn-ea"/>
                <a:cs typeface="+mn-cs"/>
              </a:rPr>
              <a:t>Коэффициент напряженности работы </a:t>
            </a:r>
            <a:r>
              <a:rPr lang="ru-RU" dirty="0">
                <a:ea typeface="+mn-ea"/>
                <a:cs typeface="+mn-cs"/>
              </a:rPr>
              <a:t>– отношение длины максимального пути, проходящего через данную работу к длине критического пути сети.</a:t>
            </a:r>
          </a:p>
          <a:p>
            <a:pPr lvl="1"/>
            <a:r>
              <a:rPr lang="ru-RU" sz="1800" dirty="0"/>
              <a:t>&gt; 0.8 – работы критической зоны</a:t>
            </a:r>
          </a:p>
          <a:p>
            <a:pPr lvl="1"/>
            <a:r>
              <a:rPr lang="ru-RU" sz="1800" dirty="0"/>
              <a:t>0,6-0,8 – работы </a:t>
            </a:r>
            <a:r>
              <a:rPr lang="ru-RU" sz="1800" dirty="0" err="1"/>
              <a:t>подкритической</a:t>
            </a:r>
            <a:r>
              <a:rPr lang="ru-RU" sz="1800" dirty="0"/>
              <a:t> зоны</a:t>
            </a:r>
          </a:p>
          <a:p>
            <a:pPr lvl="1"/>
            <a:r>
              <a:rPr lang="ru-RU" sz="1800" dirty="0"/>
              <a:t>&lt; 0,6 – работы резервной зоны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ru-RU" dirty="0"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35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сетевого графика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30725"/>
          </a:xfrm>
        </p:spPr>
        <p:txBody>
          <a:bodyPr/>
          <a:lstStyle/>
          <a:p>
            <a:r>
              <a:rPr lang="ru-RU" sz="2800" b="1" dirty="0"/>
              <a:t>Оптимизация</a:t>
            </a:r>
            <a:endParaRPr lang="ru-RU" sz="2800" dirty="0"/>
          </a:p>
          <a:p>
            <a:pPr lvl="1"/>
            <a:r>
              <a:rPr lang="ru-RU" sz="2400" dirty="0"/>
              <a:t>Сокращение длины критического пути</a:t>
            </a:r>
          </a:p>
          <a:p>
            <a:pPr lvl="1"/>
            <a:r>
              <a:rPr lang="ru-RU" sz="2400" dirty="0"/>
              <a:t>Выравнивания коэффициентов напряженности работ</a:t>
            </a:r>
          </a:p>
          <a:p>
            <a:pPr lvl="1"/>
            <a:r>
              <a:rPr lang="ru-RU" sz="2400" dirty="0"/>
              <a:t>Рациональное использование ресурсов</a:t>
            </a:r>
          </a:p>
          <a:p>
            <a:r>
              <a:rPr lang="ru-RU" sz="2800" b="1" dirty="0"/>
              <a:t>За счет</a:t>
            </a:r>
            <a:endParaRPr lang="ru-RU" sz="2800" dirty="0"/>
          </a:p>
          <a:p>
            <a:pPr lvl="1"/>
            <a:r>
              <a:rPr lang="ru-RU" sz="2400" dirty="0"/>
              <a:t>Изменения задач, и их взаимосвязи, последовательности выполнения</a:t>
            </a:r>
          </a:p>
          <a:p>
            <a:pPr lvl="1"/>
            <a:r>
              <a:rPr lang="ru-RU" sz="2400" dirty="0"/>
              <a:t>Введения дополнительного параллелизма задач</a:t>
            </a:r>
          </a:p>
          <a:p>
            <a:pPr lvl="1"/>
            <a:r>
              <a:rPr lang="ru-RU" sz="2400" dirty="0"/>
              <a:t>Изменения сроков выполнения задач</a:t>
            </a:r>
          </a:p>
          <a:p>
            <a:pPr lvl="1"/>
            <a:r>
              <a:rPr lang="ru-RU" sz="2400" dirty="0"/>
              <a:t>Введения дополнительных или перераспределения ресурсов, в т.ч. и людских</a:t>
            </a:r>
            <a:endParaRPr lang="ru-RU" sz="2400" dirty="0"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172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продолжительности работ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Перераспределение всех видов ресурсов: временных, трудовых, материальных</a:t>
            </a:r>
          </a:p>
          <a:p>
            <a:r>
              <a:rPr lang="ru-RU" dirty="0"/>
              <a:t>Сокращение трудоёмкости критических работ за счёт передачи части работ на другие пути, имеющие резервы времени</a:t>
            </a:r>
          </a:p>
          <a:p>
            <a:r>
              <a:rPr lang="ru-RU" dirty="0"/>
              <a:t>Пересмотр топологии сети, изменение состава работ и структуры сети</a:t>
            </a:r>
          </a:p>
          <a:p>
            <a:r>
              <a:rPr lang="ru-RU" dirty="0"/>
              <a:t>Распараллеливание работ</a:t>
            </a:r>
          </a:p>
          <a:p>
            <a:r>
              <a:rPr lang="ru-RU" dirty="0"/>
              <a:t>Изменение технологии производства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385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5" name="Рисунок 4" descr="http://ok-t.ru/studopediaru/baza2/2064462920079.files/image03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16" y="2492896"/>
            <a:ext cx="72009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703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00" y="1800000"/>
            <a:ext cx="7773486" cy="3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71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7773486" cy="3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336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7773486" cy="3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14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Показатели качества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pPr>
              <a:buNone/>
            </a:pPr>
            <a:r>
              <a:rPr lang="ru-RU" sz="2400" b="1" dirty="0"/>
              <a:t>Показатели на стадии разработки:</a:t>
            </a:r>
            <a:endParaRPr lang="ru-RU" sz="2400" dirty="0"/>
          </a:p>
          <a:p>
            <a:r>
              <a:rPr lang="ru-RU" sz="2400" dirty="0"/>
              <a:t>Продолжительность разработки</a:t>
            </a:r>
          </a:p>
          <a:p>
            <a:r>
              <a:rPr lang="ru-RU" sz="2400" dirty="0"/>
              <a:t>Силы с учетом квалификации специалистов</a:t>
            </a:r>
          </a:p>
          <a:p>
            <a:r>
              <a:rPr lang="ru-RU" sz="2400" dirty="0"/>
              <a:t>Инструментальные средства</a:t>
            </a:r>
          </a:p>
          <a:p>
            <a:r>
              <a:rPr lang="ru-RU" sz="2400" dirty="0"/>
              <a:t>Ресурсы аппаратных средств</a:t>
            </a:r>
          </a:p>
          <a:p>
            <a:pPr>
              <a:buNone/>
            </a:pPr>
            <a:r>
              <a:rPr lang="ru-RU" sz="2400" b="1" dirty="0"/>
              <a:t>Показатели на стадии сопровождения:</a:t>
            </a:r>
            <a:endParaRPr lang="ru-RU" sz="2400" dirty="0"/>
          </a:p>
          <a:p>
            <a:r>
              <a:rPr lang="ru-RU" sz="2400" dirty="0"/>
              <a:t>Продолжительность сопровождения</a:t>
            </a:r>
          </a:p>
          <a:p>
            <a:r>
              <a:rPr lang="ru-RU" sz="2400" dirty="0"/>
              <a:t>Силы с учетом квалификации специалистов</a:t>
            </a:r>
          </a:p>
          <a:p>
            <a:r>
              <a:rPr lang="ru-RU" sz="2400" dirty="0"/>
              <a:t>Инструментальные средства</a:t>
            </a:r>
          </a:p>
          <a:p>
            <a:r>
              <a:rPr lang="ru-RU" sz="2400" dirty="0"/>
              <a:t>Ресурсы аппаратных средств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346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6" name="Рисунок 5" descr="http://ok-t.ru/studopediaru/baza2/2064462920079.files/image03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897" y="1889348"/>
            <a:ext cx="80295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4423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295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  <p:pic>
        <p:nvPicPr>
          <p:cNvPr id="8" name="Рисунок 7" descr="http://ok-t.ru/studopediaru/baza2/2064462920079.files/image04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024" y="3573016"/>
            <a:ext cx="465022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6" name="Рисунок 5" descr="http://ok-t.ru/studopediaru/baza2/2064462920079.files/image036.jpg">
            <a:extLst>
              <a:ext uri="{FF2B5EF4-FFF2-40B4-BE49-F238E27FC236}">
                <a16:creationId xmlns:a16="http://schemas.microsoft.com/office/drawing/2014/main" id="{ED0B120D-5121-4B85-887F-28AB75C48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642950"/>
            <a:ext cx="2664433" cy="125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2351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ru-RU" dirty="0"/>
              <a:t>Пример сетевого графика и диаграммы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9" name="Рисунок 8" descr="http://ok-t.ru/studopediaru/baza2/2064462920079.files/image04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875726"/>
            <a:ext cx="3888432" cy="286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0"/>
            <a:ext cx="5572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ok-t.ru/studopediaru/baza2/2064462920079.files/image036.jpg">
            <a:extLst>
              <a:ext uri="{FF2B5EF4-FFF2-40B4-BE49-F238E27FC236}">
                <a16:creationId xmlns:a16="http://schemas.microsoft.com/office/drawing/2014/main" id="{C380E712-15FE-4A26-ACBE-9BA85430218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642950"/>
            <a:ext cx="2664433" cy="125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0409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Планирование </a:t>
            </a:r>
            <a:br>
              <a:rPr lang="en-US" sz="4000" b="1" dirty="0"/>
            </a:br>
            <a:r>
              <a:rPr lang="ru-RU" sz="4000" b="1" dirty="0"/>
              <a:t>разработки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6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8016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Качество ПО. Показатели качества ПО. Виды показателей качества.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Планирование разработки ПО. Линейные графики и сетевое планирование. Сравнение.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Планирование разработки ПО. Основные понятия сетевого планирования. Анализ и оптимизация сетевого графика.</a:t>
            </a:r>
          </a:p>
          <a:p>
            <a:pPr marL="514350" lvl="0" indent="-514350">
              <a:buFont typeface="+mj-lt"/>
              <a:buAutoNum type="arabicPeriod"/>
            </a:pPr>
            <a:endParaRPr lang="ru-RU" sz="2800" dirty="0"/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69951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400" b="1" dirty="0"/>
              <a:t>Показатели на стадии эксплуатации:</a:t>
            </a:r>
          </a:p>
          <a:p>
            <a:pPr>
              <a:buNone/>
            </a:pPr>
            <a:r>
              <a:rPr lang="ru-RU" sz="2400" u="sng" dirty="0"/>
              <a:t>1. Функциональные возможности</a:t>
            </a:r>
          </a:p>
          <a:p>
            <a:r>
              <a:rPr lang="ru-RU" sz="2400" dirty="0"/>
              <a:t>Пригодность (функциональная полнота)</a:t>
            </a:r>
          </a:p>
          <a:p>
            <a:r>
              <a:rPr lang="ru-RU" sz="2400" dirty="0"/>
              <a:t>Правильность</a:t>
            </a:r>
          </a:p>
          <a:p>
            <a:r>
              <a:rPr lang="ru-RU" sz="2400" dirty="0"/>
              <a:t>Способность к взаимодействию</a:t>
            </a:r>
          </a:p>
          <a:p>
            <a:r>
              <a:rPr lang="ru-RU" sz="2400" dirty="0"/>
              <a:t>Согласованность</a:t>
            </a:r>
          </a:p>
          <a:p>
            <a:r>
              <a:rPr lang="ru-RU" sz="2400" dirty="0"/>
              <a:t>Защищенность</a:t>
            </a:r>
          </a:p>
          <a:p>
            <a:pPr>
              <a:buNone/>
            </a:pPr>
            <a:r>
              <a:rPr lang="ru-RU" sz="2400" u="sng" dirty="0"/>
              <a:t>2. Надежность</a:t>
            </a:r>
          </a:p>
          <a:p>
            <a:r>
              <a:rPr lang="ru-RU" sz="2400" dirty="0"/>
              <a:t>Стабильность</a:t>
            </a:r>
          </a:p>
          <a:p>
            <a:r>
              <a:rPr lang="ru-RU" sz="2400" dirty="0"/>
              <a:t>Устойчивость к ошибке</a:t>
            </a:r>
          </a:p>
          <a:p>
            <a:r>
              <a:rPr lang="ru-RU" sz="2400" dirty="0"/>
              <a:t>Восстанавливаемость</a:t>
            </a:r>
          </a:p>
          <a:p>
            <a:r>
              <a:rPr lang="ru-RU" sz="2400" dirty="0"/>
              <a:t>Соответствие стандартам надежности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44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57784"/>
          </a:xfrm>
        </p:spPr>
        <p:txBody>
          <a:bodyPr/>
          <a:lstStyle/>
          <a:p>
            <a:pPr>
              <a:buNone/>
            </a:pPr>
            <a:r>
              <a:rPr lang="ru-RU" sz="2400" b="1" dirty="0"/>
              <a:t>Показатели на стадии эксплуатации:</a:t>
            </a:r>
          </a:p>
          <a:p>
            <a:pPr>
              <a:buNone/>
            </a:pPr>
            <a:r>
              <a:rPr lang="ru-RU" sz="2400" u="sng" dirty="0"/>
              <a:t>3. Практичность</a:t>
            </a:r>
            <a:r>
              <a:rPr lang="ru-RU" sz="2400" dirty="0"/>
              <a:t> </a:t>
            </a:r>
          </a:p>
          <a:p>
            <a:r>
              <a:rPr lang="ru-RU" sz="2400" dirty="0"/>
              <a:t>Понятность </a:t>
            </a:r>
          </a:p>
          <a:p>
            <a:r>
              <a:rPr lang="ru-RU" sz="2400" dirty="0" err="1"/>
              <a:t>Обучаемость</a:t>
            </a:r>
            <a:endParaRPr lang="ru-RU" sz="2400" dirty="0"/>
          </a:p>
          <a:p>
            <a:r>
              <a:rPr lang="ru-RU" sz="2400" dirty="0"/>
              <a:t>Простота использования</a:t>
            </a:r>
          </a:p>
          <a:p>
            <a:r>
              <a:rPr lang="ru-RU" sz="2400" dirty="0"/>
              <a:t>Соответствие стандартам практичности</a:t>
            </a:r>
          </a:p>
          <a:p>
            <a:pPr>
              <a:buNone/>
            </a:pPr>
            <a:r>
              <a:rPr lang="ru-RU" sz="2400" u="sng" dirty="0"/>
              <a:t>4. Эффективность</a:t>
            </a:r>
            <a:r>
              <a:rPr lang="ru-RU" sz="2400" dirty="0"/>
              <a:t> </a:t>
            </a:r>
          </a:p>
          <a:p>
            <a:r>
              <a:rPr lang="ru-RU" sz="2400" dirty="0"/>
              <a:t>Оперативность</a:t>
            </a:r>
          </a:p>
          <a:p>
            <a:r>
              <a:rPr lang="ru-RU" sz="2400" dirty="0"/>
              <a:t>Эффективность ресурсов</a:t>
            </a:r>
          </a:p>
          <a:p>
            <a:r>
              <a:rPr lang="ru-RU" sz="2400" dirty="0"/>
              <a:t>Соответствие стандартам эффективности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857784"/>
          </a:xfrm>
        </p:spPr>
        <p:txBody>
          <a:bodyPr/>
          <a:lstStyle/>
          <a:p>
            <a:pPr>
              <a:buNone/>
            </a:pPr>
            <a:r>
              <a:rPr lang="ru-RU" sz="2400" b="1" dirty="0"/>
              <a:t>Показатели на стадии эксплуатации:</a:t>
            </a:r>
          </a:p>
          <a:p>
            <a:pPr>
              <a:buNone/>
            </a:pPr>
            <a:r>
              <a:rPr lang="ru-RU" sz="2400" u="sng" dirty="0"/>
              <a:t>5. </a:t>
            </a:r>
            <a:r>
              <a:rPr lang="ru-RU" sz="2400" u="sng" dirty="0" err="1"/>
              <a:t>Сопровождаемость</a:t>
            </a:r>
            <a:r>
              <a:rPr lang="ru-RU" sz="2400" dirty="0"/>
              <a:t>  </a:t>
            </a:r>
          </a:p>
          <a:p>
            <a:r>
              <a:rPr lang="ru-RU" sz="2400" dirty="0" err="1"/>
              <a:t>Анализируемость</a:t>
            </a:r>
            <a:r>
              <a:rPr lang="ru-RU" sz="2400" dirty="0"/>
              <a:t> </a:t>
            </a:r>
          </a:p>
          <a:p>
            <a:r>
              <a:rPr lang="ru-RU" sz="2400" dirty="0"/>
              <a:t>Изменяемость </a:t>
            </a:r>
          </a:p>
          <a:p>
            <a:r>
              <a:rPr lang="ru-RU" sz="2400" dirty="0"/>
              <a:t>Устойчивость </a:t>
            </a:r>
          </a:p>
          <a:p>
            <a:r>
              <a:rPr lang="ru-RU" sz="2400" dirty="0"/>
              <a:t>Тестируемость </a:t>
            </a:r>
          </a:p>
          <a:p>
            <a:r>
              <a:rPr lang="ru-RU" sz="2400" dirty="0"/>
              <a:t>Соответствие стандартам сопровождения</a:t>
            </a:r>
          </a:p>
          <a:p>
            <a:pPr>
              <a:buNone/>
            </a:pPr>
            <a:r>
              <a:rPr lang="ru-RU" sz="2400" u="sng" dirty="0"/>
              <a:t>6. Мобильность (переносимость)</a:t>
            </a:r>
            <a:r>
              <a:rPr lang="ru-RU" sz="2400" dirty="0"/>
              <a:t> </a:t>
            </a:r>
          </a:p>
          <a:p>
            <a:r>
              <a:rPr lang="ru-RU" sz="2400" dirty="0" err="1"/>
              <a:t>Адаптируемость</a:t>
            </a:r>
            <a:r>
              <a:rPr lang="ru-RU" sz="2400" dirty="0"/>
              <a:t> </a:t>
            </a:r>
          </a:p>
          <a:p>
            <a:r>
              <a:rPr lang="ru-RU" sz="2400" dirty="0"/>
              <a:t>Простота внедрения </a:t>
            </a:r>
          </a:p>
          <a:p>
            <a:r>
              <a:rPr lang="ru-RU" sz="2400" dirty="0"/>
              <a:t>Взаимозаменяемость </a:t>
            </a:r>
          </a:p>
          <a:p>
            <a:r>
              <a:rPr lang="ru-RU" sz="2400" dirty="0"/>
              <a:t>Соответствие стандартам по переносимости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86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и контроль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8072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ru-RU" sz="2500" b="1" u="sng" dirty="0"/>
              <a:t>Технологические мероприятия:</a:t>
            </a:r>
            <a:endParaRPr lang="ru-RU" sz="2500" b="1" dirty="0"/>
          </a:p>
          <a:p>
            <a:r>
              <a:rPr lang="ru-RU" sz="2400" dirty="0"/>
              <a:t>Использование определенных стандартов разработки</a:t>
            </a:r>
          </a:p>
          <a:p>
            <a:r>
              <a:rPr lang="ru-RU" sz="2400" dirty="0"/>
              <a:t>Единая среда разработки ПО</a:t>
            </a:r>
          </a:p>
          <a:p>
            <a:r>
              <a:rPr lang="ru-RU" sz="2400" dirty="0"/>
              <a:t>Тестирование ПО и анализ результатов</a:t>
            </a:r>
          </a:p>
          <a:p>
            <a:pPr>
              <a:buNone/>
            </a:pPr>
            <a:r>
              <a:rPr lang="ru-RU" sz="2500" b="1" u="sng" dirty="0"/>
              <a:t>Административные мероприятия:</a:t>
            </a:r>
            <a:endParaRPr lang="ru-RU" sz="2500" b="1" dirty="0"/>
          </a:p>
          <a:p>
            <a:r>
              <a:rPr lang="ru-RU" sz="2400" dirty="0"/>
              <a:t>Обучение персонала</a:t>
            </a:r>
          </a:p>
          <a:p>
            <a:r>
              <a:rPr lang="ru-RU" sz="2400" dirty="0"/>
              <a:t>Документирование процесса разработки и изменений ПО</a:t>
            </a:r>
          </a:p>
          <a:p>
            <a:r>
              <a:rPr lang="ru-RU" sz="2400" dirty="0"/>
              <a:t>Назначение ответственных лиц</a:t>
            </a:r>
          </a:p>
          <a:p>
            <a:r>
              <a:rPr lang="ru-RU" sz="2400" dirty="0"/>
              <a:t>Обеспечение текущего и итогового контроля</a:t>
            </a:r>
          </a:p>
          <a:p>
            <a:r>
              <a:rPr lang="ru-RU" sz="2400" dirty="0"/>
              <a:t>Внедрение внутренних стандартов</a:t>
            </a:r>
          </a:p>
          <a:p>
            <a:r>
              <a:rPr lang="ru-RU" sz="2400" dirty="0"/>
              <a:t>Работа совместно с заказчиком</a:t>
            </a:r>
          </a:p>
          <a:p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17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и контроль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ru-RU" sz="2600" b="1" u="sng" dirty="0"/>
              <a:t>Методы контроля качества:</a:t>
            </a:r>
            <a:endParaRPr lang="ru-RU" sz="2600" b="1" dirty="0"/>
          </a:p>
          <a:p>
            <a:r>
              <a:rPr lang="ru-RU" sz="2600" dirty="0"/>
              <a:t>Выяснение свойств ПО во время работы (тестирование)</a:t>
            </a:r>
          </a:p>
          <a:p>
            <a:r>
              <a:rPr lang="ru-RU" sz="2600" dirty="0"/>
              <a:t>Выяснение свойств ПО на основе симуляции работы (моделирование)</a:t>
            </a:r>
          </a:p>
          <a:p>
            <a:r>
              <a:rPr lang="ru-RU" sz="2600" dirty="0"/>
              <a:t>Выявление нарушений формализованных правил построения исходного кода, моделей, документации (инспектирование)</a:t>
            </a:r>
          </a:p>
          <a:p>
            <a:r>
              <a:rPr lang="ru-RU" sz="2600" dirty="0"/>
              <a:t>Формализованные методы</a:t>
            </a:r>
            <a:r>
              <a:rPr lang="en-US" sz="2600" dirty="0"/>
              <a:t> – </a:t>
            </a:r>
            <a:r>
              <a:rPr lang="ru-RU" sz="2600" dirty="0"/>
              <a:t>анализ архитектуры, доказательство свойств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916691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</TotalTime>
  <Words>2267</Words>
  <Application>Microsoft Office PowerPoint</Application>
  <PresentationFormat>Экран (4:3)</PresentationFormat>
  <Paragraphs>473</Paragraphs>
  <Slides>44</Slides>
  <Notes>25</Notes>
  <HiddenSlides>4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Garamond</vt:lpstr>
      <vt:lpstr>Times New Roman</vt:lpstr>
      <vt:lpstr>Wingdings</vt:lpstr>
      <vt:lpstr>Тема1</vt:lpstr>
      <vt:lpstr>Формула</vt:lpstr>
      <vt:lpstr>Планирование  разработки ПО</vt:lpstr>
      <vt:lpstr>Руководство проектом</vt:lpstr>
      <vt:lpstr>Показатели качества ПО</vt:lpstr>
      <vt:lpstr>Показатели качества ПО</vt:lpstr>
      <vt:lpstr>Показатели качества ПО</vt:lpstr>
      <vt:lpstr>Показатели качества ПО</vt:lpstr>
      <vt:lpstr>Показатели качества ПО</vt:lpstr>
      <vt:lpstr>Оценка и контроль качества ПО </vt:lpstr>
      <vt:lpstr>Оценка и контроль качества ПО </vt:lpstr>
      <vt:lpstr>Модель процесса оценивания по ГОСТ 9126</vt:lpstr>
      <vt:lpstr>Разработка сложных программных систем </vt:lpstr>
      <vt:lpstr>Планирование сложных систем</vt:lpstr>
      <vt:lpstr>Линейные календарные графики</vt:lpstr>
      <vt:lpstr>Сетевое планирование и управление</vt:lpstr>
      <vt:lpstr>Сетевое планирование и управление</vt:lpstr>
      <vt:lpstr>Сетевая модель, элементы</vt:lpstr>
      <vt:lpstr>Сетевая модель, элементы</vt:lpstr>
      <vt:lpstr>Основные элементы сетевой модели</vt:lpstr>
      <vt:lpstr>Временные параметры сетевого графика</vt:lpstr>
      <vt:lpstr>Временные параметры сетевого графика</vt:lpstr>
      <vt:lpstr>Временные параметры</vt:lpstr>
      <vt:lpstr>Временные параметры</vt:lpstr>
      <vt:lpstr>Резервы времени работы</vt:lpstr>
      <vt:lpstr>Порядок составления сетевых графиков</vt:lpstr>
      <vt:lpstr>Правила построения сетевых графиков</vt:lpstr>
      <vt:lpstr>Правила построения сетевых графиков</vt:lpstr>
      <vt:lpstr>Правила построения сетевых графиков</vt:lpstr>
      <vt:lpstr>Упорядочивание сетевого графика</vt:lpstr>
      <vt:lpstr>Диаграмма Ганта</vt:lpstr>
      <vt:lpstr>Microsoft Project</vt:lpstr>
      <vt:lpstr>MS Project</vt:lpstr>
      <vt:lpstr>Анализ и оптимизация сетевого графика</vt:lpstr>
      <vt:lpstr>Анализ сетевого графика</vt:lpstr>
      <vt:lpstr>Оптимизация сетевого графика</vt:lpstr>
      <vt:lpstr>Сокращение продолжительности работ</vt:lpstr>
      <vt:lpstr>Пример сетевого графика и диаграммы Ганта</vt:lpstr>
      <vt:lpstr>Пример сетевого графика и диаграммы Ганта</vt:lpstr>
      <vt:lpstr>Пример сетевого графика и диаграммы Ганта</vt:lpstr>
      <vt:lpstr>Пример сетевого графика и диаграммы Ганта</vt:lpstr>
      <vt:lpstr>Пример сетевого графика и диаграммы Ганта</vt:lpstr>
      <vt:lpstr>Пример сетевого графика и диаграммы Ганта</vt:lpstr>
      <vt:lpstr>Пример сетевого графика и диаграммы Ганта</vt:lpstr>
      <vt:lpstr>Планирование  разработки ПО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276</cp:revision>
  <dcterms:created xsi:type="dcterms:W3CDTF">2017-05-16T13:01:14Z</dcterms:created>
  <dcterms:modified xsi:type="dcterms:W3CDTF">2021-10-28T09:06:32Z</dcterms:modified>
</cp:coreProperties>
</file>