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8" r:id="rId2"/>
    <p:sldId id="393" r:id="rId3"/>
    <p:sldId id="395" r:id="rId4"/>
    <p:sldId id="396" r:id="rId5"/>
    <p:sldId id="397" r:id="rId6"/>
    <p:sldId id="426" r:id="rId7"/>
    <p:sldId id="398" r:id="rId8"/>
    <p:sldId id="394" r:id="rId9"/>
    <p:sldId id="424" r:id="rId10"/>
    <p:sldId id="425" r:id="rId11"/>
    <p:sldId id="427" r:id="rId12"/>
    <p:sldId id="428" r:id="rId13"/>
    <p:sldId id="429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391" r:id="rId40"/>
    <p:sldId id="388" r:id="rId41"/>
    <p:sldId id="392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68267" autoAdjust="0"/>
  </p:normalViewPr>
  <p:slideViewPr>
    <p:cSldViewPr>
      <p:cViewPr varScale="1">
        <p:scale>
          <a:sx n="77" d="100"/>
          <a:sy n="77" d="100"/>
        </p:scale>
        <p:origin x="29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Прежде чем разрабатывать и проектировать, необходимо сформулировать требования</a:t>
            </a:r>
          </a:p>
          <a:p>
            <a:r>
              <a:rPr lang="ru-RU" dirty="0"/>
              <a:t>Определение </a:t>
            </a:r>
          </a:p>
          <a:p>
            <a:pPr marL="171450" indent="-171450">
              <a:buFontTx/>
              <a:buChar char="-"/>
            </a:pPr>
            <a:r>
              <a:rPr lang="ru-RU" dirty="0"/>
              <a:t>Характеристик качества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Показателей качества</a:t>
            </a:r>
          </a:p>
          <a:p>
            <a:pPr marL="171450" indent="-171450">
              <a:buFontTx/>
              <a:buChar char="-"/>
            </a:pPr>
            <a:r>
              <a:rPr lang="ru-RU" dirty="0"/>
              <a:t>Критериев их оценки</a:t>
            </a:r>
          </a:p>
          <a:p>
            <a:r>
              <a:rPr lang="ru-RU" dirty="0"/>
              <a:t>Т.е. – границы, пересечение которых определяет удовлетворят ли ПО требованиям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1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Док – какие</a:t>
            </a:r>
          </a:p>
          <a:p>
            <a:r>
              <a:rPr lang="ru-RU" dirty="0" err="1"/>
              <a:t>Экономич</a:t>
            </a:r>
            <a:r>
              <a:rPr lang="ru-RU" dirty="0"/>
              <a:t>. Эффективность</a:t>
            </a:r>
          </a:p>
          <a:p>
            <a:r>
              <a:rPr lang="ru-RU" dirty="0"/>
              <a:t>Стадии + исполнители</a:t>
            </a:r>
          </a:p>
          <a:p>
            <a:r>
              <a:rPr lang="ru-RU" dirty="0"/>
              <a:t>Порядок – виды испытаний</a:t>
            </a:r>
          </a:p>
          <a:p>
            <a:r>
              <a:rPr lang="ru-RU" dirty="0"/>
              <a:t>Приложение – перечень </a:t>
            </a:r>
            <a:r>
              <a:rPr lang="ru-RU" dirty="0" err="1"/>
              <a:t>НИР,схемы</a:t>
            </a:r>
            <a:r>
              <a:rPr lang="ru-RU" dirty="0"/>
              <a:t> алгоритмов, и </a:t>
            </a:r>
            <a:r>
              <a:rPr lang="ru-RU" dirty="0" err="1"/>
              <a:t>др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5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Крупные этапы</a:t>
            </a:r>
          </a:p>
          <a:p>
            <a:pPr marL="228600" indent="-228600">
              <a:buAutoNum type="arabicPeriod"/>
            </a:pPr>
            <a:r>
              <a:rPr lang="ru-RU" dirty="0"/>
              <a:t>Варианты использования, сценарии – вид снаружи</a:t>
            </a:r>
          </a:p>
          <a:p>
            <a:pPr marL="228600" indent="-228600">
              <a:buAutoNum type="arabicPeriod"/>
            </a:pPr>
            <a:r>
              <a:rPr lang="ru-RU" dirty="0"/>
              <a:t>Крупные</a:t>
            </a:r>
          </a:p>
          <a:p>
            <a:pPr marL="0" indent="0">
              <a:buNone/>
            </a:pPr>
            <a:r>
              <a:rPr lang="ru-RU" dirty="0"/>
              <a:t>4. Иерархично внутрь</a:t>
            </a:r>
          </a:p>
          <a:p>
            <a:pPr marL="0" indent="0">
              <a:buNone/>
            </a:pPr>
            <a:r>
              <a:rPr lang="ru-RU" dirty="0"/>
              <a:t>Постепенная детализация – можно рекурсивно применять к подсистемам и модулям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68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Внешняя спецификация может включать сценарии взаимодействия и варианты использования</a:t>
            </a:r>
          </a:p>
          <a:p>
            <a:r>
              <a:rPr lang="ru-RU" dirty="0"/>
              <a:t>Ошибки во внешней спецификации может привести к проблемам на многих этапах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Скрыто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84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Скрыто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4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Хорошо для систем с явно выраженным функционалом</a:t>
            </a:r>
          </a:p>
          <a:p>
            <a:r>
              <a:rPr lang="ru-RU" dirty="0"/>
              <a:t>2 Хорошо для информационных систем, где основа – потоки данных и их преобразование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21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Проектирование сверху-вниз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8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78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Модель состоит из диаграмм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12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Скрыт</a:t>
            </a:r>
          </a:p>
          <a:p>
            <a:r>
              <a:rPr lang="ru-RU" dirty="0"/>
              <a:t>Значимость связи растет</a:t>
            </a:r>
          </a:p>
          <a:p>
            <a:pPr marL="228600" indent="-228600">
              <a:buAutoNum type="arabicPeriod"/>
            </a:pPr>
            <a:r>
              <a:rPr lang="ru-RU" dirty="0"/>
              <a:t>Связь мала или отсутствует</a:t>
            </a:r>
          </a:p>
          <a:p>
            <a:pPr marL="228600" indent="-228600">
              <a:buAutoNum type="arabicPeriod"/>
            </a:pPr>
            <a:r>
              <a:rPr lang="ru-RU" dirty="0"/>
              <a:t>Единый класс функций, одного типа</a:t>
            </a:r>
          </a:p>
          <a:p>
            <a:pPr marL="228600" indent="-228600">
              <a:buAutoNum type="arabicPeriod"/>
            </a:pPr>
            <a:r>
              <a:rPr lang="ru-RU" dirty="0"/>
              <a:t>Использование одновременно</a:t>
            </a:r>
          </a:p>
          <a:p>
            <a:pPr marL="228600" indent="-228600">
              <a:buAutoNum type="arabicPeriod"/>
            </a:pPr>
            <a:r>
              <a:rPr lang="ru-RU" dirty="0"/>
              <a:t>В одной процедуре, процессе</a:t>
            </a:r>
          </a:p>
          <a:p>
            <a:pPr marL="228600" indent="-228600">
              <a:buAutoNum type="arabicPeriod"/>
            </a:pPr>
            <a:r>
              <a:rPr lang="ru-RU" dirty="0"/>
              <a:t>Одни </a:t>
            </a:r>
            <a:r>
              <a:rPr lang="ru-RU" dirty="0" err="1"/>
              <a:t>вх</a:t>
            </a:r>
            <a:r>
              <a:rPr lang="ru-RU" dirty="0"/>
              <a:t>/</a:t>
            </a:r>
            <a:r>
              <a:rPr lang="ru-RU" dirty="0" err="1"/>
              <a:t>вых</a:t>
            </a:r>
            <a:r>
              <a:rPr lang="ru-RU" dirty="0"/>
              <a:t> данные</a:t>
            </a:r>
          </a:p>
          <a:p>
            <a:pPr marL="228600" indent="-228600">
              <a:buAutoNum type="arabicPeriod"/>
            </a:pPr>
            <a:r>
              <a:rPr lang="ru-RU" dirty="0"/>
              <a:t>Выход на вход</a:t>
            </a:r>
          </a:p>
          <a:p>
            <a:pPr marL="228600" indent="-228600">
              <a:buAutoNum type="arabicPeriod"/>
            </a:pPr>
            <a:r>
              <a:rPr lang="ru-RU" dirty="0"/>
              <a:t>Связь по управлению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Хорошие требования – свойства</a:t>
            </a:r>
          </a:p>
          <a:p>
            <a:r>
              <a:rPr lang="ru-RU" dirty="0"/>
              <a:t>Результат – полноценный программный продукт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4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хорошо работает со стандартизованными процессами и хорошими внешними спецификациями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диаграммы легко преобразуется в архитектуру и структуру проектируемой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Может расширять </a:t>
            </a:r>
            <a:r>
              <a:rPr lang="en-US" dirty="0"/>
              <a:t>SADT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03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Источники информации порождают информационные потоки</a:t>
            </a:r>
          </a:p>
          <a:p>
            <a:r>
              <a:rPr lang="ru-RU" dirty="0"/>
              <a:t>Подсистемы преобразуют информацию и порождают новые потоки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7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Системы – крупные функциональные блоки, участвующие в преобразовании информации</a:t>
            </a:r>
          </a:p>
          <a:p>
            <a:r>
              <a:rPr lang="en-US" dirty="0"/>
              <a:t>DFD </a:t>
            </a:r>
            <a:r>
              <a:rPr lang="ru-RU" dirty="0"/>
              <a:t>по сравнению с </a:t>
            </a:r>
            <a:r>
              <a:rPr lang="en-US" dirty="0"/>
              <a:t>SADT – </a:t>
            </a:r>
            <a:r>
              <a:rPr lang="ru-RU" dirty="0"/>
              <a:t>больше ориентирована на преобразование информации – потоки данных – информационные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946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любой задачи может существовать несколько вариантов архитектур – надо выбрать наилучшую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2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Структура = детализированная архитектура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03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Проектирование </a:t>
            </a:r>
            <a:r>
              <a:rPr lang="ru-RU" dirty="0" err="1"/>
              <a:t>Арх</a:t>
            </a:r>
            <a:r>
              <a:rPr lang="ru-RU" dirty="0"/>
              <a:t> и </a:t>
            </a:r>
            <a:r>
              <a:rPr lang="ru-RU" dirty="0" err="1"/>
              <a:t>Стр</a:t>
            </a:r>
            <a:r>
              <a:rPr lang="ru-RU" dirty="0"/>
              <a:t> целесообразно для больших систем, для малых и модулей достаточно внешней спецификации, иначе просто трата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73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Разбиение на модули не всегда может привести к снижению сложности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56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 какой степени разбивать на модули?</a:t>
            </a:r>
          </a:p>
          <a:p>
            <a:r>
              <a:rPr lang="ru-RU" dirty="0"/>
              <a:t>Из формулы – если разбивать, то сложность модулей уменьшается, но формула не учитывает сложность взаимодействия</a:t>
            </a:r>
          </a:p>
          <a:p>
            <a:r>
              <a:rPr lang="ru-RU" dirty="0"/>
              <a:t>Она растет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44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Внутреннее устройство модуля</a:t>
            </a:r>
          </a:p>
          <a:p>
            <a:r>
              <a:rPr lang="ru-RU" dirty="0"/>
              <a:t>1. одна функция, не делимая</a:t>
            </a:r>
          </a:p>
          <a:p>
            <a:r>
              <a:rPr lang="ru-RU" dirty="0"/>
              <a:t>2. Функции связаны по данным, относятся к одной задаче, выход-вход, коммуникационная связь задач</a:t>
            </a:r>
          </a:p>
          <a:p>
            <a:r>
              <a:rPr lang="ru-RU" dirty="0"/>
              <a:t>3. Слабо связаны по данным, но решают общую задачу</a:t>
            </a:r>
          </a:p>
          <a:p>
            <a:r>
              <a:rPr lang="ru-RU" dirty="0"/>
              <a:t>4. Один класс (</a:t>
            </a:r>
            <a:r>
              <a:rPr lang="en-US" dirty="0"/>
              <a:t>i</a:t>
            </a:r>
            <a:r>
              <a:rPr lang="ru-RU" dirty="0"/>
              <a:t>ввод/вывод, работа с файлами)</a:t>
            </a:r>
          </a:p>
          <a:p>
            <a:r>
              <a:rPr lang="ru-RU" dirty="0"/>
              <a:t>5. Одновременное использование</a:t>
            </a:r>
          </a:p>
          <a:p>
            <a:r>
              <a:rPr lang="ru-RU" dirty="0"/>
              <a:t>6. Одна функция, алгоритм меняется от входных данных</a:t>
            </a:r>
          </a:p>
          <a:p>
            <a:r>
              <a:rPr lang="ru-RU" dirty="0"/>
              <a:t>7. Так совпало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9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со след. Слайда</a:t>
            </a:r>
          </a:p>
          <a:p>
            <a:endParaRPr lang="ru-RU" dirty="0"/>
          </a:p>
          <a:p>
            <a:r>
              <a:rPr lang="ru-RU" dirty="0"/>
              <a:t>Четкую грань между Ф и Н провести сложно – все так или иначе влияют на функционирование</a:t>
            </a:r>
          </a:p>
          <a:p>
            <a:r>
              <a:rPr lang="ru-RU" dirty="0"/>
              <a:t>Результат формирования требований фиксируется в виде документа</a:t>
            </a:r>
          </a:p>
          <a:p>
            <a:r>
              <a:rPr lang="ru-RU" dirty="0"/>
              <a:t>Что </a:t>
            </a:r>
            <a:r>
              <a:rPr lang="ru-RU" dirty="0" err="1"/>
              <a:t>незадокументировано</a:t>
            </a:r>
            <a:r>
              <a:rPr lang="ru-RU" dirty="0"/>
              <a:t> – можно не делать, никто не сможет стребовать</a:t>
            </a:r>
          </a:p>
          <a:p>
            <a:r>
              <a:rPr lang="ru-RU" dirty="0"/>
              <a:t>Ошибки на этапе формирования требований – самый дорогие = изменение продукта в корне, переработка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22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Простые типы данных</a:t>
            </a:r>
          </a:p>
          <a:p>
            <a:pPr marL="228600" indent="-228600">
              <a:buAutoNum type="arabicPeriod"/>
            </a:pPr>
            <a:r>
              <a:rPr lang="ru-RU" dirty="0"/>
              <a:t>Сложные типы – структуры, классы</a:t>
            </a:r>
          </a:p>
          <a:p>
            <a:pPr marL="228600" indent="-228600">
              <a:buAutoNum type="arabicPeriod"/>
            </a:pPr>
            <a:r>
              <a:rPr lang="ru-RU" dirty="0"/>
              <a:t>Один модуль управляет другим</a:t>
            </a:r>
          </a:p>
          <a:p>
            <a:pPr marL="228600" indent="-228600">
              <a:buAutoNum type="arabicPeriod"/>
            </a:pPr>
            <a:r>
              <a:rPr lang="ru-RU" dirty="0"/>
              <a:t>Глобальные переменные, флаги</a:t>
            </a:r>
          </a:p>
          <a:p>
            <a:pPr marL="228600" indent="-228600">
              <a:buAutoNum type="arabicPeriod"/>
            </a:pPr>
            <a:r>
              <a:rPr lang="ru-RU" dirty="0"/>
              <a:t>Глобальные сложные структуры, области памяти</a:t>
            </a:r>
          </a:p>
          <a:p>
            <a:pPr marL="228600" indent="-228600">
              <a:buAutoNum type="arabicPeriod"/>
            </a:pPr>
            <a:r>
              <a:rPr lang="ru-RU" dirty="0"/>
              <a:t>Ссылка на содержимое другого модуля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97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065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786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14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Среда функционирования (жестко или нет)</a:t>
            </a:r>
          </a:p>
          <a:p>
            <a:pPr marL="171450" indent="-171450">
              <a:buFontTx/>
              <a:buChar char="-"/>
            </a:pPr>
            <a:r>
              <a:rPr lang="ru-RU" dirty="0"/>
              <a:t>ОС, </a:t>
            </a:r>
            <a:r>
              <a:rPr lang="en-US" dirty="0"/>
              <a:t>framework</a:t>
            </a:r>
            <a:r>
              <a:rPr lang="ru-RU" dirty="0"/>
              <a:t>, </a:t>
            </a:r>
            <a:r>
              <a:rPr lang="ru-RU" dirty="0" err="1"/>
              <a:t>ТСиПС</a:t>
            </a:r>
            <a:r>
              <a:rPr lang="ru-RU" dirty="0"/>
              <a:t> с которыми будет взаимодействие</a:t>
            </a:r>
          </a:p>
          <a:p>
            <a:pPr marL="171450" indent="-171450">
              <a:buFontTx/>
              <a:buChar char="-"/>
            </a:pPr>
            <a:r>
              <a:rPr lang="ru-RU" dirty="0"/>
              <a:t>Устойчивость к сбоям ОС, </a:t>
            </a:r>
            <a:r>
              <a:rPr lang="ru-RU" dirty="0" err="1"/>
              <a:t>Электро</a:t>
            </a:r>
            <a:r>
              <a:rPr lang="ru-RU" dirty="0"/>
              <a:t> и т.п.</a:t>
            </a:r>
          </a:p>
          <a:p>
            <a:pPr marL="0" indent="0">
              <a:buFontTx/>
              <a:buNone/>
            </a:pPr>
            <a:r>
              <a:rPr lang="ru-RU" dirty="0"/>
              <a:t>Исходные данные, требуемые результаты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7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Изучение, где будет работать ПО, участники, источники информации</a:t>
            </a:r>
          </a:p>
          <a:p>
            <a:pPr marL="0" indent="0">
              <a:buNone/>
            </a:pPr>
            <a:r>
              <a:rPr lang="ru-RU" dirty="0"/>
              <a:t>3. Выделение логически связанных групп</a:t>
            </a:r>
          </a:p>
          <a:p>
            <a:pPr marL="0" indent="0">
              <a:buNone/>
            </a:pPr>
            <a:r>
              <a:rPr lang="ru-RU" dirty="0"/>
              <a:t>4. Уточнение требований при противоречиях</a:t>
            </a:r>
          </a:p>
          <a:p>
            <a:pPr marL="0" indent="0">
              <a:buNone/>
            </a:pPr>
            <a:r>
              <a:rPr lang="ru-RU" dirty="0"/>
              <a:t>5. Выделение первоочередных, второстепенные можно отбросить</a:t>
            </a:r>
          </a:p>
          <a:p>
            <a:pPr marL="0" indent="0">
              <a:buNone/>
            </a:pPr>
            <a:r>
              <a:rPr lang="ru-RU" dirty="0"/>
              <a:t>6. При необходимости возврат для уточнения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основаниях требований - ПРОЕКТИРОВАНИЕ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Разные методологии – разные подходы взаимодействия Заказчика и Разработчика</a:t>
            </a:r>
          </a:p>
          <a:p>
            <a:pPr marL="228600" indent="-228600">
              <a:buAutoNum type="arabicParenR"/>
            </a:pPr>
            <a:r>
              <a:rPr lang="ru-RU" dirty="0"/>
              <a:t>Заказчик не до конца понимает процесс разработки, не может объяснить разработчику</a:t>
            </a:r>
          </a:p>
          <a:p>
            <a:pPr marL="228600" indent="-228600">
              <a:buAutoNum type="arabicParenR"/>
            </a:pPr>
            <a:r>
              <a:rPr lang="ru-RU" dirty="0"/>
              <a:t>Усреднение требований, разработчик выступает как эксперт в области</a:t>
            </a:r>
          </a:p>
          <a:p>
            <a:pPr marL="228600" indent="-228600">
              <a:buAutoNum type="arabicParenR"/>
            </a:pPr>
            <a:r>
              <a:rPr lang="ru-RU" dirty="0"/>
              <a:t>Дискуссия, Знают – Пользователь – ЧТО, Разработчик – КАК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71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Характерно для адаптивных, легко дополнять – новый вариант</a:t>
            </a:r>
          </a:p>
          <a:p>
            <a:pPr marL="228600" indent="-228600">
              <a:buAutoNum type="arabicPeriod"/>
            </a:pPr>
            <a:r>
              <a:rPr lang="ru-RU" dirty="0"/>
              <a:t>Характерно для стандартизованных, документ, подпись сторон, любое изменение – документ</a:t>
            </a:r>
          </a:p>
          <a:p>
            <a:pPr marL="228600" indent="-228600">
              <a:buAutoNum type="arabicPeriod"/>
            </a:pPr>
            <a:r>
              <a:rPr lang="ru-RU" dirty="0"/>
              <a:t>Уже после некоторого проектирования, когда </a:t>
            </a:r>
            <a:r>
              <a:rPr lang="ru-RU"/>
              <a:t>понятна архитектура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80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Подписывается заказчиком и исполнителем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26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Вв</a:t>
            </a:r>
            <a:r>
              <a:rPr lang="ru-RU" dirty="0"/>
              <a:t> – наименование и краткая характеристика</a:t>
            </a:r>
          </a:p>
          <a:p>
            <a:r>
              <a:rPr lang="ru-RU" dirty="0" err="1"/>
              <a:t>Осн</a:t>
            </a:r>
            <a:r>
              <a:rPr lang="ru-RU" dirty="0"/>
              <a:t> – приказ и т.п.</a:t>
            </a:r>
          </a:p>
          <a:p>
            <a:r>
              <a:rPr lang="ru-RU" dirty="0" err="1"/>
              <a:t>Назн</a:t>
            </a:r>
            <a:r>
              <a:rPr lang="ru-RU" dirty="0"/>
              <a:t> – какие задачи будет решать</a:t>
            </a:r>
          </a:p>
          <a:p>
            <a:endParaRPr lang="ru-RU" dirty="0"/>
          </a:p>
          <a:p>
            <a:r>
              <a:rPr lang="ru-RU" dirty="0"/>
              <a:t>Если ПО – не удовлетворяет требованиям ТЗ, то не принимается как результат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42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02.09.2021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Проектирование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7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19.201-78 «Техническое задание. Требования к содержанию и оформлению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6061"/>
          </a:xfrm>
        </p:spPr>
        <p:txBody>
          <a:bodyPr/>
          <a:lstStyle/>
          <a:p>
            <a:pPr>
              <a:buNone/>
            </a:pPr>
            <a:r>
              <a:rPr lang="ru-RU" dirty="0"/>
              <a:t>Документ содержащий:</a:t>
            </a:r>
          </a:p>
          <a:p>
            <a:r>
              <a:rPr lang="ru-RU" dirty="0"/>
              <a:t>Цели разработки</a:t>
            </a:r>
          </a:p>
          <a:p>
            <a:r>
              <a:rPr lang="ru-RU" dirty="0"/>
              <a:t>Требования</a:t>
            </a:r>
          </a:p>
          <a:p>
            <a:r>
              <a:rPr lang="ru-RU" dirty="0"/>
              <a:t>Этапы, сроки, исполнители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78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Последовательность разработки ТЗ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/>
              <a:t>Устанавливают набор выполняемых функций, перечень и характеристики исходных данных</a:t>
            </a:r>
          </a:p>
          <a:p>
            <a:r>
              <a:rPr lang="ru-RU" sz="2600" dirty="0"/>
              <a:t>Определяют перечень результатов, их характеристики и способы представления</a:t>
            </a:r>
          </a:p>
          <a:p>
            <a:r>
              <a:rPr lang="ru-RU" sz="2600" dirty="0"/>
              <a:t>Уточняют среду функционирования ПО</a:t>
            </a:r>
          </a:p>
          <a:p>
            <a:r>
              <a:rPr lang="ru-RU" sz="2600" dirty="0"/>
              <a:t>Регламентация действий при сбоях и другие характеристики ПО</a:t>
            </a:r>
          </a:p>
          <a:p>
            <a:r>
              <a:rPr lang="ru-RU" sz="2600" dirty="0"/>
              <a:t>Указанные сведения формируют в документ «Техническое задание» по соответствующим разделам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03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Разделы ТЗ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87115"/>
            <a:ext cx="8229600" cy="5078189"/>
          </a:xfrm>
        </p:spPr>
        <p:txBody>
          <a:bodyPr/>
          <a:lstStyle/>
          <a:p>
            <a:r>
              <a:rPr lang="ru-RU" sz="2600" dirty="0"/>
              <a:t>Введение</a:t>
            </a:r>
          </a:p>
          <a:p>
            <a:r>
              <a:rPr lang="ru-RU" sz="2600" dirty="0"/>
              <a:t>Основания для разработки</a:t>
            </a:r>
          </a:p>
          <a:p>
            <a:r>
              <a:rPr lang="ru-RU" sz="2600" dirty="0"/>
              <a:t>Назначение разработки</a:t>
            </a:r>
          </a:p>
          <a:p>
            <a:r>
              <a:rPr lang="ru-RU" sz="2600" dirty="0"/>
              <a:t>Требования к программе:</a:t>
            </a:r>
          </a:p>
          <a:p>
            <a:pPr lvl="1"/>
            <a:r>
              <a:rPr lang="ru-RU" sz="2200" dirty="0"/>
              <a:t>требования к функциональным характеристикам </a:t>
            </a:r>
          </a:p>
          <a:p>
            <a:pPr lvl="1"/>
            <a:r>
              <a:rPr lang="ru-RU" sz="2200" dirty="0"/>
              <a:t>требования к надежности </a:t>
            </a:r>
          </a:p>
          <a:p>
            <a:pPr lvl="1"/>
            <a:r>
              <a:rPr lang="ru-RU" sz="2200" dirty="0"/>
              <a:t>условия эксплуатации </a:t>
            </a:r>
          </a:p>
          <a:p>
            <a:pPr lvl="1"/>
            <a:r>
              <a:rPr lang="ru-RU" sz="2200" dirty="0"/>
              <a:t>требования к составу и параметрам технических средств </a:t>
            </a:r>
          </a:p>
          <a:p>
            <a:pPr lvl="1"/>
            <a:r>
              <a:rPr lang="ru-RU" sz="2200" dirty="0"/>
              <a:t>требования к информационной и программной совместимости </a:t>
            </a:r>
          </a:p>
          <a:p>
            <a:pPr lvl="1"/>
            <a:r>
              <a:rPr lang="ru-RU" sz="2200" dirty="0"/>
              <a:t>требования к маркировке и упаковке</a:t>
            </a:r>
          </a:p>
          <a:p>
            <a:pPr lvl="1"/>
            <a:r>
              <a:rPr lang="ru-RU" sz="2200" dirty="0"/>
              <a:t>требования к транспортированию и хранению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1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Разделы ТЗ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87115"/>
            <a:ext cx="8229600" cy="5078189"/>
          </a:xfrm>
        </p:spPr>
        <p:txBody>
          <a:bodyPr/>
          <a:lstStyle/>
          <a:p>
            <a:r>
              <a:rPr lang="ru-RU" sz="2800" dirty="0"/>
              <a:t>Требования к программной документации</a:t>
            </a:r>
          </a:p>
          <a:p>
            <a:r>
              <a:rPr lang="ru-RU" sz="2800" dirty="0"/>
              <a:t>Технико-экономические показатели</a:t>
            </a:r>
          </a:p>
          <a:p>
            <a:r>
              <a:rPr lang="ru-RU" sz="2800" dirty="0"/>
              <a:t>Стадии и этапы разработки</a:t>
            </a:r>
          </a:p>
          <a:p>
            <a:r>
              <a:rPr lang="ru-RU" sz="2800" dirty="0"/>
              <a:t>Порядок контроля и приемки</a:t>
            </a:r>
          </a:p>
          <a:p>
            <a:r>
              <a:rPr lang="ru-RU" sz="2800" dirty="0"/>
              <a:t>Приложения</a:t>
            </a:r>
          </a:p>
          <a:p>
            <a:endParaRPr lang="ru-RU" sz="2800" dirty="0"/>
          </a:p>
          <a:p>
            <a:pPr>
              <a:buNone/>
            </a:pPr>
            <a:r>
              <a:rPr lang="ru-RU" sz="2400" dirty="0"/>
              <a:t>Возможны изменения, исключения и уточнения разделов</a:t>
            </a:r>
          </a:p>
          <a:p>
            <a:pPr>
              <a:buNone/>
            </a:pPr>
            <a:r>
              <a:rPr lang="ru-RU" sz="2400" dirty="0"/>
              <a:t>Если требований нет, то в соответствующем разделе указывается «</a:t>
            </a:r>
            <a:r>
              <a:rPr lang="ru-RU" sz="2400" b="1" dirty="0"/>
              <a:t>Требования не предъявляются</a:t>
            </a:r>
            <a:r>
              <a:rPr lang="ru-RU" sz="2400" dirty="0"/>
              <a:t>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39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33"/>
          </a:xfrm>
        </p:spPr>
        <p:txBody>
          <a:bodyPr/>
          <a:lstStyle/>
          <a:p>
            <a:r>
              <a:rPr lang="ru-RU" dirty="0"/>
              <a:t>Этапы проектирования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87941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400" b="1" dirty="0"/>
              <a:t>Внешнее проектирование </a:t>
            </a:r>
            <a:r>
              <a:rPr lang="ru-RU" sz="2400" dirty="0"/>
              <a:t>– </a:t>
            </a:r>
            <a:r>
              <a:rPr lang="ru-RU" sz="2400" dirty="0" err="1"/>
              <a:t>проектирование</a:t>
            </a:r>
            <a:r>
              <a:rPr lang="ru-RU" sz="2400" dirty="0"/>
              <a:t> взаимодействия ПО с пользователем, с последующей детализацией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b="1" dirty="0"/>
              <a:t>Проектирование архитектуры </a:t>
            </a:r>
            <a:r>
              <a:rPr lang="ru-RU" sz="2400" dirty="0"/>
              <a:t>– выделение основных подсистем и порядок взаимодействия между ними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b="1" dirty="0"/>
              <a:t>Проектирование структуры </a:t>
            </a:r>
            <a:r>
              <a:rPr lang="ru-RU" sz="2400" dirty="0"/>
              <a:t>– выделение конкретных модулей и определения порядка их взаимодействия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b="1" dirty="0"/>
              <a:t>Проектирование модулей </a:t>
            </a:r>
            <a:r>
              <a:rPr lang="ru-RU" sz="2400" dirty="0"/>
              <a:t>– точное определения интерфейса модуля, алгоритмов его функционирования, внешнее проектирование модуля, проектирование его структуры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50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33"/>
          </a:xfrm>
        </p:spPr>
        <p:txBody>
          <a:bodyPr/>
          <a:lstStyle/>
          <a:p>
            <a:r>
              <a:rPr lang="ru-RU" dirty="0"/>
              <a:t>Внешнее проектирование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507288" cy="4987941"/>
          </a:xfrm>
        </p:spPr>
        <p:txBody>
          <a:bodyPr/>
          <a:lstStyle/>
          <a:p>
            <a:r>
              <a:rPr lang="ru-RU" b="1" dirty="0"/>
              <a:t>Внешнее проектирование </a:t>
            </a:r>
            <a:r>
              <a:rPr lang="ru-RU" dirty="0"/>
              <a:t>– описание поведения разрабатываемого ПО с точки зрения внешнего наблюдателя без уточнения способов реализации</a:t>
            </a:r>
          </a:p>
          <a:p>
            <a:r>
              <a:rPr lang="ru-RU" dirty="0"/>
              <a:t>Результат – </a:t>
            </a:r>
            <a:r>
              <a:rPr lang="ru-RU" b="1" dirty="0"/>
              <a:t>внешняя спецификация ПО</a:t>
            </a:r>
            <a:r>
              <a:rPr lang="ru-RU" dirty="0"/>
              <a:t>, предназначенная для:</a:t>
            </a:r>
          </a:p>
          <a:p>
            <a:pPr lvl="1"/>
            <a:r>
              <a:rPr lang="ru-RU" sz="2400" dirty="0"/>
              <a:t>будущих пользователей (для проверки и одобрения)</a:t>
            </a:r>
          </a:p>
          <a:p>
            <a:pPr lvl="1"/>
            <a:r>
              <a:rPr lang="ru-RU" sz="2400" dirty="0"/>
              <a:t>авторов документации</a:t>
            </a:r>
          </a:p>
          <a:p>
            <a:pPr lvl="1"/>
            <a:r>
              <a:rPr lang="ru-RU" sz="2400" dirty="0"/>
              <a:t>участников всех этапов проектирования</a:t>
            </a:r>
          </a:p>
          <a:p>
            <a:pPr lvl="1"/>
            <a:r>
              <a:rPr lang="ru-RU" sz="2400" dirty="0" err="1"/>
              <a:t>тестировщиков</a:t>
            </a:r>
            <a:endParaRPr lang="ru-RU" sz="2400" dirty="0"/>
          </a:p>
          <a:p>
            <a:pPr lvl="1"/>
            <a:r>
              <a:rPr lang="ru-RU" sz="2400" dirty="0"/>
              <a:t>сопровождающего персонала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Внешние спецификации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sz="2400" dirty="0"/>
              <a:t>содержат точную  и  полную информацию, необходимую </a:t>
            </a:r>
            <a:r>
              <a:rPr lang="ru-RU" sz="2400" b="1" dirty="0"/>
              <a:t>разработчику для построения </a:t>
            </a:r>
            <a:r>
              <a:rPr lang="ru-RU" sz="2400" dirty="0"/>
              <a:t>этого ПО, и ничего больше</a:t>
            </a:r>
          </a:p>
          <a:p>
            <a:r>
              <a:rPr lang="ru-RU" sz="2400" dirty="0"/>
              <a:t>содержат точную  и  полную информацию,  необходимую </a:t>
            </a:r>
            <a:r>
              <a:rPr lang="ru-RU" sz="2400" b="1" dirty="0"/>
              <a:t>пользователю для эксплуатации </a:t>
            </a:r>
            <a:r>
              <a:rPr lang="ru-RU" sz="2400" dirty="0"/>
              <a:t>этого ПО, и ничего больше</a:t>
            </a:r>
          </a:p>
          <a:p>
            <a:r>
              <a:rPr lang="ru-RU" sz="2400" dirty="0"/>
              <a:t>позволяют проводить анализ степени соответствия этим спецификациям ПО на всех  этапах проектирования</a:t>
            </a:r>
          </a:p>
          <a:p>
            <a:r>
              <a:rPr lang="ru-RU" sz="2400" dirty="0"/>
              <a:t>ясность, легкость восприятия, модифицируемость</a:t>
            </a:r>
          </a:p>
          <a:p>
            <a:r>
              <a:rPr lang="ru-RU" sz="2400" dirty="0"/>
              <a:t>соответствие ПО внешним спецификациям = соответствие ПО требованиям  пользователей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спецификация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r>
              <a:rPr lang="ru-RU" sz="2200" b="1" dirty="0"/>
              <a:t>Описание функции </a:t>
            </a:r>
            <a:r>
              <a:rPr lang="ru-RU" sz="2200" dirty="0"/>
              <a:t>– описание функций должно быть по возможности кратким и точным, без указания контекста, в котором их применение целесообразно, а также того, как эти функции  могут быть  реализованы</a:t>
            </a:r>
          </a:p>
          <a:p>
            <a:r>
              <a:rPr lang="ru-RU" sz="2200" b="1" dirty="0"/>
              <a:t>Обращение (порядок вызова)</a:t>
            </a:r>
            <a:r>
              <a:rPr lang="ru-RU" sz="2200" dirty="0"/>
              <a:t> –  формат команд командного языка операционной системы или задания, предназначенных для вызова программы,  передачи ей параметров и исходных данных, а также приема результата</a:t>
            </a:r>
          </a:p>
          <a:p>
            <a:r>
              <a:rPr lang="ru-RU" sz="2200" b="1" dirty="0"/>
              <a:t>Входные/выходные данные </a:t>
            </a:r>
            <a:r>
              <a:rPr lang="ru-RU" sz="2200" dirty="0"/>
              <a:t>– описание назначения и формата входных/выходных файлов, параметров программы</a:t>
            </a:r>
          </a:p>
          <a:p>
            <a:r>
              <a:rPr lang="ru-RU" sz="2200" b="1" dirty="0"/>
              <a:t>Внешние эффекты </a:t>
            </a:r>
            <a:r>
              <a:rPr lang="ru-RU" sz="2200" dirty="0"/>
              <a:t>– поведение программы, реакция программы на ошибки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58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проектирования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b="1" dirty="0"/>
              <a:t>Структурное функциональное проектирование </a:t>
            </a:r>
            <a:r>
              <a:rPr lang="ru-RU" sz="2600" dirty="0"/>
              <a:t>– декомпозиция основной функции программы на функциональные подсистемы (подфункции) и далее …</a:t>
            </a:r>
          </a:p>
          <a:p>
            <a:r>
              <a:rPr lang="ru-RU" sz="2600" b="1" dirty="0"/>
              <a:t>Структурное проектирование, основанные на потоках данных </a:t>
            </a:r>
            <a:r>
              <a:rPr lang="ru-RU" sz="2600" dirty="0"/>
              <a:t>– система = процесс преобразования входных данных в выходные</a:t>
            </a:r>
          </a:p>
          <a:p>
            <a:r>
              <a:rPr lang="ru-RU" sz="2600" b="1" dirty="0"/>
              <a:t>Объектно-ориентированное проектирование – </a:t>
            </a:r>
            <a:r>
              <a:rPr lang="ru-RU" sz="2600" dirty="0"/>
              <a:t>система = набор объектов и связей между ними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16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087" y="44624"/>
            <a:ext cx="8229600" cy="1139825"/>
          </a:xfrm>
        </p:spPr>
        <p:txBody>
          <a:bodyPr/>
          <a:lstStyle/>
          <a:p>
            <a:r>
              <a:rPr lang="ru-RU" dirty="0"/>
              <a:t>Структурное проектирование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087" y="745885"/>
            <a:ext cx="8229600" cy="5059379"/>
          </a:xfrm>
        </p:spPr>
        <p:txBody>
          <a:bodyPr/>
          <a:lstStyle/>
          <a:p>
            <a:r>
              <a:rPr lang="ru-RU" sz="2600" dirty="0"/>
              <a:t>Декомпозиция системы на функциональные подсистемы, затем на подфункции, затем на задачи и т.д. При этом система сохраняет целостное представление, в котором все составляющие взаимосвязаны</a:t>
            </a:r>
          </a:p>
          <a:p>
            <a:pPr lvl="1"/>
            <a:r>
              <a:rPr lang="ru-RU" sz="2200" b="1" dirty="0"/>
              <a:t>разделение</a:t>
            </a:r>
            <a:r>
              <a:rPr lang="ru-RU" sz="2200" dirty="0"/>
              <a:t> сложных </a:t>
            </a:r>
            <a:r>
              <a:rPr lang="ru-RU" sz="2200" b="1" dirty="0"/>
              <a:t>задач</a:t>
            </a:r>
            <a:r>
              <a:rPr lang="ru-RU" sz="2200" dirty="0"/>
              <a:t> на множество несложных</a:t>
            </a:r>
          </a:p>
          <a:p>
            <a:pPr lvl="1"/>
            <a:r>
              <a:rPr lang="ru-RU" sz="2200" b="1" dirty="0"/>
              <a:t>иерархическое</a:t>
            </a:r>
            <a:r>
              <a:rPr lang="ru-RU" sz="2200" dirty="0"/>
              <a:t> </a:t>
            </a:r>
            <a:r>
              <a:rPr lang="ru-RU" sz="2200" b="1" dirty="0"/>
              <a:t>упорядочивание</a:t>
            </a:r>
            <a:r>
              <a:rPr lang="ru-RU" sz="2200" dirty="0"/>
              <a:t> – составные части задачи организуются в древовидные структуры с добавлением новых деталей на каждом уровне</a:t>
            </a:r>
          </a:p>
          <a:p>
            <a:pPr lvl="1"/>
            <a:r>
              <a:rPr lang="ru-RU" sz="2200" b="1" dirty="0"/>
              <a:t>абстрагирование</a:t>
            </a:r>
            <a:r>
              <a:rPr lang="ru-RU" sz="2200" dirty="0"/>
              <a:t> – выделение существенных аспектов</a:t>
            </a:r>
          </a:p>
          <a:p>
            <a:pPr lvl="1"/>
            <a:r>
              <a:rPr lang="ru-RU" sz="2200" b="1" dirty="0"/>
              <a:t>формализация</a:t>
            </a:r>
            <a:r>
              <a:rPr lang="ru-RU" sz="2200" dirty="0"/>
              <a:t> описания задач, данных и т.п.</a:t>
            </a:r>
          </a:p>
          <a:p>
            <a:pPr lvl="1"/>
            <a:r>
              <a:rPr lang="ru-RU" sz="2200" b="1" dirty="0"/>
              <a:t>структурирование</a:t>
            </a:r>
            <a:r>
              <a:rPr lang="ru-RU" sz="2200" dirty="0"/>
              <a:t> </a:t>
            </a:r>
            <a:r>
              <a:rPr lang="ru-RU" sz="2200" b="1" dirty="0"/>
              <a:t>данных</a:t>
            </a:r>
            <a:r>
              <a:rPr lang="ru-RU" sz="2200" dirty="0"/>
              <a:t> – структуризация и иерархическое представление данных</a:t>
            </a:r>
          </a:p>
          <a:p>
            <a:pPr lvl="1"/>
            <a:r>
              <a:rPr lang="ru-RU" sz="2200" b="1" dirty="0"/>
              <a:t>непротиворечивость</a:t>
            </a:r>
            <a:r>
              <a:rPr lang="ru-RU" sz="2200" dirty="0"/>
              <a:t> – согласованность элементов</a:t>
            </a:r>
          </a:p>
          <a:p>
            <a:pPr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Требования к ПО</a:t>
            </a:r>
            <a:r>
              <a:rPr lang="ru-RU" dirty="0"/>
              <a:t> – описание функциональных возможностей, свойств, характеристик и ограничений ПО</a:t>
            </a:r>
          </a:p>
          <a:p>
            <a:r>
              <a:rPr lang="ru-RU" b="1" dirty="0"/>
              <a:t>Разработка требований</a:t>
            </a:r>
            <a:r>
              <a:rPr lang="ru-RU" dirty="0"/>
              <a:t> – процесс формирования требуемых значений показателей качества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76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  <a:r>
              <a:rPr lang="en-US" dirty="0"/>
              <a:t>SADT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en-US" sz="2600" b="1" dirty="0"/>
              <a:t>SADT</a:t>
            </a:r>
            <a:r>
              <a:rPr lang="ru-RU" sz="2600" dirty="0"/>
              <a:t> = </a:t>
            </a:r>
            <a:r>
              <a:rPr lang="en-US" sz="2600" dirty="0"/>
              <a:t>Structured Analysis and Design Technique</a:t>
            </a:r>
            <a:r>
              <a:rPr lang="ru-RU" sz="2600" dirty="0"/>
              <a:t> – структурный анализ и проектирование.</a:t>
            </a:r>
            <a:r>
              <a:rPr lang="en-US" sz="2600" dirty="0"/>
              <a:t> (</a:t>
            </a:r>
            <a:r>
              <a:rPr lang="ru-RU" sz="2800" dirty="0"/>
              <a:t>стандарт </a:t>
            </a:r>
            <a:r>
              <a:rPr lang="en-US" sz="2800" dirty="0"/>
              <a:t>IDEF</a:t>
            </a:r>
            <a:r>
              <a:rPr lang="ru-RU" sz="2800" dirty="0"/>
              <a:t>0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b="1" dirty="0"/>
              <a:t>SADT:</a:t>
            </a:r>
          </a:p>
          <a:p>
            <a:r>
              <a:rPr lang="ru-RU" sz="2800" dirty="0"/>
              <a:t>совокупность методов, правил и процедур, предназначенных для построения </a:t>
            </a:r>
            <a:r>
              <a:rPr lang="ru-RU" sz="2800" b="1" dirty="0"/>
              <a:t>функциональной модели системы</a:t>
            </a:r>
          </a:p>
          <a:p>
            <a:r>
              <a:rPr lang="ru-RU" sz="2800" dirty="0"/>
              <a:t>отображает функциональную структуру системы, то есть производимые ей действия и связи между действиями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86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285F9B-6320-4D30-B067-05F62CF7C9CE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055"/>
            <a:ext cx="2938780" cy="16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1" y="908720"/>
            <a:ext cx="6347048" cy="5222205"/>
          </a:xfrm>
        </p:spPr>
        <p:txBody>
          <a:bodyPr/>
          <a:lstStyle/>
          <a:p>
            <a:r>
              <a:rPr lang="en-US" sz="2800" b="1" dirty="0" err="1"/>
              <a:t>Диаграммы</a:t>
            </a:r>
            <a:r>
              <a:rPr lang="en-US" sz="2800" dirty="0"/>
              <a:t> – </a:t>
            </a:r>
            <a:r>
              <a:rPr lang="en-US" sz="2800" dirty="0" err="1"/>
              <a:t>главные</a:t>
            </a:r>
            <a:r>
              <a:rPr lang="en-US" sz="2800" dirty="0"/>
              <a:t> </a:t>
            </a:r>
            <a:r>
              <a:rPr lang="en-US" sz="2800" dirty="0" err="1"/>
              <a:t>компоненты</a:t>
            </a:r>
            <a:r>
              <a:rPr lang="en-US" sz="2800" dirty="0"/>
              <a:t> </a:t>
            </a:r>
            <a:r>
              <a:rPr lang="en-US" sz="2800" dirty="0" err="1"/>
              <a:t>модели</a:t>
            </a:r>
            <a:r>
              <a:rPr lang="en-US" sz="2800" dirty="0"/>
              <a:t>, все </a:t>
            </a:r>
            <a:r>
              <a:rPr lang="en-US" sz="2800" dirty="0" err="1"/>
              <a:t>функции</a:t>
            </a:r>
            <a:r>
              <a:rPr lang="en-US" sz="2800" dirty="0"/>
              <a:t> системы и </a:t>
            </a:r>
            <a:r>
              <a:rPr lang="en-US" sz="2800" dirty="0" err="1"/>
              <a:t>интерфейсы</a:t>
            </a:r>
            <a:r>
              <a:rPr lang="en-US" sz="2800" dirty="0"/>
              <a:t> на </a:t>
            </a:r>
            <a:r>
              <a:rPr lang="en-US" sz="2800" dirty="0" err="1"/>
              <a:t>них</a:t>
            </a:r>
            <a:r>
              <a:rPr lang="en-US" sz="2800" dirty="0"/>
              <a:t> </a:t>
            </a:r>
            <a:r>
              <a:rPr lang="en-US" sz="2800" dirty="0" err="1"/>
              <a:t>представлены</a:t>
            </a:r>
            <a:r>
              <a:rPr lang="en-US" sz="2800" dirty="0"/>
              <a:t> </a:t>
            </a:r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блоки</a:t>
            </a:r>
            <a:r>
              <a:rPr lang="en-US" sz="2800" dirty="0"/>
              <a:t> и </a:t>
            </a:r>
            <a:r>
              <a:rPr lang="en-US" sz="2800" dirty="0" err="1"/>
              <a:t>дуги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 err="1"/>
              <a:t>соответственно</a:t>
            </a:r>
            <a:endParaRPr lang="ru-RU" sz="28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284984"/>
            <a:ext cx="5804693" cy="28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CCE66-31B4-45C3-AB3F-2A897E43E289}"/>
              </a:ext>
            </a:extLst>
          </p:cNvPr>
          <p:cNvSpPr txBox="1"/>
          <p:nvPr/>
        </p:nvSpPr>
        <p:spPr>
          <a:xfrm>
            <a:off x="125117" y="3196656"/>
            <a:ext cx="281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Формат описания блока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8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5984" y="2857496"/>
            <a:ext cx="4500594" cy="1928826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ПОЛУЧИТЬ СЛИТОК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928670"/>
            <a:ext cx="1252315" cy="122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285860"/>
            <a:ext cx="1571636" cy="58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286124"/>
            <a:ext cx="1294234" cy="1071570"/>
          </a:xfrm>
          <a:prstGeom prst="rect">
            <a:avLst/>
          </a:prstGeom>
          <a:ln>
            <a:tailEnd type="arrow"/>
          </a:ln>
          <a:effectLst>
            <a:outerShdw blurRad="50800" dist="50800" dir="5400000" sx="61000" sy="61000" algn="ctr" rotWithShape="0">
              <a:schemeClr val="tx1"/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5459701"/>
            <a:ext cx="1143008" cy="139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9190" y="5429264"/>
            <a:ext cx="1586907" cy="130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3357562"/>
            <a:ext cx="1270144" cy="94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 стрелкой 13"/>
          <p:cNvCxnSpPr/>
          <p:nvPr/>
        </p:nvCxnSpPr>
        <p:spPr>
          <a:xfrm>
            <a:off x="1428728" y="3786190"/>
            <a:ext cx="8489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3107521" y="253602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28" idx="2"/>
          </p:cNvCxnSpPr>
          <p:nvPr/>
        </p:nvCxnSpPr>
        <p:spPr>
          <a:xfrm rot="5400000">
            <a:off x="5005555" y="2362357"/>
            <a:ext cx="9902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  <a:endCxn id="1032" idx="1"/>
          </p:cNvCxnSpPr>
          <p:nvPr/>
        </p:nvCxnSpPr>
        <p:spPr>
          <a:xfrm>
            <a:off x="6786578" y="3821909"/>
            <a:ext cx="928694" cy="7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30" idx="0"/>
          </p:cNvCxnSpPr>
          <p:nvPr/>
        </p:nvCxnSpPr>
        <p:spPr>
          <a:xfrm rot="5400000" flipH="1" flipV="1">
            <a:off x="3163741" y="5123012"/>
            <a:ext cx="6733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31" idx="0"/>
          </p:cNvCxnSpPr>
          <p:nvPr/>
        </p:nvCxnSpPr>
        <p:spPr>
          <a:xfrm rot="16200000" flipV="1">
            <a:off x="5397355" y="5103975"/>
            <a:ext cx="642942" cy="7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6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</a:t>
            </a:r>
            <a:r>
              <a:rPr lang="en-US" dirty="0"/>
              <a:t>SADT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4186238" cy="3710037"/>
          </a:xfrm>
        </p:spPr>
        <p:txBody>
          <a:bodyPr/>
          <a:lstStyle/>
          <a:p>
            <a:r>
              <a:rPr lang="ru-RU" sz="2200" dirty="0"/>
              <a:t>Постепенное введение всё больших уровней детализации по мере создания диаграмм, отображающих модель</a:t>
            </a:r>
          </a:p>
          <a:p>
            <a:r>
              <a:rPr lang="ru-RU" sz="2200" dirty="0"/>
              <a:t>Каждый элемент может быть подвержен декомпозиции на другой диаграмме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5" name="Рисунок 4" descr="image34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6054" y="297408"/>
            <a:ext cx="4252410" cy="586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 rot="10800000" flipV="1">
            <a:off x="4857752" y="3786190"/>
            <a:ext cx="2071702" cy="1071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6200000" flipH="1">
            <a:off x="7143768" y="4286256"/>
            <a:ext cx="714380" cy="4286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10800000" flipV="1">
            <a:off x="5786446" y="2714620"/>
            <a:ext cx="1357322" cy="571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500958" y="2714620"/>
            <a:ext cx="1143008" cy="571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561D3AE-D884-4D53-954A-841D2451308A}"/>
              </a:ext>
            </a:extLst>
          </p:cNvPr>
          <p:cNvCxnSpPr>
            <a:cxnSpLocks/>
          </p:cNvCxnSpPr>
          <p:nvPr/>
        </p:nvCxnSpPr>
        <p:spPr>
          <a:xfrm flipH="1">
            <a:off x="4790822" y="847725"/>
            <a:ext cx="676407" cy="7720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AED32C1-D170-4FD4-A8A0-B5986A7DA96E}"/>
              </a:ext>
            </a:extLst>
          </p:cNvPr>
          <p:cNvCxnSpPr>
            <a:cxnSpLocks/>
          </p:cNvCxnSpPr>
          <p:nvPr/>
        </p:nvCxnSpPr>
        <p:spPr>
          <a:xfrm>
            <a:off x="5887158" y="847725"/>
            <a:ext cx="2069218" cy="7720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одержимое 2">
            <a:extLst>
              <a:ext uri="{FF2B5EF4-FFF2-40B4-BE49-F238E27FC236}">
                <a16:creationId xmlns:a16="http://schemas.microsoft.com/office/drawing/2014/main" id="{54D0F1BD-6325-4560-8678-95FB2598F25D}"/>
              </a:ext>
            </a:extLst>
          </p:cNvPr>
          <p:cNvSpPr txBox="1">
            <a:spLocks/>
          </p:cNvSpPr>
          <p:nvPr/>
        </p:nvSpPr>
        <p:spPr bwMode="auto">
          <a:xfrm>
            <a:off x="6655345" y="347659"/>
            <a:ext cx="2093119" cy="44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sz="1200" kern="0" dirty="0"/>
              <a:t>Контекстная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13501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en-US" dirty="0"/>
              <a:t>SADT</a:t>
            </a:r>
            <a:r>
              <a:rPr lang="ru-RU" dirty="0"/>
              <a:t>. Типы связей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9879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случайная связность</a:t>
            </a:r>
          </a:p>
          <a:p>
            <a:pPr>
              <a:lnSpc>
                <a:spcPct val="150000"/>
              </a:lnSpc>
            </a:pPr>
            <a:r>
              <a:rPr lang="ru-RU" dirty="0"/>
              <a:t>логическая связность</a:t>
            </a:r>
          </a:p>
          <a:p>
            <a:pPr>
              <a:lnSpc>
                <a:spcPct val="150000"/>
              </a:lnSpc>
            </a:pPr>
            <a:r>
              <a:rPr lang="ru-RU" dirty="0"/>
              <a:t>временн</a:t>
            </a:r>
            <a:r>
              <a:rPr lang="ru-RU" b="1" u="sng" dirty="0"/>
              <a:t>а</a:t>
            </a:r>
            <a:r>
              <a:rPr lang="ru-RU" dirty="0"/>
              <a:t>я связность </a:t>
            </a:r>
            <a:r>
              <a:rPr lang="ru-RU" sz="1800" dirty="0"/>
              <a:t>(одновременно)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процедурная связность</a:t>
            </a:r>
          </a:p>
          <a:p>
            <a:pPr>
              <a:lnSpc>
                <a:spcPct val="150000"/>
              </a:lnSpc>
            </a:pPr>
            <a:r>
              <a:rPr lang="ru-RU" dirty="0"/>
              <a:t>коммуникационная связность</a:t>
            </a:r>
          </a:p>
          <a:p>
            <a:pPr>
              <a:lnSpc>
                <a:spcPct val="150000"/>
              </a:lnSpc>
            </a:pPr>
            <a:r>
              <a:rPr lang="ru-RU" dirty="0"/>
              <a:t>последовательная связность</a:t>
            </a:r>
          </a:p>
          <a:p>
            <a:pPr>
              <a:lnSpc>
                <a:spcPct val="150000"/>
              </a:lnSpc>
            </a:pPr>
            <a:r>
              <a:rPr lang="ru-RU" dirty="0"/>
              <a:t>функциональная связность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5" name="Рисунок 4" descr="image34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144066"/>
            <a:ext cx="2806704" cy="91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image34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1668" y="2854642"/>
            <a:ext cx="3098012" cy="121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image35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1274" y="3719876"/>
            <a:ext cx="2174086" cy="102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image35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961" y="4814858"/>
            <a:ext cx="2428892" cy="79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image352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0951" y="5206916"/>
            <a:ext cx="1966916" cy="98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4F55B32-64A5-40C4-84D1-D754ABCBFB9E}"/>
              </a:ext>
            </a:extLst>
          </p:cNvPr>
          <p:cNvCxnSpPr/>
          <p:nvPr/>
        </p:nvCxnSpPr>
        <p:spPr>
          <a:xfrm>
            <a:off x="457200" y="1144066"/>
            <a:ext cx="0" cy="487722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F8E5CD-8D29-494E-9CB3-16A13E6AADFB}"/>
              </a:ext>
            </a:extLst>
          </p:cNvPr>
          <p:cNvSpPr txBox="1"/>
          <p:nvPr/>
        </p:nvSpPr>
        <p:spPr>
          <a:xfrm rot="16200000">
            <a:off x="-1455657" y="2116453"/>
            <a:ext cx="345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Значимость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4F3A1D-A9A9-4285-9176-1056747BC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816" y="369659"/>
            <a:ext cx="1504950" cy="619125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02286901-49B9-4D32-A68C-C7458A95A17D}"/>
              </a:ext>
            </a:extLst>
          </p:cNvPr>
          <p:cNvSpPr/>
          <p:nvPr/>
        </p:nvSpPr>
        <p:spPr>
          <a:xfrm rot="6958020">
            <a:off x="6553200" y="1144066"/>
            <a:ext cx="442418" cy="22103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97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и правила </a:t>
            </a:r>
            <a:r>
              <a:rPr lang="en-US" dirty="0"/>
              <a:t>SADT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55703"/>
            <a:ext cx="8229600" cy="5059379"/>
          </a:xfrm>
        </p:spPr>
        <p:txBody>
          <a:bodyPr/>
          <a:lstStyle/>
          <a:p>
            <a:r>
              <a:rPr lang="ru-RU" sz="2400" dirty="0"/>
              <a:t>Графическое представление системы</a:t>
            </a:r>
          </a:p>
          <a:p>
            <a:r>
              <a:rPr lang="ru-RU" sz="2400" dirty="0"/>
              <a:t>Строгость и точность представления</a:t>
            </a:r>
          </a:p>
          <a:p>
            <a:r>
              <a:rPr lang="ru-RU" sz="2400" dirty="0"/>
              <a:t>Ограничение количества блоков на каждом уровне декомпозиции</a:t>
            </a:r>
          </a:p>
          <a:p>
            <a:r>
              <a:rPr lang="ru-RU" sz="2400" dirty="0"/>
              <a:t>Иерархическая связность диаграмм</a:t>
            </a:r>
          </a:p>
          <a:p>
            <a:r>
              <a:rPr lang="ru-RU" sz="2400" dirty="0"/>
              <a:t>Уникальность меток и наименований</a:t>
            </a:r>
          </a:p>
          <a:p>
            <a:r>
              <a:rPr lang="ru-RU" sz="2400" dirty="0"/>
              <a:t>Синтаксические правила для графики (блоков и дуг)</a:t>
            </a:r>
          </a:p>
          <a:p>
            <a:r>
              <a:rPr lang="ru-RU" sz="2400" dirty="0"/>
              <a:t>Разделение входных данных и управляющих воздействий</a:t>
            </a:r>
          </a:p>
          <a:p>
            <a:r>
              <a:rPr lang="ru-RU" sz="2400" dirty="0"/>
              <a:t>Отделение организации от функции, т.е. исключение влияния организационной структуры на функциональную модель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090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  <a:r>
              <a:rPr lang="en-US" dirty="0"/>
              <a:t>DFD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186766" cy="5059379"/>
          </a:xfrm>
        </p:spPr>
        <p:txBody>
          <a:bodyPr/>
          <a:lstStyle/>
          <a:p>
            <a:r>
              <a:rPr lang="en-US" b="1" dirty="0"/>
              <a:t>DFD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Data Flow Diagram</a:t>
            </a:r>
            <a:endParaRPr lang="ru-RU" dirty="0"/>
          </a:p>
          <a:p>
            <a:r>
              <a:rPr lang="en-US" sz="2600" dirty="0" err="1"/>
              <a:t>Модель</a:t>
            </a:r>
            <a:r>
              <a:rPr lang="en-US" sz="2600" dirty="0"/>
              <a:t> системы – </a:t>
            </a:r>
            <a:r>
              <a:rPr lang="en-US" sz="2600" dirty="0" err="1"/>
              <a:t>иерархия</a:t>
            </a:r>
            <a:r>
              <a:rPr lang="en-US" sz="2600" dirty="0"/>
              <a:t> </a:t>
            </a:r>
            <a:r>
              <a:rPr lang="en-US" sz="2600" dirty="0" err="1"/>
              <a:t>диаграмм</a:t>
            </a:r>
            <a:r>
              <a:rPr lang="en-US" sz="2600" dirty="0"/>
              <a:t> </a:t>
            </a:r>
            <a:r>
              <a:rPr lang="en-US" sz="2600" dirty="0" err="1"/>
              <a:t>потоков</a:t>
            </a:r>
            <a:r>
              <a:rPr lang="en-US" sz="2600" dirty="0"/>
              <a:t> данных, </a:t>
            </a:r>
            <a:r>
              <a:rPr lang="en-US" sz="2600" dirty="0" err="1"/>
              <a:t>описывающих</a:t>
            </a:r>
            <a:r>
              <a:rPr lang="en-US" sz="2600" dirty="0"/>
              <a:t> </a:t>
            </a:r>
            <a:r>
              <a:rPr lang="en-US" sz="2600" dirty="0" err="1"/>
              <a:t>асинхронный</a:t>
            </a:r>
            <a:r>
              <a:rPr lang="en-US" sz="2600" dirty="0"/>
              <a:t> процесс </a:t>
            </a:r>
            <a:r>
              <a:rPr lang="en-US" sz="2600" dirty="0" err="1"/>
              <a:t>преобразования</a:t>
            </a:r>
            <a:r>
              <a:rPr lang="en-US" sz="2600" dirty="0"/>
              <a:t> информации от </a:t>
            </a:r>
            <a:r>
              <a:rPr lang="en-US" sz="2600" dirty="0" err="1"/>
              <a:t>ее</a:t>
            </a:r>
            <a:r>
              <a:rPr lang="en-US" sz="2600" dirty="0"/>
              <a:t> ввода в </a:t>
            </a:r>
            <a:r>
              <a:rPr lang="en-US" sz="2600" dirty="0" err="1"/>
              <a:t>систему</a:t>
            </a:r>
            <a:r>
              <a:rPr lang="en-US" sz="2600" dirty="0"/>
              <a:t> </a:t>
            </a:r>
            <a:r>
              <a:rPr lang="en-US" sz="2600" dirty="0" err="1"/>
              <a:t>до</a:t>
            </a:r>
            <a:r>
              <a:rPr lang="en-US" sz="2600" dirty="0"/>
              <a:t> </a:t>
            </a:r>
            <a:r>
              <a:rPr lang="en-US" sz="2600" dirty="0" err="1"/>
              <a:t>выдачи</a:t>
            </a:r>
            <a:r>
              <a:rPr lang="en-US" sz="2600" dirty="0"/>
              <a:t> </a:t>
            </a:r>
            <a:r>
              <a:rPr lang="en-US" sz="2600" dirty="0" err="1"/>
              <a:t>пользователю</a:t>
            </a:r>
            <a:endParaRPr lang="ru-RU" sz="2600" dirty="0"/>
          </a:p>
          <a:p>
            <a:r>
              <a:rPr lang="ru-RU" sz="2600" dirty="0"/>
              <a:t>Декомпозиция диаграмм повышает уровень детализации</a:t>
            </a:r>
          </a:p>
          <a:p>
            <a:r>
              <a:rPr lang="ru-RU" sz="2600" dirty="0"/>
              <a:t>Отсутствуют понятие вход, выход, механизм, управление: блоки – процессы преобразования или хранения информации, дуги – потоки информации или данные</a:t>
            </a:r>
          </a:p>
          <a:p>
            <a:endParaRPr lang="ru-RU" sz="2600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0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214422"/>
            <a:ext cx="6290971" cy="433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73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компоненты </a:t>
            </a:r>
            <a:r>
              <a:rPr lang="en-US" dirty="0"/>
              <a:t>DFD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4978896" cy="5130817"/>
          </a:xfrm>
        </p:spPr>
        <p:txBody>
          <a:bodyPr/>
          <a:lstStyle/>
          <a:p>
            <a:pPr lvl="0"/>
            <a:r>
              <a:rPr lang="ru-RU" sz="2600" dirty="0"/>
              <a:t>Внешние сущности </a:t>
            </a:r>
            <a:r>
              <a:rPr lang="ru-RU" sz="2000" dirty="0"/>
              <a:t>(источники или потребители информации) </a:t>
            </a:r>
          </a:p>
          <a:p>
            <a:pPr lvl="0"/>
            <a:r>
              <a:rPr lang="ru-RU" sz="2600" dirty="0"/>
              <a:t>С</a:t>
            </a:r>
            <a:r>
              <a:rPr lang="en-US" sz="2600" dirty="0" err="1"/>
              <a:t>истемы</a:t>
            </a:r>
            <a:r>
              <a:rPr lang="en-US" sz="2600" dirty="0"/>
              <a:t>/</a:t>
            </a:r>
            <a:r>
              <a:rPr lang="en-US" sz="2600" dirty="0" err="1"/>
              <a:t>подсистемы</a:t>
            </a:r>
            <a:r>
              <a:rPr lang="ru-RU" sz="2600" dirty="0"/>
              <a:t> </a:t>
            </a:r>
            <a:r>
              <a:rPr lang="ru-RU" sz="2400" dirty="0"/>
              <a:t>(могут быть декомпозированы)</a:t>
            </a:r>
          </a:p>
          <a:p>
            <a:pPr lvl="0"/>
            <a:r>
              <a:rPr lang="ru-RU" sz="2600" dirty="0"/>
              <a:t>Процессы</a:t>
            </a:r>
            <a:r>
              <a:rPr lang="ru-RU" sz="2400" dirty="0"/>
              <a:t> </a:t>
            </a:r>
            <a:r>
              <a:rPr lang="ru-RU" sz="2000" dirty="0"/>
              <a:t>(преобразование входных потоков данных в выходные в соответствии с алгоритмом)</a:t>
            </a:r>
          </a:p>
          <a:p>
            <a:pPr lvl="0"/>
            <a:r>
              <a:rPr lang="ru-RU" sz="2600" dirty="0"/>
              <a:t>Накопители данных </a:t>
            </a:r>
            <a:r>
              <a:rPr lang="ru-RU" sz="2000" dirty="0"/>
              <a:t>(хранение информации</a:t>
            </a:r>
            <a:r>
              <a:rPr lang="en-US" sz="2000" dirty="0"/>
              <a:t>)</a:t>
            </a:r>
            <a:endParaRPr lang="ru-RU" sz="2000" dirty="0"/>
          </a:p>
          <a:p>
            <a:pPr lvl="0"/>
            <a:r>
              <a:rPr lang="ru-RU" sz="2600" dirty="0"/>
              <a:t>Потоки данных </a:t>
            </a:r>
            <a:r>
              <a:rPr lang="ru-RU" sz="2000" dirty="0"/>
              <a:t>(информация передаваемая от источника приемнику)</a:t>
            </a:r>
          </a:p>
          <a:p>
            <a:endParaRPr lang="ru-RU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5" name="Рисунок 4" descr="image35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653505"/>
            <a:ext cx="1276350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image35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1643702"/>
            <a:ext cx="3137704" cy="99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image35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960365"/>
            <a:ext cx="35194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image35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4293096"/>
            <a:ext cx="1765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image357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8" y="4872077"/>
            <a:ext cx="3143272" cy="107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783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SADT</a:t>
            </a:r>
            <a:r>
              <a:rPr lang="ru-RU" dirty="0"/>
              <a:t> </a:t>
            </a:r>
            <a:r>
              <a:rPr lang="en-US" dirty="0"/>
              <a:t>/ DFD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130817"/>
          </a:xfrm>
        </p:spPr>
        <p:txBody>
          <a:bodyPr/>
          <a:lstStyle/>
          <a:p>
            <a:pPr lvl="0">
              <a:buNone/>
            </a:pPr>
            <a:r>
              <a:rPr lang="ru-RU" sz="2400" dirty="0"/>
              <a:t>1. Построение контекстных диаграмм</a:t>
            </a:r>
          </a:p>
          <a:p>
            <a:pPr lvl="0">
              <a:buNone/>
            </a:pPr>
            <a:r>
              <a:rPr lang="ru-RU" sz="2400" dirty="0"/>
              <a:t>2. Проверка полученной модели на полноту исходных данных об объектах системы и изолированность объектов</a:t>
            </a:r>
          </a:p>
          <a:p>
            <a:pPr lvl="0">
              <a:buNone/>
            </a:pPr>
            <a:r>
              <a:rPr lang="ru-RU" sz="2400" dirty="0"/>
              <a:t>3. Детализация подсистем </a:t>
            </a:r>
            <a:r>
              <a:rPr lang="en-US" sz="2400" dirty="0"/>
              <a:t>(SADT / DFD)</a:t>
            </a:r>
            <a:endParaRPr lang="ru-RU" sz="2400" dirty="0"/>
          </a:p>
          <a:p>
            <a:pPr lvl="0">
              <a:buNone/>
            </a:pPr>
            <a:r>
              <a:rPr lang="ru-RU" sz="2400" dirty="0"/>
              <a:t>4. Детализация процессов </a:t>
            </a:r>
          </a:p>
          <a:p>
            <a:r>
              <a:rPr lang="ru-RU" sz="2200" dirty="0"/>
              <a:t>правило балансировки</a:t>
            </a:r>
            <a:r>
              <a:rPr lang="en-US" sz="2200" dirty="0"/>
              <a:t> – </a:t>
            </a:r>
            <a:r>
              <a:rPr lang="ru-RU" sz="2200" dirty="0"/>
              <a:t>все связи учтены, нет новых связей</a:t>
            </a:r>
          </a:p>
          <a:p>
            <a:r>
              <a:rPr lang="ru-RU" sz="2200" dirty="0"/>
              <a:t>правило иерархической нумерации</a:t>
            </a:r>
          </a:p>
          <a:p>
            <a:r>
              <a:rPr lang="ru-RU" sz="2200" dirty="0"/>
              <a:t>детализация систем прекращается если нет подсистем</a:t>
            </a:r>
          </a:p>
          <a:p>
            <a:r>
              <a:rPr lang="ru-RU" sz="2200" dirty="0"/>
              <a:t>детализация процессов прекращается если:</a:t>
            </a:r>
          </a:p>
          <a:p>
            <a:pPr lvl="1"/>
            <a:r>
              <a:rPr lang="ru-RU" sz="2000" dirty="0"/>
              <a:t>небольшое количество входных/выходных потоков данных</a:t>
            </a:r>
          </a:p>
          <a:p>
            <a:pPr lvl="1"/>
            <a:r>
              <a:rPr lang="ru-RU" sz="2000" dirty="0"/>
              <a:t>процесс может быть описан логической функцией или коротким последовательным алгоритмом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2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ПО. 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02255"/>
          </a:xfrm>
        </p:spPr>
        <p:txBody>
          <a:bodyPr/>
          <a:lstStyle/>
          <a:p>
            <a:r>
              <a:rPr lang="ru-RU" sz="2400" b="1" dirty="0"/>
              <a:t>полнота</a:t>
            </a:r>
            <a:r>
              <a:rPr lang="ru-RU" sz="2400" dirty="0"/>
              <a:t> – охватывают все показатели качества</a:t>
            </a:r>
          </a:p>
          <a:p>
            <a:r>
              <a:rPr lang="ru-RU" sz="2400" b="1" dirty="0"/>
              <a:t>однозначность</a:t>
            </a:r>
            <a:r>
              <a:rPr lang="ru-RU" sz="2400" dirty="0"/>
              <a:t> – непротиворечивы, ясны и понятны</a:t>
            </a:r>
          </a:p>
          <a:p>
            <a:r>
              <a:rPr lang="ru-RU" sz="2400" b="1" dirty="0"/>
              <a:t>адекватность</a:t>
            </a:r>
            <a:r>
              <a:rPr lang="ru-RU" sz="2400" dirty="0"/>
              <a:t> – разумные, измеримые и достижимые, соответствие реальным потребностям</a:t>
            </a:r>
          </a:p>
          <a:p>
            <a:r>
              <a:rPr lang="ru-RU" sz="2400" b="1" dirty="0"/>
              <a:t>степень подробности </a:t>
            </a:r>
            <a:r>
              <a:rPr lang="ru-RU" sz="2400" dirty="0"/>
              <a:t>формулирования должна позволять дальнейшее проектирование</a:t>
            </a:r>
          </a:p>
          <a:p>
            <a:r>
              <a:rPr lang="ru-RU" sz="2400" dirty="0"/>
              <a:t>не должны содержать конкретных проектных решений</a:t>
            </a:r>
          </a:p>
          <a:p>
            <a:r>
              <a:rPr lang="ru-RU" sz="2400" b="1" dirty="0"/>
              <a:t>зависимости</a:t>
            </a:r>
            <a:r>
              <a:rPr lang="ru-RU" sz="2400" dirty="0"/>
              <a:t> между требованиями должны быть полностью </a:t>
            </a:r>
            <a:r>
              <a:rPr lang="ru-RU" sz="2400" b="1" dirty="0"/>
              <a:t>определены</a:t>
            </a:r>
            <a:endParaRPr lang="ru-RU" sz="2400" dirty="0"/>
          </a:p>
          <a:p>
            <a:r>
              <a:rPr lang="ru-RU" sz="2400" dirty="0"/>
              <a:t>определены </a:t>
            </a:r>
            <a:r>
              <a:rPr lang="ru-RU" sz="2400" b="1" dirty="0"/>
              <a:t>приоритеты</a:t>
            </a:r>
            <a:r>
              <a:rPr lang="ru-RU" sz="2400" dirty="0"/>
              <a:t> требований </a:t>
            </a:r>
          </a:p>
          <a:p>
            <a:r>
              <a:rPr lang="ru-RU" sz="2400" dirty="0"/>
              <a:t>для противоречивых требований определены </a:t>
            </a:r>
            <a:r>
              <a:rPr lang="ru-RU" sz="2400" b="1" dirty="0"/>
              <a:t>компромиссные соотношения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SADT / DFD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 lvl="0">
              <a:buNone/>
            </a:pPr>
            <a:r>
              <a:rPr lang="ru-RU" sz="2400" dirty="0"/>
              <a:t>5. Проверка модели системы на полноту и согласованность </a:t>
            </a:r>
          </a:p>
          <a:p>
            <a:pPr lvl="1"/>
            <a:r>
              <a:rPr lang="ru-RU" sz="2000" dirty="0"/>
              <a:t>В полной модели все ее объекты должны быть подробно описаны и детализированы</a:t>
            </a:r>
          </a:p>
          <a:p>
            <a:pPr lvl="1"/>
            <a:r>
              <a:rPr lang="ru-RU" sz="2000" dirty="0"/>
              <a:t>В согласованной модели для всех потоков данных и объектов должно выполняться правило сохранения информации: все поступающие куда-либо данные должны быть </a:t>
            </a:r>
            <a:r>
              <a:rPr lang="ru-RU" sz="2000" b="1" dirty="0"/>
              <a:t>считаны</a:t>
            </a:r>
            <a:r>
              <a:rPr lang="ru-RU" sz="2000" dirty="0"/>
              <a:t>, а все считываемые данные должны быть </a:t>
            </a:r>
            <a:r>
              <a:rPr lang="ru-RU" sz="2000" b="1" dirty="0"/>
              <a:t>записаны</a:t>
            </a:r>
            <a:endParaRPr lang="ru-RU" sz="2000" dirty="0"/>
          </a:p>
          <a:p>
            <a:pPr lvl="0">
              <a:buNone/>
            </a:pPr>
            <a:r>
              <a:rPr lang="ru-RU" sz="2400" dirty="0"/>
              <a:t>6. Выявленные </a:t>
            </a:r>
            <a:r>
              <a:rPr lang="ru-RU" sz="2400" dirty="0" err="1"/>
              <a:t>недетализированные</a:t>
            </a:r>
            <a:r>
              <a:rPr lang="ru-RU" sz="2400" dirty="0"/>
              <a:t> объекты следует детализировать, вернувшись на </a:t>
            </a:r>
            <a:r>
              <a:rPr lang="ru-RU" sz="2400"/>
              <a:t>предыдущие шаги 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61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33"/>
          </a:xfrm>
        </p:spPr>
        <p:txBody>
          <a:bodyPr/>
          <a:lstStyle/>
          <a:p>
            <a:r>
              <a:rPr lang="ru-RU" dirty="0"/>
              <a:t>Архитектура и структура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4916503"/>
          </a:xfrm>
        </p:spPr>
        <p:txBody>
          <a:bodyPr/>
          <a:lstStyle/>
          <a:p>
            <a:r>
              <a:rPr lang="ru-RU" sz="2400" b="1" dirty="0"/>
              <a:t>Архитектура </a:t>
            </a:r>
            <a:r>
              <a:rPr lang="ru-RU" sz="2400" dirty="0"/>
              <a:t>– совокупность подсистем,  образующих систему,  а также  порядок их взаимодействия между собой и окружающей средой</a:t>
            </a:r>
          </a:p>
          <a:p>
            <a:r>
              <a:rPr lang="ru-RU" sz="2400" b="1" dirty="0"/>
              <a:t>Построение архитектуры</a:t>
            </a:r>
            <a:r>
              <a:rPr lang="ru-RU" sz="2400" dirty="0"/>
              <a:t> – разбиение ПО на части и определение порядка взаимодействия частей</a:t>
            </a:r>
          </a:p>
          <a:p>
            <a:r>
              <a:rPr lang="ru-RU" sz="2400" dirty="0"/>
              <a:t>Цель – упрощение процесса проектирования сложного ПО</a:t>
            </a:r>
            <a:endParaRPr lang="en-US" sz="2400" dirty="0"/>
          </a:p>
          <a:p>
            <a:pPr lvl="1"/>
            <a:r>
              <a:rPr lang="ru-RU" sz="2000" dirty="0"/>
              <a:t>раскрывает устройство системы, скрывая детали реализации</a:t>
            </a:r>
          </a:p>
          <a:p>
            <a:pPr lvl="1"/>
            <a:r>
              <a:rPr lang="ru-RU" sz="2000" dirty="0"/>
              <a:t>охватывает все варианты использования и сценарии</a:t>
            </a:r>
            <a:r>
              <a:rPr lang="en-US" sz="2000" dirty="0"/>
              <a:t> </a:t>
            </a:r>
            <a:r>
              <a:rPr lang="ru-RU" sz="2000" dirty="0"/>
              <a:t>взаимодействия</a:t>
            </a:r>
          </a:p>
          <a:p>
            <a:pPr lvl="1"/>
            <a:r>
              <a:rPr lang="ru-RU" sz="2000" dirty="0"/>
              <a:t>отвечает всем предъявляемым функциональным требованиям</a:t>
            </a:r>
          </a:p>
          <a:p>
            <a:pPr lvl="1"/>
            <a:r>
              <a:rPr lang="ru-RU" sz="2000" dirty="0"/>
              <a:t>обеспечивает требуемые показатели качества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41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Архитектура и структура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987941"/>
          </a:xfrm>
        </p:spPr>
        <p:txBody>
          <a:bodyPr/>
          <a:lstStyle/>
          <a:p>
            <a:r>
              <a:rPr lang="ru-RU" sz="2400" b="1" dirty="0"/>
              <a:t>Структура </a:t>
            </a:r>
            <a:r>
              <a:rPr lang="ru-RU" sz="2400" dirty="0"/>
              <a:t>– организация связи между подсистемами, а также состав и функционал подсистем</a:t>
            </a:r>
          </a:p>
          <a:p>
            <a:r>
              <a:rPr lang="ru-RU" sz="2400" b="1" dirty="0"/>
              <a:t>Проектирование структуры </a:t>
            </a:r>
            <a:r>
              <a:rPr lang="ru-RU" sz="2400" dirty="0"/>
              <a:t>– процесс детализации архитектуры:</a:t>
            </a:r>
          </a:p>
          <a:p>
            <a:pPr lvl="1"/>
            <a:r>
              <a:rPr lang="ru-RU" sz="2000" dirty="0"/>
              <a:t>определение перечня модулей, входящих в подсистемы</a:t>
            </a:r>
          </a:p>
          <a:p>
            <a:pPr lvl="1"/>
            <a:r>
              <a:rPr lang="ru-RU" sz="2000" dirty="0"/>
              <a:t>определение интерфейсов модулей</a:t>
            </a:r>
          </a:p>
          <a:p>
            <a:pPr lvl="1"/>
            <a:r>
              <a:rPr lang="ru-RU" sz="2000" dirty="0"/>
              <a:t>описание функций модулей</a:t>
            </a:r>
          </a:p>
          <a:p>
            <a:pPr lvl="1"/>
            <a:r>
              <a:rPr lang="ru-RU" sz="2000" dirty="0"/>
              <a:t>определение порядка взаимодействия модулей: связь по данным (формат данных) и управлению (порядок вызова функций)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b="1" dirty="0">
                <a:ea typeface="+mn-ea"/>
                <a:cs typeface="+mn-cs"/>
              </a:rPr>
              <a:t>Модуль </a:t>
            </a:r>
            <a:r>
              <a:rPr lang="ru-RU" sz="2400" dirty="0">
                <a:ea typeface="+mn-ea"/>
                <a:cs typeface="+mn-cs"/>
              </a:rPr>
              <a:t>– относительно замкнутая часть программы, которая может быть вызвана из другой части программы и допускает отдельную компиляцию</a:t>
            </a:r>
          </a:p>
          <a:p>
            <a:pPr lvl="1"/>
            <a:endParaRPr lang="ru-RU" sz="22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13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Качественная архитектура и структура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/>
              <a:t>Связь внутри подсистем (модулей) сильнее связи между подсистемами (модулями)</a:t>
            </a:r>
          </a:p>
          <a:p>
            <a:r>
              <a:rPr lang="ru-RU" sz="2600" dirty="0"/>
              <a:t>Подсистема (модуль) знает о другой подсистеме (модуле) только ее внешний интерфейс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29000"/>
            <a:ext cx="5316925" cy="266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946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Разбиение на модули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ru-RU" dirty="0"/>
              <a:t>Снижение сложности при разбиении на модули:</a:t>
            </a:r>
          </a:p>
          <a:p>
            <a:r>
              <a:rPr lang="ru-RU" dirty="0"/>
              <a:t>взаимодействие модулей должно быть много проще их внутренней логики</a:t>
            </a:r>
          </a:p>
          <a:p>
            <a:r>
              <a:rPr lang="ru-RU" dirty="0"/>
              <a:t>модуль должен быть проще снаружи, чем внутренняя реализация функции</a:t>
            </a:r>
          </a:p>
          <a:p>
            <a:r>
              <a:rPr lang="ru-RU" dirty="0"/>
              <a:t>модуль должен быть построен так, чтобы его было проще использовать повторно, чем написать заново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823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Предел модульности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sz="2000" b="1" i="1" dirty="0"/>
              <a:t>х</a:t>
            </a:r>
            <a:r>
              <a:rPr lang="ru-RU" sz="2000" dirty="0"/>
              <a:t> – задача</a:t>
            </a:r>
          </a:p>
          <a:p>
            <a:r>
              <a:rPr lang="ru-RU" sz="2000" b="1" i="1" dirty="0"/>
              <a:t>С(х)</a:t>
            </a:r>
            <a:r>
              <a:rPr lang="ru-RU" sz="2000" dirty="0"/>
              <a:t> – функция сложности решения задачи </a:t>
            </a:r>
            <a:r>
              <a:rPr lang="ru-RU" sz="2000" b="1" i="1" dirty="0"/>
              <a:t>х</a:t>
            </a:r>
          </a:p>
          <a:p>
            <a:r>
              <a:rPr lang="ru-RU" sz="2000" b="1" i="1" dirty="0"/>
              <a:t>Т(х)</a:t>
            </a:r>
            <a:r>
              <a:rPr lang="ru-RU" sz="2000" dirty="0"/>
              <a:t> – время решения задачи </a:t>
            </a:r>
            <a:r>
              <a:rPr lang="ru-RU" sz="2000" b="1" i="1" dirty="0"/>
              <a:t>х</a:t>
            </a:r>
          </a:p>
          <a:p>
            <a:pPr>
              <a:buNone/>
            </a:pPr>
            <a:r>
              <a:rPr lang="ru-RU" sz="2000" b="1" i="1" dirty="0"/>
              <a:t>С(х1) &gt; </a:t>
            </a:r>
            <a:r>
              <a:rPr lang="en-US" sz="2000" b="1" i="1" dirty="0"/>
              <a:t>C</a:t>
            </a:r>
            <a:r>
              <a:rPr lang="ru-RU" sz="2000" b="1" i="1" dirty="0"/>
              <a:t>(х2)</a:t>
            </a:r>
            <a:r>
              <a:rPr lang="ru-RU" sz="2000" dirty="0"/>
              <a:t>  			→ 	</a:t>
            </a:r>
            <a:r>
              <a:rPr lang="ru-RU" sz="2000" b="1" i="1" dirty="0"/>
              <a:t>Т(х1) &gt;Т(х2)</a:t>
            </a:r>
          </a:p>
          <a:p>
            <a:pPr>
              <a:buNone/>
            </a:pPr>
            <a:r>
              <a:rPr lang="ru-RU" sz="2000" b="1" i="1" dirty="0"/>
              <a:t>С(х1+х2) &gt; С(х1)+С(х2)</a:t>
            </a:r>
            <a:r>
              <a:rPr lang="ru-RU" sz="2000" dirty="0"/>
              <a:t>	→ 	</a:t>
            </a:r>
            <a:r>
              <a:rPr lang="ru-RU" sz="2000" b="1" i="1" dirty="0"/>
              <a:t>Т(х1+х2) &gt;Т(х1)+Т(х2)</a:t>
            </a:r>
          </a:p>
          <a:p>
            <a:r>
              <a:rPr lang="ru-RU" sz="2000" dirty="0"/>
              <a:t>Сложность модулей снижается при разбиении, но растет сложность их взаимодействия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580932"/>
            <a:ext cx="5357850" cy="254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531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3733"/>
          </a:xfrm>
        </p:spPr>
        <p:txBody>
          <a:bodyPr/>
          <a:lstStyle/>
          <a:p>
            <a:r>
              <a:rPr lang="ru-RU" dirty="0"/>
              <a:t>Прочность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Прочность модуля </a:t>
            </a:r>
            <a:r>
              <a:rPr lang="ru-RU" dirty="0"/>
              <a:t>– мера внутренних связей между функциями модуля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Функционально прочный</a:t>
            </a:r>
          </a:p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Коммуникационно-прочный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800000"/>
                </a:solidFill>
              </a:rPr>
              <a:t>Процедурно-прочный</a:t>
            </a:r>
          </a:p>
          <a:p>
            <a:r>
              <a:rPr lang="ru-RU" dirty="0">
                <a:solidFill>
                  <a:srgbClr val="800000"/>
                </a:solidFill>
              </a:rPr>
              <a:t>Прочный по классу</a:t>
            </a:r>
          </a:p>
          <a:p>
            <a:r>
              <a:rPr lang="ru-RU" dirty="0">
                <a:solidFill>
                  <a:srgbClr val="800000"/>
                </a:solidFill>
              </a:rPr>
              <a:t>Прочный по времени</a:t>
            </a:r>
          </a:p>
          <a:p>
            <a:r>
              <a:rPr lang="ru-RU" dirty="0">
                <a:solidFill>
                  <a:srgbClr val="800000"/>
                </a:solidFill>
              </a:rPr>
              <a:t>Прочный по логике</a:t>
            </a:r>
          </a:p>
          <a:p>
            <a:r>
              <a:rPr lang="ru-RU" dirty="0">
                <a:solidFill>
                  <a:srgbClr val="800000"/>
                </a:solidFill>
              </a:rPr>
              <a:t>Прочный по совпадению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93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5020652"/>
            <a:ext cx="3180715" cy="121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3457" y="3065249"/>
            <a:ext cx="3427095" cy="201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54914"/>
          </a:xfrm>
        </p:spPr>
        <p:txBody>
          <a:bodyPr/>
          <a:lstStyle/>
          <a:p>
            <a:r>
              <a:rPr lang="ru-RU" dirty="0"/>
              <a:t>Сцепление модулей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69451"/>
            <a:ext cx="8229600" cy="49879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Сцепление по данным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Сцепление по формату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Сцепление по управлению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C00000"/>
                </a:solidFill>
              </a:rPr>
              <a:t>Сцепление по внешним данным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C00000"/>
                </a:solidFill>
              </a:rPr>
              <a:t>Сцепление по общей области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C00000"/>
                </a:solidFill>
              </a:rPr>
              <a:t>Сцепление по содержимому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2120275"/>
            <a:ext cx="1852930" cy="58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2848863"/>
            <a:ext cx="1995805" cy="65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95536" y="737409"/>
            <a:ext cx="83529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– мера взаимозависимости модулей по данным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Характеризуется способом передачи данных между модулями и свойствами самих передаваемых данных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2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качества А и 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sz="2400" b="1" dirty="0"/>
              <a:t>Размеры модулей</a:t>
            </a:r>
            <a:endParaRPr lang="ru-RU" sz="2400" dirty="0"/>
          </a:p>
          <a:p>
            <a:r>
              <a:rPr lang="ru-RU" sz="2400" b="1" dirty="0"/>
              <a:t>Количество модулей</a:t>
            </a:r>
            <a:endParaRPr lang="ru-RU" sz="2400" dirty="0"/>
          </a:p>
          <a:p>
            <a:r>
              <a:rPr lang="ru-RU" sz="2400" b="1" dirty="0"/>
              <a:t>Предсказуемость модулей </a:t>
            </a:r>
            <a:r>
              <a:rPr lang="ru-RU" sz="2400" dirty="0"/>
              <a:t>– информация о функционировании модулей неизменна с момента предыдущих вызовов</a:t>
            </a:r>
          </a:p>
          <a:p>
            <a:r>
              <a:rPr lang="ru-RU" sz="2400" b="1" dirty="0"/>
              <a:t>Структура принятия решения в модулях </a:t>
            </a:r>
            <a:r>
              <a:rPr lang="ru-RU" sz="2400" dirty="0"/>
              <a:t>– модули, оказывающие влияние на принятие решения подчинены модулям принимающим решения</a:t>
            </a:r>
          </a:p>
          <a:p>
            <a:r>
              <a:rPr lang="ru-RU" sz="2400" b="1" dirty="0"/>
              <a:t>Минимизация доступа к данным </a:t>
            </a:r>
            <a:r>
              <a:rPr lang="ru-RU" sz="2400" dirty="0"/>
              <a:t>– минимальное знание модуля о внешнем мире</a:t>
            </a:r>
          </a:p>
          <a:p>
            <a:r>
              <a:rPr lang="ru-RU" sz="2400" b="1" dirty="0"/>
              <a:t>Использование внутренних процедур </a:t>
            </a:r>
            <a:r>
              <a:rPr lang="ru-RU" sz="2400" dirty="0"/>
              <a:t>– процедуры, вызываемые только внутри модуля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882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Проектирование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7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48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Типы требований к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543956" cy="4863305"/>
          </a:xfrm>
        </p:spPr>
        <p:txBody>
          <a:bodyPr/>
          <a:lstStyle/>
          <a:p>
            <a:r>
              <a:rPr lang="ru-RU" sz="2800" b="1" dirty="0"/>
              <a:t>Функциональные </a:t>
            </a:r>
            <a:r>
              <a:rPr lang="ru-RU" sz="2800" dirty="0"/>
              <a:t>– явно описывают, что система должна делать и какие выполнять </a:t>
            </a:r>
            <a:r>
              <a:rPr lang="en-US" sz="2800" dirty="0" err="1"/>
              <a:t>функции</a:t>
            </a:r>
            <a:r>
              <a:rPr lang="en-US" sz="2800" dirty="0"/>
              <a:t> </a:t>
            </a:r>
            <a:endParaRPr lang="ru-RU" sz="2800" dirty="0"/>
          </a:p>
          <a:p>
            <a:pPr lvl="1"/>
            <a:r>
              <a:rPr lang="ru-RU" sz="2400" dirty="0"/>
              <a:t>Преобразования входных данных в выходные</a:t>
            </a:r>
          </a:p>
          <a:p>
            <a:r>
              <a:rPr lang="ru-RU" sz="2800" b="1" dirty="0"/>
              <a:t>Нефункциональные</a:t>
            </a:r>
            <a:r>
              <a:rPr lang="ru-RU" sz="2800" dirty="0"/>
              <a:t> – определяют свойства системы, напрямую не связанные с функциональностью </a:t>
            </a:r>
            <a:r>
              <a:rPr lang="en-US" sz="2800" dirty="0"/>
              <a:t>или </a:t>
            </a:r>
            <a:r>
              <a:rPr lang="en-US" sz="2800" dirty="0" err="1"/>
              <a:t>связанные</a:t>
            </a:r>
            <a:r>
              <a:rPr lang="en-US" sz="2800" dirty="0"/>
              <a:t> </a:t>
            </a:r>
            <a:r>
              <a:rPr lang="en-US" sz="2800" dirty="0" err="1"/>
              <a:t>косвенно</a:t>
            </a:r>
            <a:endParaRPr lang="ru-RU" sz="2800" dirty="0"/>
          </a:p>
          <a:p>
            <a:pPr lvl="1"/>
            <a:r>
              <a:rPr lang="ru-RU" sz="2400" dirty="0"/>
              <a:t>Время отклика</a:t>
            </a:r>
          </a:p>
          <a:p>
            <a:pPr lvl="1"/>
            <a:r>
              <a:rPr lang="ru-RU" sz="2400" dirty="0"/>
              <a:t>Время непрерывной работы</a:t>
            </a:r>
          </a:p>
          <a:p>
            <a:pPr lvl="1"/>
            <a:r>
              <a:rPr lang="ru-RU" sz="2400" dirty="0"/>
              <a:t>Виды документации и степень ее подробности</a:t>
            </a:r>
            <a:endParaRPr lang="en-US" sz="24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478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300" dirty="0"/>
              <a:t>Требования к ПО. Функциональные и нефункциональные требования. Типы. Формирование требований. Способы извлечения требований.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ru-RU" sz="2300" dirty="0"/>
              <a:t>Содержание документа «техническое задание» на разработку ПО соответствии с ГОСТ 19.201.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300" dirty="0"/>
              <a:t>Методы внешнего проектирования ПО. Методология структурного анализа и проектирования (SADT), Моделирование потоков данных (DFD). Построение моделей и критерии завершения проектирования.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/>
              <a:t>Этапы проектирования ПО. Внешнее проектирование ПО. Методы внешнего проектирования. Внешняя спецификация ПО и модуля. </a:t>
            </a:r>
            <a:endParaRPr lang="en-US" sz="2300" dirty="0"/>
          </a:p>
          <a:p>
            <a:r>
              <a:rPr lang="ru-RU" sz="2300" dirty="0"/>
              <a:t>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5"/>
            </a:pPr>
            <a:r>
              <a:rPr lang="ru-RU" sz="2400" dirty="0"/>
              <a:t>Этапы проектирования ПО. Проектирование архитектуры и структуры ПО. Архитектура и структура ПО. Признаки качественной архитектуры и структуры.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400" dirty="0"/>
              <a:t>Этапы проектирования ПО. Проектирование модулей ПО. Модуль. Прочность модуля, виды прочностей. Сцепление модулей, виды сцеплений.</a:t>
            </a:r>
          </a:p>
          <a:p>
            <a:pPr marL="514350" lvl="0" indent="-514350">
              <a:buFont typeface="+mj-lt"/>
              <a:buAutoNum type="arabicPeriod" startAt="5"/>
            </a:pPr>
            <a:endParaRPr lang="en-US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43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Типы требований к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543956" cy="4987941"/>
          </a:xfrm>
        </p:spPr>
        <p:txBody>
          <a:bodyPr/>
          <a:lstStyle/>
          <a:p>
            <a:r>
              <a:rPr lang="ru-RU" sz="2200" dirty="0"/>
              <a:t>функциональные и технические требования – производительность, физические характеристики, окружающие условия</a:t>
            </a:r>
          </a:p>
          <a:p>
            <a:r>
              <a:rPr lang="ru-RU" sz="2200" dirty="0"/>
              <a:t>к внешним интерфейсам, входным, выходным данным</a:t>
            </a:r>
          </a:p>
          <a:p>
            <a:r>
              <a:rPr lang="ru-RU" sz="2200" dirty="0"/>
              <a:t>совместимость с другими системами</a:t>
            </a:r>
          </a:p>
          <a:p>
            <a:r>
              <a:rPr lang="ru-RU" sz="2200" dirty="0"/>
              <a:t>безопасности</a:t>
            </a:r>
          </a:p>
          <a:p>
            <a:r>
              <a:rPr lang="ru-RU" sz="2200" dirty="0"/>
              <a:t>надежности</a:t>
            </a:r>
          </a:p>
          <a:p>
            <a:r>
              <a:rPr lang="ru-RU" sz="2200" dirty="0"/>
              <a:t>соответствие стандартам</a:t>
            </a:r>
          </a:p>
          <a:p>
            <a:r>
              <a:rPr lang="ru-RU" sz="2200" dirty="0"/>
              <a:t>к документации</a:t>
            </a:r>
          </a:p>
          <a:p>
            <a:r>
              <a:rPr lang="ru-RU" sz="2200" dirty="0"/>
              <a:t>эргономичности</a:t>
            </a:r>
          </a:p>
          <a:p>
            <a:r>
              <a:rPr lang="ru-RU" sz="2200" dirty="0"/>
              <a:t>по вводу в действие и приемке – удобство развертывания</a:t>
            </a:r>
          </a:p>
          <a:p>
            <a:r>
              <a:rPr lang="ru-RU" sz="2200" dirty="0"/>
              <a:t>удобство сопровождения</a:t>
            </a:r>
          </a:p>
          <a:p>
            <a:r>
              <a:rPr lang="ru-RU" sz="2200" dirty="0"/>
              <a:t>удобство обучения </a:t>
            </a: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4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67544" y="188913"/>
            <a:ext cx="8676456" cy="792162"/>
          </a:xfrm>
        </p:spPr>
        <p:txBody>
          <a:bodyPr/>
          <a:lstStyle/>
          <a:p>
            <a:r>
              <a:rPr lang="ru-RU" sz="3600" dirty="0"/>
              <a:t>Факторы, определяющие требования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BFB9B-6029-4903-A377-FEFC88435E0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79613" y="2007741"/>
            <a:ext cx="4895850" cy="345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ru-RU" dirty="0"/>
              <a:t>Технические средства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9388" y="2510978"/>
            <a:ext cx="3797300" cy="2232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ru-RU" dirty="0"/>
              <a:t>Операционная система</a:t>
            </a:r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6011863" y="4895403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Сбой</a:t>
            </a: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2711450" y="5751066"/>
            <a:ext cx="2881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Сбой энергоснабжения</a:t>
            </a:r>
          </a:p>
        </p:txBody>
      </p:sp>
      <p:sp>
        <p:nvSpPr>
          <p:cNvPr id="11" name="Молния 10"/>
          <p:cNvSpPr/>
          <p:nvPr/>
        </p:nvSpPr>
        <p:spPr>
          <a:xfrm rot="15099968">
            <a:off x="2331244" y="5375622"/>
            <a:ext cx="949325" cy="515937"/>
          </a:xfrm>
          <a:prstGeom prst="lightningBol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92500" y="2871341"/>
            <a:ext cx="2100263" cy="1223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Программа</a:t>
            </a:r>
          </a:p>
        </p:txBody>
      </p:sp>
      <p:sp>
        <p:nvSpPr>
          <p:cNvPr id="6" name="Молния 5"/>
          <p:cNvSpPr/>
          <p:nvPr/>
        </p:nvSpPr>
        <p:spPr>
          <a:xfrm rot="10800000">
            <a:off x="5435600" y="3950841"/>
            <a:ext cx="1081088" cy="968375"/>
          </a:xfrm>
          <a:prstGeom prst="lightningBol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995738" y="2150616"/>
            <a:ext cx="0" cy="100806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148263" y="2150616"/>
            <a:ext cx="0" cy="100806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779838" y="2647503"/>
            <a:ext cx="0" cy="503238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932363" y="2647503"/>
            <a:ext cx="0" cy="503238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592763" y="3158678"/>
            <a:ext cx="2292350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580063" y="3311078"/>
            <a:ext cx="2292350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592763" y="3463478"/>
            <a:ext cx="2292350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4" name="TextBox 29"/>
          <p:cNvSpPr txBox="1">
            <a:spLocks noChangeArrowheads="1"/>
          </p:cNvSpPr>
          <p:nvPr/>
        </p:nvSpPr>
        <p:spPr bwMode="auto">
          <a:xfrm>
            <a:off x="6972300" y="1927572"/>
            <a:ext cx="199231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ru-RU" b="1" u="sng" dirty="0"/>
              <a:t>Результаты</a:t>
            </a:r>
            <a:r>
              <a:rPr lang="ru-RU" b="1" dirty="0"/>
              <a:t> </a:t>
            </a:r>
            <a:r>
              <a:rPr lang="ru-RU" sz="1400" dirty="0"/>
              <a:t>(перечень, характеристики, способ представления)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200150" y="3180903"/>
            <a:ext cx="2292350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187450" y="3333303"/>
            <a:ext cx="2292350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200150" y="3485703"/>
            <a:ext cx="2292350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TextBox 36"/>
          <p:cNvSpPr txBox="1">
            <a:spLocks noChangeArrowheads="1"/>
          </p:cNvSpPr>
          <p:nvPr/>
        </p:nvSpPr>
        <p:spPr bwMode="auto">
          <a:xfrm>
            <a:off x="58738" y="2165240"/>
            <a:ext cx="2424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/>
            <a:r>
              <a:rPr lang="ru-RU" b="1" u="sng" dirty="0"/>
              <a:t>Исходные данные</a:t>
            </a:r>
          </a:p>
          <a:p>
            <a:pPr algn="ctr"/>
            <a:r>
              <a:rPr lang="ru-RU" sz="1400" dirty="0"/>
              <a:t>(перечень, характеристики, способ представления)</a:t>
            </a:r>
          </a:p>
        </p:txBody>
      </p:sp>
      <p:sp>
        <p:nvSpPr>
          <p:cNvPr id="14359" name="TextBox 37"/>
          <p:cNvSpPr txBox="1">
            <a:spLocks noChangeArrowheads="1"/>
          </p:cNvSpPr>
          <p:nvPr/>
        </p:nvSpPr>
        <p:spPr bwMode="auto">
          <a:xfrm>
            <a:off x="2764846" y="1209228"/>
            <a:ext cx="332030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u="sng" dirty="0"/>
              <a:t>Среда функционирования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817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2295"/>
          </a:xfrm>
        </p:spPr>
        <p:txBody>
          <a:bodyPr/>
          <a:lstStyle/>
          <a:p>
            <a:r>
              <a:rPr lang="ru-RU" dirty="0"/>
              <a:t>Формирование требований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308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Анализ</a:t>
            </a:r>
            <a:r>
              <a:rPr lang="en-US" sz="2400" dirty="0"/>
              <a:t> </a:t>
            </a:r>
            <a:r>
              <a:rPr lang="en-US" sz="2400" dirty="0" err="1"/>
              <a:t>предметной</a:t>
            </a:r>
            <a:r>
              <a:rPr lang="en-US" sz="2400" dirty="0"/>
              <a:t> </a:t>
            </a:r>
            <a:r>
              <a:rPr lang="en-US" sz="2400" dirty="0" err="1"/>
              <a:t>области</a:t>
            </a:r>
            <a:r>
              <a:rPr lang="en-US" sz="2400" dirty="0"/>
              <a:t>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Сбор требований</a:t>
            </a:r>
          </a:p>
          <a:p>
            <a:pPr lvl="1"/>
            <a:r>
              <a:rPr lang="ru-RU" sz="2200" dirty="0"/>
              <a:t>интервьюирование </a:t>
            </a:r>
          </a:p>
          <a:p>
            <a:pPr lvl="1"/>
            <a:r>
              <a:rPr lang="ru-RU" sz="2200" dirty="0"/>
              <a:t>построение сценариев, вариантов использования </a:t>
            </a:r>
          </a:p>
          <a:p>
            <a:pPr lvl="1"/>
            <a:r>
              <a:rPr lang="ru-RU" sz="2200" dirty="0"/>
              <a:t>наблюдение – погружение в среду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Классификация</a:t>
            </a:r>
            <a:r>
              <a:rPr lang="en-US" sz="2400" dirty="0"/>
              <a:t> требований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Разрешение противоречий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Назначение приоритетов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Проверка требований (полнота, последовательность, непротиворечивость)</a:t>
            </a:r>
          </a:p>
          <a:p>
            <a:pPr lvl="1"/>
            <a:r>
              <a:rPr lang="ru-RU" sz="2200" dirty="0"/>
              <a:t>обзор требований для нахождения неточных описаний и ошибок</a:t>
            </a:r>
          </a:p>
          <a:p>
            <a:pPr lvl="1"/>
            <a:r>
              <a:rPr lang="en-US" sz="2200" dirty="0" err="1"/>
              <a:t>прототипы</a:t>
            </a:r>
            <a:r>
              <a:rPr lang="en-US" sz="2200" dirty="0"/>
              <a:t> ПО – </a:t>
            </a:r>
            <a:r>
              <a:rPr lang="en-US" sz="2200" dirty="0" err="1"/>
              <a:t>бета-версии</a:t>
            </a:r>
            <a:r>
              <a:rPr lang="en-US" sz="2200" dirty="0"/>
              <a:t>, «</a:t>
            </a:r>
            <a:r>
              <a:rPr lang="en-US" sz="2200" dirty="0" err="1"/>
              <a:t>бумажный</a:t>
            </a:r>
            <a:r>
              <a:rPr lang="en-US" sz="2200" dirty="0"/>
              <a:t>» </a:t>
            </a:r>
            <a:r>
              <a:rPr lang="en-US" sz="2200" dirty="0" err="1"/>
              <a:t>вариант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20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пользователем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проект, управляемый пользователем</a:t>
            </a:r>
            <a:r>
              <a:rPr lang="ru-RU" dirty="0"/>
              <a:t> – требования полностью определяет заказчик</a:t>
            </a:r>
          </a:p>
          <a:p>
            <a:r>
              <a:rPr lang="ru-RU" u="sng" dirty="0"/>
              <a:t>проект независимый от пользователя  </a:t>
            </a:r>
            <a:r>
              <a:rPr lang="ru-RU" dirty="0"/>
              <a:t>– попытка создать ПО полезное всем</a:t>
            </a:r>
          </a:p>
          <a:p>
            <a:r>
              <a:rPr lang="ru-RU" u="sng" dirty="0"/>
              <a:t>проект, контролируемый пользователем </a:t>
            </a:r>
            <a:r>
              <a:rPr lang="ru-RU" dirty="0"/>
              <a:t>– совместная разработка требований (дискуссия)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11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45BFC-5588-4A2A-BFA8-E1FA8B8F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задания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44237-77A5-4812-A5B1-352B2C6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Варианты использования (пользовательские истории)</a:t>
            </a:r>
          </a:p>
          <a:p>
            <a:endParaRPr lang="ru-RU" dirty="0"/>
          </a:p>
          <a:p>
            <a:r>
              <a:rPr lang="ru-RU" dirty="0"/>
              <a:t>Техническое задание</a:t>
            </a:r>
          </a:p>
          <a:p>
            <a:endParaRPr lang="ru-RU" dirty="0"/>
          </a:p>
          <a:p>
            <a:r>
              <a:rPr lang="ru-RU" dirty="0"/>
              <a:t>Внешняя спецификация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53DC04-5C02-45C0-A932-95140E3B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82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</TotalTime>
  <Words>2500</Words>
  <Application>Microsoft Office PowerPoint</Application>
  <PresentationFormat>Экран (4:3)</PresentationFormat>
  <Paragraphs>428</Paragraphs>
  <Slides>41</Slides>
  <Notes>33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Garamond</vt:lpstr>
      <vt:lpstr>Times New Roman</vt:lpstr>
      <vt:lpstr>Wingdings</vt:lpstr>
      <vt:lpstr>Тема1</vt:lpstr>
      <vt:lpstr>Проектирование ПО</vt:lpstr>
      <vt:lpstr>Требования к ПО</vt:lpstr>
      <vt:lpstr>Требования к ПО. Свойства</vt:lpstr>
      <vt:lpstr>Типы требований к ПО</vt:lpstr>
      <vt:lpstr>Типы требований к ПО</vt:lpstr>
      <vt:lpstr>Факторы, определяющие требования</vt:lpstr>
      <vt:lpstr>Формирование требований</vt:lpstr>
      <vt:lpstr>Взаимодействие с пользователем</vt:lpstr>
      <vt:lpstr>Способы задания требований</vt:lpstr>
      <vt:lpstr>ГОСТ 19.201-78 «Техническое задание. Требования к содержанию и оформлению</vt:lpstr>
      <vt:lpstr>Последовательность разработки ТЗ</vt:lpstr>
      <vt:lpstr>Разделы ТЗ</vt:lpstr>
      <vt:lpstr>Разделы ТЗ</vt:lpstr>
      <vt:lpstr>Этапы проектирования ПО</vt:lpstr>
      <vt:lpstr>Внешнее проектирование</vt:lpstr>
      <vt:lpstr>Внешние спецификации</vt:lpstr>
      <vt:lpstr>Внешняя спецификация модуля</vt:lpstr>
      <vt:lpstr>Методы проектирования</vt:lpstr>
      <vt:lpstr>Структурное проектирование</vt:lpstr>
      <vt:lpstr>Методология SADT</vt:lpstr>
      <vt:lpstr>SADT</vt:lpstr>
      <vt:lpstr>Презентация PowerPoint</vt:lpstr>
      <vt:lpstr>Иерархия SADT </vt:lpstr>
      <vt:lpstr>SADT. Типы связей</vt:lpstr>
      <vt:lpstr>Принципы и правила SADT</vt:lpstr>
      <vt:lpstr>Методология DFD </vt:lpstr>
      <vt:lpstr>DFD</vt:lpstr>
      <vt:lpstr>Основные компоненты DFD</vt:lpstr>
      <vt:lpstr>Построение SADT / DFD</vt:lpstr>
      <vt:lpstr>Построение SADT / DFD</vt:lpstr>
      <vt:lpstr>Архитектура и структура ПО </vt:lpstr>
      <vt:lpstr>Архитектура и структура ПО</vt:lpstr>
      <vt:lpstr>Качественная архитектура и структура </vt:lpstr>
      <vt:lpstr>Разбиение на модули</vt:lpstr>
      <vt:lpstr>Предел модульности</vt:lpstr>
      <vt:lpstr>Прочность модуля</vt:lpstr>
      <vt:lpstr>Сцепление модулей</vt:lpstr>
      <vt:lpstr>Характеристики качества А и С</vt:lpstr>
      <vt:lpstr>Проектирование ПО</vt:lpstr>
      <vt:lpstr>Вопросы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269</cp:revision>
  <dcterms:created xsi:type="dcterms:W3CDTF">2017-05-16T13:01:14Z</dcterms:created>
  <dcterms:modified xsi:type="dcterms:W3CDTF">2021-09-02T14:27:06Z</dcterms:modified>
</cp:coreProperties>
</file>