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391" r:id="rId47"/>
    <p:sldId id="388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68267" autoAdjust="0"/>
  </p:normalViewPr>
  <p:slideViewPr>
    <p:cSldViewPr>
      <p:cViewPr varScale="1">
        <p:scale>
          <a:sx n="78" d="100"/>
          <a:sy n="78" d="100"/>
        </p:scale>
        <p:origin x="27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6A13-E311-44CE-86C1-E19A69638BC7}" type="datetimeFigureOut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1327D-DA6A-4A53-994B-F519A7636D1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28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Стат</a:t>
            </a:r>
            <a:r>
              <a:rPr lang="ru-RU" dirty="0"/>
              <a:t> – структура</a:t>
            </a:r>
          </a:p>
          <a:p>
            <a:r>
              <a:rPr lang="ru-RU" dirty="0"/>
              <a:t>Дин – Поведение, процессы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92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Стат</a:t>
            </a:r>
            <a:r>
              <a:rPr lang="ru-RU" dirty="0"/>
              <a:t> = Структура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7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Наиболее часто используется</a:t>
            </a:r>
          </a:p>
          <a:p>
            <a:endParaRPr lang="ru-RU" dirty="0"/>
          </a:p>
          <a:p>
            <a:r>
              <a:rPr lang="ru-RU" dirty="0"/>
              <a:t>Модификаторы</a:t>
            </a:r>
          </a:p>
          <a:p>
            <a:r>
              <a:rPr lang="ru-RU" dirty="0"/>
              <a:t>+</a:t>
            </a:r>
            <a:r>
              <a:rPr lang="en-US" dirty="0"/>
              <a:t>public</a:t>
            </a:r>
          </a:p>
          <a:p>
            <a:r>
              <a:rPr lang="en-US" dirty="0"/>
              <a:t>#protected</a:t>
            </a:r>
          </a:p>
          <a:p>
            <a:r>
              <a:rPr lang="en-US" dirty="0"/>
              <a:t>-private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22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Последнее – двустороння связь, можно со стрелками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074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Композиция – точка либо там либо там</a:t>
            </a:r>
          </a:p>
          <a:p>
            <a:r>
              <a:rPr lang="ru-RU" dirty="0"/>
              <a:t>Агрегация – стиль и там и там</a:t>
            </a:r>
          </a:p>
          <a:p>
            <a:r>
              <a:rPr lang="ru-RU" dirty="0"/>
              <a:t>Удаление фигуры = удаление точек без удаления стиля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ХХХ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Множественное наследование – сразу два класса = мужчина, доктор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64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Клиент и его счета в банке</a:t>
            </a:r>
          </a:p>
          <a:p>
            <a:r>
              <a:rPr lang="ru-RU" dirty="0"/>
              <a:t>Клиент – </a:t>
            </a:r>
            <a:r>
              <a:rPr lang="ru-RU" dirty="0" err="1"/>
              <a:t>физ</a:t>
            </a:r>
            <a:r>
              <a:rPr lang="ru-RU" dirty="0"/>
              <a:t> лицо или организация</a:t>
            </a:r>
          </a:p>
          <a:p>
            <a:r>
              <a:rPr lang="ru-RU" dirty="0"/>
              <a:t>Интерфейс </a:t>
            </a:r>
            <a:r>
              <a:rPr lang="ru-RU" dirty="0" err="1"/>
              <a:t>исстемы</a:t>
            </a:r>
            <a:r>
              <a:rPr lang="ru-RU" dirty="0"/>
              <a:t> – </a:t>
            </a:r>
            <a:r>
              <a:rPr lang="en-US" dirty="0" err="1"/>
              <a:t>Accoutn</a:t>
            </a:r>
            <a:r>
              <a:rPr lang="en-US" dirty="0"/>
              <a:t> Interface</a:t>
            </a:r>
          </a:p>
          <a:p>
            <a:r>
              <a:rPr lang="ru-RU" dirty="0" err="1"/>
              <a:t>Физ</a:t>
            </a:r>
            <a:r>
              <a:rPr lang="ru-RU" dirty="0"/>
              <a:t> лицо может иметь два адреса</a:t>
            </a:r>
          </a:p>
          <a:p>
            <a:r>
              <a:rPr lang="ru-RU" dirty="0" err="1"/>
              <a:t>Органиазция</a:t>
            </a:r>
            <a:r>
              <a:rPr lang="ru-RU" dirty="0"/>
              <a:t> м/б 0-1 адрес</a:t>
            </a:r>
          </a:p>
          <a:p>
            <a:r>
              <a:rPr lang="en-US" dirty="0"/>
              <a:t>Account = </a:t>
            </a:r>
            <a:r>
              <a:rPr lang="ru-RU" dirty="0"/>
              <a:t>счет</a:t>
            </a:r>
          </a:p>
          <a:p>
            <a:r>
              <a:rPr lang="en-US" dirty="0"/>
              <a:t>Credit = </a:t>
            </a:r>
            <a:r>
              <a:rPr lang="ru-RU" dirty="0"/>
              <a:t>кредит (запрос и выдача)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63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01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Дополняет диаграмму классов, когда ее недостаточно для понимания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090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6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структурное – иерархия функций</a:t>
            </a:r>
          </a:p>
          <a:p>
            <a:r>
              <a:rPr lang="ru-RU" dirty="0"/>
              <a:t>Ошибки в структуре выявляются на этапе выполнения – растет общее время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07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– невозможность использовать без</a:t>
            </a:r>
          </a:p>
          <a:p>
            <a:r>
              <a:rPr lang="ru-RU" dirty="0"/>
              <a:t>На этапах компиляции и сборки</a:t>
            </a:r>
          </a:p>
          <a:p>
            <a:r>
              <a:rPr lang="ru-RU" dirty="0"/>
              <a:t>Редко используется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8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ХХХХ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Иерархия типа  </a:t>
            </a:r>
            <a:r>
              <a:rPr lang="en-US" dirty="0"/>
              <a:t>SADT</a:t>
            </a:r>
            <a:endParaRPr lang="ru-RU" dirty="0"/>
          </a:p>
          <a:p>
            <a:r>
              <a:rPr lang="ru-RU" dirty="0"/>
              <a:t>Для больших систем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240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340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Актер = роль</a:t>
            </a:r>
          </a:p>
          <a:p>
            <a:r>
              <a:rPr lang="ru-RU" dirty="0"/>
              <a:t>Вариант – итоговая цель</a:t>
            </a:r>
          </a:p>
          <a:p>
            <a:r>
              <a:rPr lang="ru-RU" dirty="0"/>
              <a:t>Последовательность действий после внешнего воздействия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45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– заключить сделку – участвуют двое</a:t>
            </a:r>
          </a:p>
          <a:p>
            <a:r>
              <a:rPr lang="ru-RU" dirty="0"/>
              <a:t>Расширение – если лимиты исчерпаны, то заключить вырождается в лимиты (более узко) Наследование</a:t>
            </a:r>
          </a:p>
          <a:p>
            <a:r>
              <a:rPr lang="ru-RU" dirty="0"/>
              <a:t>Включение – использование в других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94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Прямоугольник = активность</a:t>
            </a:r>
          </a:p>
          <a:p>
            <a:r>
              <a:rPr lang="ru-RU" dirty="0"/>
              <a:t>Широко используется не только в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9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20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Время в масштабе</a:t>
            </a:r>
          </a:p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2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  <a:p>
            <a:r>
              <a:rPr lang="ru-RU" dirty="0"/>
              <a:t>Описывает несколько объектов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468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39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Обос</a:t>
            </a:r>
            <a:r>
              <a:rPr lang="ru-RU" dirty="0"/>
              <a:t> – может рассматриваться отдельно от других</a:t>
            </a:r>
          </a:p>
          <a:p>
            <a:r>
              <a:rPr lang="ru-RU" dirty="0" err="1"/>
              <a:t>Независ</a:t>
            </a:r>
            <a:r>
              <a:rPr lang="ru-RU" dirty="0"/>
              <a:t> – существ </a:t>
            </a:r>
            <a:r>
              <a:rPr lang="ru-RU" dirty="0" err="1"/>
              <a:t>независ</a:t>
            </a:r>
            <a:r>
              <a:rPr lang="ru-RU" dirty="0"/>
              <a:t> от других</a:t>
            </a:r>
          </a:p>
          <a:p>
            <a:r>
              <a:rPr lang="ru-RU" dirty="0"/>
              <a:t>Индивид – отличается от других</a:t>
            </a:r>
          </a:p>
          <a:p>
            <a:r>
              <a:rPr lang="ru-RU" dirty="0" err="1"/>
              <a:t>Интерф</a:t>
            </a:r>
            <a:r>
              <a:rPr lang="ru-RU" dirty="0"/>
              <a:t> – работа через интерфейс не зная внутренней структуры</a:t>
            </a:r>
          </a:p>
          <a:p>
            <a:r>
              <a:rPr lang="ru-RU" dirty="0" err="1"/>
              <a:t>Состояни</a:t>
            </a:r>
            <a:r>
              <a:rPr lang="ru-RU" dirty="0"/>
              <a:t> – перечень </a:t>
            </a:r>
            <a:r>
              <a:rPr lang="ru-RU" dirty="0" err="1"/>
              <a:t>динаимчески</a:t>
            </a:r>
            <a:r>
              <a:rPr lang="ru-RU" dirty="0"/>
              <a:t> меняющихся свойств</a:t>
            </a:r>
          </a:p>
          <a:p>
            <a:r>
              <a:rPr lang="ru-RU" dirty="0"/>
              <a:t>Поведен – воздействие на другие и изменение состояния при воздействии других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286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Конечный автомат</a:t>
            </a:r>
          </a:p>
          <a:p>
            <a:r>
              <a:rPr lang="ru-RU" dirty="0"/>
              <a:t>Описывает один объект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24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Интернет магазин</a:t>
            </a:r>
          </a:p>
          <a:p>
            <a:r>
              <a:rPr lang="ru-RU" dirty="0"/>
              <a:t>Событие – назад</a:t>
            </a:r>
          </a:p>
          <a:p>
            <a:r>
              <a:rPr lang="en-US" dirty="0"/>
              <a:t>/</a:t>
            </a:r>
            <a:r>
              <a:rPr lang="ru-RU" dirty="0"/>
              <a:t>Действие – товары производителя</a:t>
            </a:r>
          </a:p>
          <a:p>
            <a:r>
              <a:rPr lang="en-US" dirty="0"/>
              <a:t>[</a:t>
            </a:r>
            <a:r>
              <a:rPr lang="ru-RU" dirty="0"/>
              <a:t>Условие</a:t>
            </a:r>
            <a:r>
              <a:rPr lang="en-US" dirty="0"/>
              <a:t>]</a:t>
            </a:r>
            <a:r>
              <a:rPr lang="ru-RU" dirty="0"/>
              <a:t> – корзина не пустая</a:t>
            </a:r>
            <a:endParaRPr lang="en-US" dirty="0"/>
          </a:p>
          <a:p>
            <a:r>
              <a:rPr lang="ru-RU" dirty="0"/>
              <a:t>Иерархия состояний – оплата, способ оплаты – находятся в одном из состояний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332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Снижает визуальную нагрузку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3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Одновременно в одном из параллельных состояний</a:t>
            </a:r>
          </a:p>
          <a:p>
            <a:r>
              <a:rPr lang="ru-RU" dirty="0"/>
              <a:t>Товар – его доставки и оплата</a:t>
            </a:r>
          </a:p>
          <a:p>
            <a:r>
              <a:rPr lang="ru-RU" dirty="0"/>
              <a:t>Можно делить объект</a:t>
            </a:r>
          </a:p>
          <a:p>
            <a:r>
              <a:rPr lang="ru-RU" dirty="0"/>
              <a:t>Состояние с наличием, состояние с оплатой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37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761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ХХХ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Аналог состояний для деятельности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489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Фактически алгоритм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05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ХХХ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283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41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 – </a:t>
            </a:r>
            <a:r>
              <a:rPr lang="ru-RU" dirty="0" err="1"/>
              <a:t>переопред</a:t>
            </a:r>
            <a:r>
              <a:rPr lang="ru-RU" dirty="0"/>
              <a:t> ф-</a:t>
            </a:r>
            <a:r>
              <a:rPr lang="ru-RU" dirty="0" err="1"/>
              <a:t>ий</a:t>
            </a:r>
            <a:r>
              <a:rPr lang="ru-RU" dirty="0"/>
              <a:t>, поведения</a:t>
            </a:r>
          </a:p>
          <a:p>
            <a:r>
              <a:rPr lang="ru-RU" dirty="0"/>
              <a:t>Нас – новые классы на основе </a:t>
            </a:r>
            <a:r>
              <a:rPr lang="ru-RU" dirty="0" err="1"/>
              <a:t>сущ</a:t>
            </a:r>
            <a:endParaRPr lang="ru-RU" dirty="0"/>
          </a:p>
          <a:p>
            <a:r>
              <a:rPr lang="ru-RU" dirty="0" err="1"/>
              <a:t>Инкап</a:t>
            </a:r>
            <a:r>
              <a:rPr lang="ru-RU" dirty="0"/>
              <a:t> – сокрытие секрета + интерфейс</a:t>
            </a:r>
          </a:p>
          <a:p>
            <a:r>
              <a:rPr lang="ru-RU" dirty="0"/>
              <a:t>Мод – </a:t>
            </a:r>
            <a:r>
              <a:rPr lang="ru-RU" dirty="0" err="1"/>
              <a:t>слабозавис</a:t>
            </a:r>
            <a:r>
              <a:rPr lang="ru-RU" dirty="0"/>
              <a:t> м/у собой + </a:t>
            </a:r>
            <a:r>
              <a:rPr lang="ru-RU" dirty="0" err="1"/>
              <a:t>декомпозиц</a:t>
            </a:r>
            <a:endParaRPr lang="ru-RU" dirty="0"/>
          </a:p>
          <a:p>
            <a:r>
              <a:rPr lang="ru-RU" dirty="0" err="1"/>
              <a:t>Абстр</a:t>
            </a:r>
            <a:r>
              <a:rPr lang="ru-RU" dirty="0"/>
              <a:t> – </a:t>
            </a:r>
            <a:r>
              <a:rPr lang="ru-RU" dirty="0" err="1"/>
              <a:t>выд</a:t>
            </a:r>
            <a:r>
              <a:rPr lang="ru-RU" dirty="0"/>
              <a:t>. Главное, </a:t>
            </a:r>
            <a:r>
              <a:rPr lang="ru-RU" dirty="0" err="1"/>
              <a:t>отлич</a:t>
            </a:r>
            <a:r>
              <a:rPr lang="ru-RU" dirty="0"/>
              <a:t> от других</a:t>
            </a:r>
          </a:p>
          <a:p>
            <a:r>
              <a:rPr lang="ru-RU" dirty="0" err="1"/>
              <a:t>Иер</a:t>
            </a:r>
            <a:r>
              <a:rPr lang="ru-RU" dirty="0"/>
              <a:t> – классов и объектов – уровни</a:t>
            </a:r>
          </a:p>
          <a:p>
            <a:r>
              <a:rPr lang="ru-RU" dirty="0"/>
              <a:t>Тип – ограничения для </a:t>
            </a:r>
            <a:r>
              <a:rPr lang="ru-RU" dirty="0" err="1"/>
              <a:t>препятств</a:t>
            </a:r>
            <a:r>
              <a:rPr lang="ru-RU" dirty="0"/>
              <a:t> </a:t>
            </a:r>
            <a:r>
              <a:rPr lang="ru-RU" dirty="0" err="1"/>
              <a:t>взаимозамен</a:t>
            </a:r>
            <a:endParaRPr lang="ru-RU" dirty="0"/>
          </a:p>
          <a:p>
            <a:r>
              <a:rPr lang="ru-RU" dirty="0" err="1"/>
              <a:t>Усто</a:t>
            </a:r>
            <a:r>
              <a:rPr lang="ru-RU" dirty="0"/>
              <a:t> – сущ. </a:t>
            </a:r>
            <a:r>
              <a:rPr lang="ru-RU" dirty="0" err="1"/>
              <a:t>Независ</a:t>
            </a:r>
            <a:r>
              <a:rPr lang="ru-RU" dirty="0"/>
              <a:t> от родителя</a:t>
            </a:r>
          </a:p>
          <a:p>
            <a:r>
              <a:rPr lang="ru-RU" dirty="0" err="1"/>
              <a:t>Композ</a:t>
            </a:r>
            <a:r>
              <a:rPr lang="ru-RU" dirty="0"/>
              <a:t> – объединение </a:t>
            </a:r>
            <a:r>
              <a:rPr lang="ru-RU" dirty="0" err="1"/>
              <a:t>св-ств</a:t>
            </a:r>
            <a:r>
              <a:rPr lang="ru-RU" dirty="0"/>
              <a:t> нескольких объектов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98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1 - Выделение логической структуры</a:t>
            </a:r>
          </a:p>
          <a:p>
            <a:r>
              <a:rPr lang="ru-RU" dirty="0"/>
              <a:t>2 - Определение поведения абстракций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20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понимать, что все правильно, так же как и при архитектуре и модулях</a:t>
            </a:r>
          </a:p>
          <a:p>
            <a:r>
              <a:rPr lang="ru-RU" dirty="0" err="1"/>
              <a:t>Сц</a:t>
            </a:r>
            <a:r>
              <a:rPr lang="ru-RU" dirty="0"/>
              <a:t> – м/у классами = </a:t>
            </a:r>
            <a:r>
              <a:rPr lang="ru-RU" dirty="0" err="1"/>
              <a:t>сц.модулей</a:t>
            </a:r>
            <a:endParaRPr lang="ru-RU" dirty="0"/>
          </a:p>
          <a:p>
            <a:r>
              <a:rPr lang="ru-RU" dirty="0" err="1"/>
              <a:t>Св</a:t>
            </a:r>
            <a:r>
              <a:rPr lang="ru-RU" dirty="0"/>
              <a:t> – внутри класса = св. модулей</a:t>
            </a:r>
          </a:p>
          <a:p>
            <a:r>
              <a:rPr lang="ru-RU" dirty="0" err="1"/>
              <a:t>Дост</a:t>
            </a:r>
            <a:r>
              <a:rPr lang="ru-RU" dirty="0"/>
              <a:t> – мин набор операций</a:t>
            </a:r>
          </a:p>
          <a:p>
            <a:r>
              <a:rPr lang="ru-RU" dirty="0"/>
              <a:t>Пол – </a:t>
            </a:r>
            <a:r>
              <a:rPr lang="ru-RU" dirty="0" err="1"/>
              <a:t>возм</a:t>
            </a:r>
            <a:r>
              <a:rPr lang="ru-RU" dirty="0"/>
              <a:t> </a:t>
            </a:r>
            <a:r>
              <a:rPr lang="ru-RU" dirty="0" err="1"/>
              <a:t>реш</a:t>
            </a:r>
            <a:r>
              <a:rPr lang="ru-RU" dirty="0"/>
              <a:t> задач</a:t>
            </a:r>
          </a:p>
          <a:p>
            <a:r>
              <a:rPr lang="ru-RU" dirty="0"/>
              <a:t>Прим = простота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1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одном объекте – то что связано</a:t>
            </a:r>
          </a:p>
          <a:p>
            <a:r>
              <a:rPr lang="ru-RU" dirty="0"/>
              <a:t>В разных – то что разное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53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Диаграммы можно расширять своими объектами</a:t>
            </a:r>
            <a:r>
              <a:rPr lang="en-US" dirty="0"/>
              <a:t> </a:t>
            </a:r>
            <a:r>
              <a:rPr lang="ru-RU" dirty="0"/>
              <a:t>и правилами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15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1327D-DA6A-4A53-994B-F519A7636D1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9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>
                <a:latin typeface="+mn-lt"/>
              </a:defRPr>
            </a:lvl1pPr>
          </a:lstStyle>
          <a:p>
            <a:r>
              <a:rPr lang="ru-RU" altLang="en-US" dirty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63771B8-D31F-4A0E-BAB5-27A24C8769EF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B5092-9559-45B2-BF54-F4CE3A227C9F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437645-D359-425B-9091-48ED5D330197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F886FA1-1DD2-4423-AB05-AF0DD4FDE0FB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774DF-6B2D-46D9-AE97-87B12667FE7F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3F87B-F169-4890-89C4-2BFDB0C3B2E7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6E606-4A4A-48D7-AE66-EE40EFCD3666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E618B1-9DF9-4A29-8822-F6CC9CB598AE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4C04F-2F6E-4459-B3D3-30CFC7DD16A9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C66DC-1512-4632-84BC-664EC8E9D6E8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7CA34-0419-43CB-B29B-628325AEA8E8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dirty="0"/>
              <a:t>Образец заголовка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F5F1BCEE-2D62-48F6-B794-20457E8BBC10}" type="datetime1">
              <a:rPr lang="ru-RU" smtClean="0"/>
              <a:pPr/>
              <a:t>12.10.2021</a:t>
            </a:fld>
            <a:endParaRPr lang="ru-RU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9BF1683-A66A-46E9-B983-53F8D6ED2D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Объектно-ориентированное проектирование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</a:t>
            </a:r>
            <a:r>
              <a:rPr lang="en-US" sz="2000" b="1" u="sng" dirty="0"/>
              <a:t>2</a:t>
            </a:r>
            <a:r>
              <a:rPr lang="ru-RU" sz="2000" b="1" u="sng" dirty="0"/>
              <a:t>:</a:t>
            </a:r>
            <a:r>
              <a:rPr lang="en-US" sz="2000" b="1" dirty="0"/>
              <a:t> </a:t>
            </a:r>
            <a:r>
              <a:rPr lang="ru-RU" sz="2000" b="1" dirty="0"/>
              <a:t>Планирование и проектирование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8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0"/>
            <a:ext cx="327899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427116"/>
            <a:ext cx="5760640" cy="343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467544" y="0"/>
          <a:ext cx="5137990" cy="386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6" imgW="6888120" imgH="5182110" progId="Visio.Drawing.11">
                  <p:embed/>
                </p:oleObj>
              </mc:Choice>
              <mc:Fallback>
                <p:oleObj name="Visio" r:id="rId6" imgW="6888120" imgH="5182110" progId="Visio.Drawing.11">
                  <p:embed/>
                  <p:pic>
                    <p:nvPicPr>
                      <p:cNvPr id="389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0"/>
                        <a:ext cx="5137990" cy="3861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35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Диаграммы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 numCol="2"/>
          <a:lstStyle/>
          <a:p>
            <a:r>
              <a:rPr lang="ru-RU" dirty="0"/>
              <a:t>Статические:</a:t>
            </a:r>
          </a:p>
          <a:p>
            <a:endParaRPr lang="ru-RU" dirty="0"/>
          </a:p>
          <a:p>
            <a:pPr lvl="1"/>
            <a:r>
              <a:rPr lang="ru-RU" dirty="0"/>
              <a:t>Классов</a:t>
            </a:r>
          </a:p>
          <a:p>
            <a:pPr lvl="1"/>
            <a:r>
              <a:rPr lang="ru-RU" dirty="0"/>
              <a:t>Составной структуры</a:t>
            </a:r>
          </a:p>
          <a:p>
            <a:pPr lvl="1"/>
            <a:r>
              <a:rPr lang="ru-RU" dirty="0"/>
              <a:t>Объектов</a:t>
            </a:r>
          </a:p>
          <a:p>
            <a:pPr lvl="1"/>
            <a:r>
              <a:rPr lang="ru-RU" dirty="0"/>
              <a:t>Компонентов</a:t>
            </a:r>
          </a:p>
          <a:p>
            <a:pPr lvl="1"/>
            <a:r>
              <a:rPr lang="ru-RU" dirty="0"/>
              <a:t>Пакетов</a:t>
            </a:r>
          </a:p>
          <a:p>
            <a:pPr lvl="1"/>
            <a:r>
              <a:rPr lang="ru-RU" dirty="0"/>
              <a:t>Развертывания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Динамические :</a:t>
            </a:r>
          </a:p>
          <a:p>
            <a:endParaRPr lang="ru-RU" dirty="0"/>
          </a:p>
          <a:p>
            <a:pPr lvl="1"/>
            <a:r>
              <a:rPr lang="ru-RU" dirty="0"/>
              <a:t>Вариантов использования</a:t>
            </a:r>
          </a:p>
          <a:p>
            <a:pPr lvl="1"/>
            <a:r>
              <a:rPr lang="ru-RU" dirty="0"/>
              <a:t>Последовательности</a:t>
            </a:r>
          </a:p>
          <a:p>
            <a:pPr lvl="1"/>
            <a:r>
              <a:rPr lang="ru-RU" dirty="0"/>
              <a:t>Синхронизации</a:t>
            </a:r>
          </a:p>
          <a:p>
            <a:pPr lvl="1"/>
            <a:r>
              <a:rPr lang="ru-RU" dirty="0"/>
              <a:t>Взаимодействия</a:t>
            </a:r>
          </a:p>
          <a:p>
            <a:pPr lvl="1"/>
            <a:r>
              <a:rPr lang="ru-RU" dirty="0"/>
              <a:t>Состояний</a:t>
            </a:r>
          </a:p>
          <a:p>
            <a:pPr lvl="1"/>
            <a:r>
              <a:rPr lang="ru-RU" dirty="0"/>
              <a:t>Деятельности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03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диаграммы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Представление постоянно присутствующих в системе сущностей и связей между ними</a:t>
            </a:r>
            <a:endParaRPr lang="en-US" dirty="0"/>
          </a:p>
          <a:p>
            <a:r>
              <a:rPr lang="ru-RU" dirty="0"/>
              <a:t>Представление сущностей и связей, присутствующих в определенный момент времени</a:t>
            </a:r>
          </a:p>
          <a:p>
            <a:r>
              <a:rPr lang="ru-RU" dirty="0"/>
              <a:t>Представление суммарной информации о сущностях и связях</a:t>
            </a:r>
          </a:p>
          <a:p>
            <a:r>
              <a:rPr lang="ru-RU" b="1" dirty="0"/>
              <a:t>Не показывают способы поведения сущностей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09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923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06181"/>
          </a:xfrm>
        </p:spPr>
        <p:txBody>
          <a:bodyPr/>
          <a:lstStyle/>
          <a:p>
            <a:r>
              <a:rPr lang="ru-RU" dirty="0"/>
              <a:t>Статическая диаграмма, описывающая структуру системы, через классы системы, их атрибуты и методы, а также зависимости между классами</a:t>
            </a:r>
          </a:p>
          <a:p>
            <a:r>
              <a:rPr lang="ru-RU" dirty="0"/>
              <a:t>Классы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Интерфейсы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009503"/>
            <a:ext cx="36480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4654978"/>
            <a:ext cx="4248472" cy="151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0140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8892480" cy="5078189"/>
          </a:xfrm>
        </p:spPr>
        <p:txBody>
          <a:bodyPr/>
          <a:lstStyle/>
          <a:p>
            <a:r>
              <a:rPr lang="ru-RU" sz="2200" dirty="0"/>
              <a:t>Связи:</a:t>
            </a:r>
          </a:p>
          <a:p>
            <a:pPr lvl="1"/>
            <a:r>
              <a:rPr lang="ru-RU" sz="2200" u="sng" dirty="0"/>
              <a:t>Агрегация</a:t>
            </a:r>
            <a:r>
              <a:rPr lang="ru-RU" sz="2200" dirty="0"/>
              <a:t> – связь часть – целое, описывает ситуацию, в которой объекты класса </a:t>
            </a:r>
            <a:r>
              <a:rPr lang="en-US" sz="2200" dirty="0"/>
              <a:t>A</a:t>
            </a:r>
            <a:r>
              <a:rPr lang="ru-RU" sz="2200" dirty="0"/>
              <a:t> включают в себя объект класса </a:t>
            </a:r>
            <a:r>
              <a:rPr lang="en-US" sz="2200" dirty="0"/>
              <a:t>B</a:t>
            </a:r>
            <a:endParaRPr lang="ru-RU" sz="2200" dirty="0"/>
          </a:p>
          <a:p>
            <a:pPr lvl="1"/>
            <a:r>
              <a:rPr lang="ru-RU" sz="2200" u="sng" dirty="0"/>
              <a:t>Композиция</a:t>
            </a:r>
            <a:r>
              <a:rPr lang="ru-RU" sz="2200" dirty="0"/>
              <a:t> – разновидность агрегации, усиливающая ее определение тем, что объект-часть не может разделяться и может принадлежать единственному объекту-целому (объект класса </a:t>
            </a:r>
            <a:r>
              <a:rPr lang="en-US" sz="2200" dirty="0"/>
              <a:t>B</a:t>
            </a:r>
            <a:r>
              <a:rPr lang="ru-RU" sz="2200" dirty="0"/>
              <a:t>, являющийся частью объекта класса </a:t>
            </a:r>
            <a:r>
              <a:rPr lang="en-US" sz="2200" dirty="0"/>
              <a:t>A</a:t>
            </a:r>
            <a:r>
              <a:rPr lang="ru-RU" sz="2200" dirty="0"/>
              <a:t>, не может являться частью другого объекта класса А) и существует только в рамках объектов класса А (уничтожаются при уничтожении объектов класса А)</a:t>
            </a:r>
          </a:p>
          <a:p>
            <a:pPr lvl="1"/>
            <a:r>
              <a:rPr lang="ru-RU" sz="2200" u="sng" dirty="0"/>
              <a:t>Ссылочная связь</a:t>
            </a:r>
            <a:r>
              <a:rPr lang="ru-RU" sz="2200" dirty="0"/>
              <a:t> означает, что объект класса А имеет в качестве поля ссылку на объект другого класса В, причем ссылки на один и тот же объект класса В могут иметься в нескольких объектах класса 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88032"/>
            <a:ext cx="2255574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FCE781-E659-43EA-A608-126CA07A2ACB}"/>
              </a:ext>
            </a:extLst>
          </p:cNvPr>
          <p:cNvSpPr txBox="1"/>
          <p:nvPr/>
        </p:nvSpPr>
        <p:spPr>
          <a:xfrm>
            <a:off x="6372200" y="0"/>
            <a:ext cx="23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А                     В</a:t>
            </a:r>
          </a:p>
        </p:txBody>
      </p:sp>
    </p:spTree>
    <p:extLst>
      <p:ext uri="{BB962C8B-B14F-4D97-AF65-F5344CB8AC3E}">
        <p14:creationId xmlns:p14="http://schemas.microsoft.com/office/powerpoint/2010/main" val="248098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30725"/>
          </a:xfrm>
        </p:spPr>
        <p:txBody>
          <a:bodyPr/>
          <a:lstStyle/>
          <a:p>
            <a:pPr>
              <a:buNone/>
            </a:pPr>
            <a:r>
              <a:rPr lang="ru-RU" dirty="0"/>
              <a:t>	описание множественности ссылочной связи - сколько объектов класса B может быть связано с одним объектом класса 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908720"/>
            <a:ext cx="4094220" cy="29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627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484784"/>
            <a:ext cx="8902021" cy="39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563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Связи:</a:t>
            </a:r>
          </a:p>
          <a:p>
            <a:pPr lvl="1"/>
            <a:r>
              <a:rPr lang="ru-RU" dirty="0"/>
              <a:t>Наследование классов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620688"/>
            <a:ext cx="2646784" cy="192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636912"/>
            <a:ext cx="777686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461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Связи:</a:t>
            </a:r>
          </a:p>
          <a:p>
            <a:pPr lvl="1"/>
            <a:r>
              <a:rPr lang="ru-RU" dirty="0"/>
              <a:t>Реализация интерфейсов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4"/>
            <a:ext cx="7044936" cy="338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93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361950"/>
            <a:ext cx="74485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115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Перечень рекомендуемой литературы.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b="1" i="1" dirty="0" err="1"/>
              <a:t>Кулямин</a:t>
            </a:r>
            <a:r>
              <a:rPr lang="ru-RU" sz="2400" b="1" i="1" dirty="0"/>
              <a:t> В.В. </a:t>
            </a:r>
            <a:r>
              <a:rPr lang="ru-RU" sz="2400" b="1" dirty="0"/>
              <a:t>Технологии программирования</a:t>
            </a:r>
            <a:r>
              <a:rPr lang="ru-RU" sz="2400" dirty="0"/>
              <a:t>. </a:t>
            </a:r>
            <a:r>
              <a:rPr lang="ru-RU" sz="2400" b="1" dirty="0"/>
              <a:t>Компонентный подход</a:t>
            </a:r>
            <a:r>
              <a:rPr lang="ru-RU" sz="2400" dirty="0"/>
              <a:t>. М.: Бином. Лаборатория знаний, 2014. 464 с.</a:t>
            </a:r>
            <a:endParaRPr lang="ru-RU" sz="2400" b="1" u="sng" dirty="0"/>
          </a:p>
          <a:p>
            <a:r>
              <a:rPr lang="ru-RU" sz="2400" b="1" i="1" dirty="0" err="1"/>
              <a:t>М.Фаулер</a:t>
            </a:r>
            <a:r>
              <a:rPr lang="ru-RU" sz="2400" b="1" i="1" dirty="0"/>
              <a:t>, К. Скотт.</a:t>
            </a:r>
            <a:r>
              <a:rPr lang="ru-RU" sz="2400" b="1" dirty="0"/>
              <a:t> </a:t>
            </a:r>
            <a:r>
              <a:rPr lang="en-US" sz="2400" b="1" dirty="0"/>
              <a:t>UML. </a:t>
            </a:r>
            <a:r>
              <a:rPr lang="ru-RU" sz="2400" b="1" dirty="0"/>
              <a:t>Основы.</a:t>
            </a:r>
            <a:r>
              <a:rPr lang="ru-RU" sz="2400" dirty="0"/>
              <a:t> – Пер. с англ. СПб: Символ-Плюс. 2002 – 192 с.</a:t>
            </a:r>
          </a:p>
          <a:p>
            <a:pPr>
              <a:buNone/>
            </a:pPr>
            <a:endParaRPr lang="ru-RU" sz="2400" dirty="0"/>
          </a:p>
          <a:p>
            <a:pPr lvl="0"/>
            <a:endParaRPr lang="ru-RU" sz="2400" b="1" u="sng" dirty="0"/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31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составной структуры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14093"/>
          </a:xfrm>
        </p:spPr>
        <p:txBody>
          <a:bodyPr/>
          <a:lstStyle/>
          <a:p>
            <a:r>
              <a:rPr lang="ru-RU" dirty="0"/>
              <a:t>Статическая диаграмма, демонстрирующая внутреннюю структуру классов и взаимодействие элементов </a:t>
            </a:r>
            <a:r>
              <a:rPr lang="ru-RU" b="1" dirty="0"/>
              <a:t>внутренней</a:t>
            </a:r>
            <a:r>
              <a:rPr lang="ru-RU" dirty="0"/>
              <a:t> структуры класса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48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объектов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ru-RU" dirty="0"/>
              <a:t>Статическая диаграмма, демонстрирующая полный или частичный снимок моделируемой системы в заданный момент или промежуток времени с отображением объектов системы и текущих значений их атрибутов, а также связи между объектами.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6012160" y="908720"/>
          <a:ext cx="29051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4" imgW="2902849" imgH="586980" progId="Visio.Drawing.11">
                  <p:embed/>
                </p:oleObj>
              </mc:Choice>
              <mc:Fallback>
                <p:oleObj name="Visio" r:id="rId4" imgW="2902849" imgH="586980" progId="Visio.Drawing.11">
                  <p:embed/>
                  <p:pic>
                    <p:nvPicPr>
                      <p:cNvPr id="296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908720"/>
                        <a:ext cx="29051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283968" y="4797152"/>
          <a:ext cx="436236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6" imgW="5086873" imgH="1936980" progId="Visio.Drawing.11">
                  <p:embed/>
                </p:oleObj>
              </mc:Choice>
              <mc:Fallback>
                <p:oleObj name="Visio" r:id="rId6" imgW="5086873" imgH="1936980" progId="Visio.Drawing.11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797152"/>
                        <a:ext cx="4362367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91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956270"/>
            <a:ext cx="67818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объектов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4934173"/>
          </a:xfrm>
        </p:spPr>
        <p:txBody>
          <a:bodyPr/>
          <a:lstStyle/>
          <a:p>
            <a:pPr>
              <a:buNone/>
            </a:pPr>
            <a:r>
              <a:rPr lang="ru-RU" dirty="0"/>
              <a:t>Диаграмма классов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pPr>
              <a:buNone/>
            </a:pPr>
            <a:r>
              <a:rPr lang="ru-RU" dirty="0"/>
              <a:t>Диаграмма </a:t>
            </a:r>
          </a:p>
          <a:p>
            <a:pPr>
              <a:buNone/>
            </a:pPr>
            <a:r>
              <a:rPr lang="ru-RU" dirty="0"/>
              <a:t>Объектов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901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496" y="1196752"/>
            <a:ext cx="5328592" cy="493417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Статическая диаграмма, показывающая разбиение программной системы на структурные компоненты </a:t>
            </a:r>
          </a:p>
          <a:p>
            <a:pPr>
              <a:spcBef>
                <a:spcPts val="0"/>
              </a:spcBef>
              <a:buNone/>
            </a:pPr>
            <a:r>
              <a:rPr lang="ru-RU" dirty="0"/>
              <a:t>	и связи между компонентами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4913312" y="1224905"/>
          <a:ext cx="42672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4" imgW="4265129" imgH="2919780" progId="Visio.Drawing.11">
                  <p:embed/>
                </p:oleObj>
              </mc:Choice>
              <mc:Fallback>
                <p:oleObj name="Visio" r:id="rId4" imgW="4265129" imgH="2919780" progId="Visio.Drawing.11">
                  <p:embed/>
                  <p:pic>
                    <p:nvPicPr>
                      <p:cNvPr id="2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2" y="1224905"/>
                        <a:ext cx="4267200" cy="292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179512" y="4149080"/>
            <a:ext cx="8820472" cy="493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Компоненты - атомарные составляющие с точки зрения сборки системы – файлы с исходным кодом, файлы данных, динамически подгружаемые библиотеки, модули, исполняемый файлы, пакеты.</a:t>
            </a:r>
          </a:p>
        </p:txBody>
      </p:sp>
    </p:spTree>
    <p:extLst>
      <p:ext uri="{BB962C8B-B14F-4D97-AF65-F5344CB8AC3E}">
        <p14:creationId xmlns:p14="http://schemas.microsoft.com/office/powerpoint/2010/main" val="706412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пакетов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6101"/>
          </a:xfrm>
        </p:spPr>
        <p:txBody>
          <a:bodyPr/>
          <a:lstStyle/>
          <a:p>
            <a:r>
              <a:rPr lang="ru-RU" dirty="0"/>
              <a:t>Статическая диаграмма, описывающая пакеты – организованные в группы по какому-либо признаку элементы диаграмм с целью упрощения структуры системы, а также взаимодействие пакетов между собой и с другими элементами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6156176" y="692696"/>
          <a:ext cx="233826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4" imgW="1594865" imgH="687690" progId="Visio.Drawing.11">
                  <p:embed/>
                </p:oleObj>
              </mc:Choice>
              <mc:Fallback>
                <p:oleObj name="Visio" r:id="rId4" imgW="1594865" imgH="687690" progId="Visio.Drawing.11">
                  <p:embed/>
                  <p:pic>
                    <p:nvPicPr>
                      <p:cNvPr id="266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692696"/>
                        <a:ext cx="2338260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81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96753"/>
            <a:ext cx="5472608" cy="3312368"/>
          </a:xfrm>
        </p:spPr>
        <p:txBody>
          <a:bodyPr/>
          <a:lstStyle/>
          <a:p>
            <a:r>
              <a:rPr lang="ru-RU" sz="2600" dirty="0"/>
              <a:t>Статическая диаграмма, описывающая </a:t>
            </a:r>
            <a:r>
              <a:rPr lang="ru-RU" sz="2600" b="1" dirty="0"/>
              <a:t>аппаратную</a:t>
            </a:r>
            <a:r>
              <a:rPr lang="ru-RU" sz="2600" dirty="0"/>
              <a:t> </a:t>
            </a:r>
            <a:r>
              <a:rPr lang="ru-RU" sz="2600" b="1" dirty="0"/>
              <a:t>составляющую</a:t>
            </a:r>
            <a:r>
              <a:rPr lang="ru-RU" sz="2600" dirty="0"/>
              <a:t> системы для развертывания программной составляющей, представляет собой </a:t>
            </a:r>
            <a:r>
              <a:rPr lang="ru-RU" sz="2600" b="1" dirty="0"/>
              <a:t>декомпозицию</a:t>
            </a:r>
            <a:r>
              <a:rPr lang="ru-RU" sz="2600" dirty="0"/>
              <a:t> системы на </a:t>
            </a:r>
            <a:r>
              <a:rPr lang="ru-RU" sz="2600" b="1" dirty="0"/>
              <a:t>физические</a:t>
            </a:r>
            <a:r>
              <a:rPr lang="ru-RU" sz="2600" dirty="0"/>
              <a:t> </a:t>
            </a:r>
            <a:r>
              <a:rPr lang="ru-RU" sz="2600" b="1" dirty="0"/>
              <a:t>устройства</a:t>
            </a:r>
            <a:r>
              <a:rPr lang="ru-RU" sz="2600" dirty="0"/>
              <a:t> различных видов: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365104"/>
            <a:ext cx="78488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base">
              <a:spcAft>
                <a:spcPct val="0"/>
              </a:spcAft>
              <a:buClr>
                <a:schemeClr val="accent1"/>
              </a:buClr>
              <a:buSzPct val="65000"/>
            </a:pPr>
            <a:r>
              <a:rPr lang="ru-RU" sz="2600" dirty="0"/>
              <a:t>сервера, рабочие станции, принтеры, </a:t>
            </a:r>
            <a:r>
              <a:rPr lang="ru-RU" sz="2600" dirty="0" err="1"/>
              <a:t>маршрутизаторы</a:t>
            </a:r>
            <a:r>
              <a:rPr lang="ru-RU" sz="2600" dirty="0"/>
              <a:t> и т.п. и связи между ними, представленные различными сетевыми или индивидуальными соединениями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052736"/>
            <a:ext cx="3024335" cy="272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95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развертывания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30725"/>
          </a:xfrm>
        </p:spPr>
        <p:txBody>
          <a:bodyPr/>
          <a:lstStyle/>
          <a:p>
            <a:r>
              <a:rPr lang="ru-RU" dirty="0"/>
              <a:t>Позволяет произвести привязку компонент к конкретным физическим устройствам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3779912" y="315416"/>
          <a:ext cx="5076056" cy="618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7822510" imgH="9523440" progId="Visio.Drawing.11">
                  <p:embed/>
                </p:oleObj>
              </mc:Choice>
              <mc:Fallback>
                <p:oleObj name="Visio" r:id="rId3" imgW="7822510" imgH="9523440" progId="Visio.Drawing.11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416"/>
                        <a:ext cx="5076056" cy="6180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18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диаграммы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ru-RU" dirty="0"/>
              <a:t>Описывают происходящие в системе процессы</a:t>
            </a:r>
          </a:p>
          <a:p>
            <a:r>
              <a:rPr lang="ru-RU" dirty="0"/>
              <a:t>Описывают процесс взаимодействия объектов системы между собой и с внешним миром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629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316422"/>
            <a:ext cx="5652120" cy="491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30725"/>
          </a:xfrm>
        </p:spPr>
        <p:txBody>
          <a:bodyPr/>
          <a:lstStyle/>
          <a:p>
            <a:r>
              <a:rPr lang="ru-RU" sz="2600" dirty="0"/>
              <a:t>Динамическая диаграмма, отражающая отношения между </a:t>
            </a:r>
            <a:r>
              <a:rPr lang="ru-RU" sz="2600" b="1" dirty="0"/>
              <a:t>актером</a:t>
            </a:r>
            <a:r>
              <a:rPr lang="ru-RU" sz="2600" dirty="0"/>
              <a:t> и </a:t>
            </a:r>
            <a:r>
              <a:rPr lang="ru-RU" sz="2600" b="1" dirty="0"/>
              <a:t>вариантами использованиями системы</a:t>
            </a:r>
            <a:r>
              <a:rPr lang="ru-RU" sz="2600" dirty="0"/>
              <a:t>, а также функциональность и поведение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814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4834880" cy="1139825"/>
          </a:xfrm>
        </p:spPr>
        <p:txBody>
          <a:bodyPr/>
          <a:lstStyle/>
          <a:p>
            <a:r>
              <a:rPr lang="ru-RU" sz="3400" dirty="0"/>
              <a:t>Диаграмма вариантов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700808"/>
            <a:ext cx="8676456" cy="4314701"/>
          </a:xfrm>
        </p:spPr>
        <p:txBody>
          <a:bodyPr/>
          <a:lstStyle/>
          <a:p>
            <a:r>
              <a:rPr lang="ru-RU" dirty="0"/>
              <a:t>Связь между элементами:</a:t>
            </a:r>
          </a:p>
          <a:p>
            <a:endParaRPr lang="ru-RU" dirty="0"/>
          </a:p>
          <a:p>
            <a:pPr lvl="1"/>
            <a:r>
              <a:rPr lang="ru-RU" sz="2400" u="sng" dirty="0"/>
              <a:t>Использование</a:t>
            </a:r>
            <a:r>
              <a:rPr lang="ru-RU" sz="2400" dirty="0"/>
              <a:t> – объединяют актера и вариант использования, в котором участвует актер</a:t>
            </a:r>
          </a:p>
          <a:p>
            <a:pPr lvl="1"/>
            <a:r>
              <a:rPr lang="ru-RU" sz="2400" u="sng" dirty="0"/>
              <a:t>Расширение, обобщение </a:t>
            </a:r>
            <a:r>
              <a:rPr lang="ru-RU" sz="2400" dirty="0"/>
              <a:t>– соединяют варианты использования, когда один из вариантов использования подобен второму, но несколько шире его, с дополненным поведением</a:t>
            </a:r>
          </a:p>
          <a:p>
            <a:pPr lvl="1"/>
            <a:r>
              <a:rPr lang="ru-RU" sz="2400" u="sng" dirty="0"/>
              <a:t>Включение</a:t>
            </a:r>
            <a:r>
              <a:rPr lang="ru-RU" sz="2400" dirty="0"/>
              <a:t> – выделение фрагментов поведения системы, повторяемых в нескольких вариантах использования системы</a:t>
            </a:r>
            <a:endParaRPr lang="ru-RU" sz="2400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5076056" y="1"/>
          <a:ext cx="4067944" cy="305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4" imgW="6888120" imgH="5182110" progId="Visio.Drawing.11">
                  <p:embed/>
                </p:oleObj>
              </mc:Choice>
              <mc:Fallback>
                <p:oleObj name="Visio" r:id="rId4" imgW="6888120" imgH="5182110" progId="Visio.Drawing.11">
                  <p:embed/>
                  <p:pic>
                    <p:nvPicPr>
                      <p:cNvPr id="21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"/>
                        <a:ext cx="4067944" cy="3056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25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Объектно-ориентированный подход к проектированию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b="1" dirty="0"/>
              <a:t>Объектно-ориентированное подход </a:t>
            </a:r>
            <a:r>
              <a:rPr lang="ru-RU" sz="2600" dirty="0"/>
              <a:t>к проектированию сложных систем – парадигма проектирования программного обеспечения, основанная на разделении системы на самостоятельные, пригодные для повторного применения объекты, каждый из которых содержит относящиеся к нему данные и поведение</a:t>
            </a:r>
          </a:p>
          <a:p>
            <a:r>
              <a:rPr lang="ru-RU" sz="2600" dirty="0"/>
              <a:t>Система рассматривается не как набор процедур и команд, а как набор взаимодействующих объектов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64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Динамическая диаграмма, отображающая упорядоченное во времени взаимодействие компонентов системы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068960"/>
            <a:ext cx="6984776" cy="37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6532870-D261-452C-BBB6-4C2A896E86BC}"/>
              </a:ext>
            </a:extLst>
          </p:cNvPr>
          <p:cNvCxnSpPr/>
          <p:nvPr/>
        </p:nvCxnSpPr>
        <p:spPr>
          <a:xfrm>
            <a:off x="561560" y="3068960"/>
            <a:ext cx="0" cy="28146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5FF5AD-3668-40F6-9C18-B32D22E225B2}"/>
              </a:ext>
            </a:extLst>
          </p:cNvPr>
          <p:cNvSpPr txBox="1"/>
          <p:nvPr/>
        </p:nvSpPr>
        <p:spPr>
          <a:xfrm rot="16200000">
            <a:off x="416433" y="454781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1539101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Диаграммы последовательностей позволяют:</a:t>
            </a:r>
          </a:p>
          <a:p>
            <a:pPr lvl="1"/>
            <a:r>
              <a:rPr lang="ru-RU" dirty="0"/>
              <a:t>детализировать сценарий поведения системы в конкретном варианте использования системы</a:t>
            </a:r>
          </a:p>
          <a:p>
            <a:pPr lvl="1"/>
            <a:r>
              <a:rPr lang="ru-RU" dirty="0"/>
              <a:t>хорошо отобразить динамику взаимодействия объектов</a:t>
            </a:r>
          </a:p>
          <a:p>
            <a:pPr lvl="1"/>
            <a:r>
              <a:rPr lang="ru-RU" dirty="0"/>
              <a:t>просто и наглядно представить поведение параллельных процессов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01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синхронизации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900" dirty="0"/>
              <a:t>Альтернативное представление диаграммы последовательности, явным образом показывающее изменение состояния системы и поведение объектов на шкале времени.</a:t>
            </a:r>
          </a:p>
          <a:p>
            <a:pPr>
              <a:buNone/>
            </a:pPr>
            <a:r>
              <a:rPr lang="ru-RU" sz="2900" dirty="0"/>
              <a:t>Диаграмма последовательности – длительность выполнения процессов не соизмерима со временем</a:t>
            </a:r>
          </a:p>
          <a:p>
            <a:pPr>
              <a:buNone/>
            </a:pPr>
            <a:r>
              <a:rPr lang="ru-RU" sz="2900" dirty="0"/>
              <a:t>Диаграмма синхронизации – шкала времени имеет точное деление в соответствии с отрезками времени реального мира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581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429000"/>
            <a:ext cx="7272808" cy="328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600" dirty="0"/>
              <a:t>Динамическая диаграмма, отображающая взаимодействие между частями структуры или ролями. В отличие от диаграммы последовательности явно указываются отношения между объектами, а вместо времени применяются порядковые номера вызовов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01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8935"/>
            <a:ext cx="8229600" cy="1139825"/>
          </a:xfrm>
        </p:spPr>
        <p:txBody>
          <a:bodyPr/>
          <a:lstStyle/>
          <a:p>
            <a:r>
              <a:rPr lang="ru-RU" dirty="0"/>
              <a:t>Диаграммы последовательности и взаимодействия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8069"/>
          </a:xfrm>
        </p:spPr>
        <p:txBody>
          <a:bodyPr/>
          <a:lstStyle/>
          <a:p>
            <a:r>
              <a:rPr lang="ru-RU" sz="2600" dirty="0"/>
              <a:t>Представление взаимодействия объектов на диаграмме взаимодействия менее наглядно чем в диаграмме последовательности, но лучше показывает взаимосвязь объектов</a:t>
            </a:r>
          </a:p>
          <a:p>
            <a:r>
              <a:rPr lang="ru-RU" sz="2600" dirty="0"/>
              <a:t>Сложно изобразить альтернативные ветви процесса</a:t>
            </a:r>
          </a:p>
          <a:p>
            <a:r>
              <a:rPr lang="ru-RU" sz="2600" dirty="0"/>
              <a:t>Хорошо использовать для описания поведения нескольких объектов в рамках одного варианта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17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dirty="0"/>
              <a:t>Динамическая диаграмма, представляющая конечный автомат с возможными состояниями компонентов или системы в целом, а также переходами между ними по определенным событиям и выполняемыми при этом действиями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539552" y="4581128"/>
          <a:ext cx="807646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4" imgW="5433994" imgH="537570" progId="Visio.Drawing.11">
                  <p:embed/>
                </p:oleObj>
              </mc:Choice>
              <mc:Fallback>
                <p:oleObj name="Visio" r:id="rId4" imgW="5433994" imgH="537570" progId="Visio.Drawing.11">
                  <p:embed/>
                  <p:pic>
                    <p:nvPicPr>
                      <p:cNvPr id="890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81128"/>
                        <a:ext cx="8076469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481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300" y="1227187"/>
            <a:ext cx="7032838" cy="544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7813"/>
            <a:ext cx="8229600" cy="1139825"/>
          </a:xfrm>
        </p:spPr>
        <p:txBody>
          <a:bodyPr/>
          <a:lstStyle/>
          <a:p>
            <a:r>
              <a:rPr lang="ru-RU" dirty="0"/>
              <a:t>Диаграмма</a:t>
            </a:r>
            <a:br>
              <a:rPr lang="ru-RU" dirty="0"/>
            </a:br>
            <a:r>
              <a:rPr lang="ru-RU" dirty="0"/>
              <a:t>состояний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91880" y="188640"/>
            <a:ext cx="8229600" cy="1296144"/>
          </a:xfrm>
        </p:spPr>
        <p:txBody>
          <a:bodyPr/>
          <a:lstStyle/>
          <a:p>
            <a:pPr>
              <a:buNone/>
            </a:pPr>
            <a:r>
              <a:rPr lang="ru-RU" dirty="0"/>
              <a:t>На переходе указывается:</a:t>
            </a:r>
            <a:endParaRPr lang="en-US" dirty="0"/>
          </a:p>
          <a:p>
            <a:pPr>
              <a:buNone/>
            </a:pPr>
            <a:r>
              <a:rPr lang="ru-RU" i="1" dirty="0"/>
              <a:t>Событие [Условие]</a:t>
            </a:r>
            <a:r>
              <a:rPr lang="en-US" i="1" dirty="0"/>
              <a:t> </a:t>
            </a:r>
            <a:r>
              <a:rPr lang="ru-RU" i="1" dirty="0"/>
              <a:t>/Действие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8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30725"/>
          </a:xfrm>
        </p:spPr>
        <p:txBody>
          <a:bodyPr/>
          <a:lstStyle/>
          <a:p>
            <a:r>
              <a:rPr lang="ru-RU" dirty="0"/>
              <a:t>Иерархия состояний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37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237" y="1988840"/>
            <a:ext cx="443077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132856"/>
            <a:ext cx="4176464" cy="379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8356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04664"/>
            <a:ext cx="338437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Параллельные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04864"/>
            <a:ext cx="5760640" cy="431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034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dirty="0"/>
              <a:t>позволяют отобразить динамику поведения объекта (компонента)</a:t>
            </a:r>
          </a:p>
          <a:p>
            <a:r>
              <a:rPr lang="ru-RU" dirty="0"/>
              <a:t>являются хорошим средством описания поведения объекта в различных вариантах использования</a:t>
            </a:r>
          </a:p>
          <a:p>
            <a:r>
              <a:rPr lang="ru-RU" dirty="0"/>
              <a:t>плохо пригодны для описания множества взаимодействующих объектов, в этом случае необходимо использовать диаграммы в сочетании с другими методами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23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и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59123"/>
            <a:ext cx="8229600" cy="5222205"/>
          </a:xfrm>
        </p:spPr>
        <p:txBody>
          <a:bodyPr/>
          <a:lstStyle/>
          <a:p>
            <a:r>
              <a:rPr lang="ru-RU" sz="2800" b="1" dirty="0"/>
              <a:t>Объект</a:t>
            </a:r>
            <a:r>
              <a:rPr lang="ru-RU" sz="2800" dirty="0"/>
              <a:t> – некоторая осязаемая реальность, предмет или явление, имеющее четко определенное поведение</a:t>
            </a:r>
          </a:p>
          <a:p>
            <a:pPr lvl="1"/>
            <a:r>
              <a:rPr lang="ru-RU" sz="2400" dirty="0"/>
              <a:t>Обособлены</a:t>
            </a:r>
          </a:p>
          <a:p>
            <a:pPr lvl="1"/>
            <a:r>
              <a:rPr lang="ru-RU" sz="2400" dirty="0"/>
              <a:t>Независимы</a:t>
            </a:r>
          </a:p>
          <a:p>
            <a:pPr lvl="1"/>
            <a:r>
              <a:rPr lang="ru-RU" sz="2400" dirty="0"/>
              <a:t>Индивидуальны</a:t>
            </a:r>
          </a:p>
          <a:p>
            <a:pPr lvl="1"/>
            <a:r>
              <a:rPr lang="ru-RU" sz="2400" dirty="0"/>
              <a:t>Взаимодействуют через интерфейсы</a:t>
            </a:r>
          </a:p>
          <a:p>
            <a:pPr lvl="1"/>
            <a:r>
              <a:rPr lang="ru-RU" sz="2400" dirty="0"/>
              <a:t>Имеют состояния</a:t>
            </a:r>
          </a:p>
          <a:p>
            <a:pPr lvl="1"/>
            <a:r>
              <a:rPr lang="ru-RU" sz="2400" dirty="0"/>
              <a:t>Имеют поведение</a:t>
            </a:r>
          </a:p>
          <a:p>
            <a:r>
              <a:rPr lang="ru-RU" sz="2800" dirty="0"/>
              <a:t>Класс объектов = объединение схожих по структуре и поведению объектов</a:t>
            </a:r>
          </a:p>
          <a:p>
            <a:r>
              <a:rPr lang="ru-RU" sz="2800" dirty="0"/>
              <a:t>Объект = экземпляр класса</a:t>
            </a:r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471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ru-RU" dirty="0"/>
              <a:t>Динамическая диаграмма, показывающая разложение некоторой деятельности на составные части – процессы, потоки данных между ними, а также возможные их синхронизации друг с другом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09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деятельности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41</a:t>
            </a:fld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8677" y="260648"/>
            <a:ext cx="4503803" cy="620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457200" y="1600200"/>
            <a:ext cx="4042792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Параллельное поведение – синхронизации (разделение и слияние)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Условное поведение – ветвления и соединения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ru-RU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01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96285"/>
            <a:ext cx="4824536" cy="613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4402832" cy="4934173"/>
          </a:xfrm>
        </p:spPr>
        <p:txBody>
          <a:bodyPr/>
          <a:lstStyle/>
          <a:p>
            <a:r>
              <a:rPr lang="ru-RU" sz="2600" dirty="0"/>
              <a:t>Декомпозиция деятельности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687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30725"/>
          </a:xfrm>
        </p:spPr>
        <p:txBody>
          <a:bodyPr/>
          <a:lstStyle/>
          <a:p>
            <a:r>
              <a:rPr lang="ru-RU" sz="2600" dirty="0"/>
              <a:t>Группировка деятельности по объектам - дорожки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2656"/>
            <a:ext cx="4551045" cy="619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9484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800" dirty="0"/>
              <a:t>Определение и избегание тупиковых ситуаций в работе системы</a:t>
            </a:r>
          </a:p>
          <a:p>
            <a:r>
              <a:rPr lang="ru-RU" sz="2800" dirty="0"/>
              <a:t>Показывает поведение системы вместе со структурой управления</a:t>
            </a:r>
            <a:endParaRPr lang="en-US" sz="2800" dirty="0"/>
          </a:p>
          <a:p>
            <a:endParaRPr lang="ru-RU" sz="1000" dirty="0"/>
          </a:p>
          <a:p>
            <a:pPr>
              <a:buNone/>
            </a:pPr>
            <a:r>
              <a:rPr lang="ru-RU" dirty="0"/>
              <a:t>Целесообразно для:</a:t>
            </a:r>
          </a:p>
          <a:p>
            <a:r>
              <a:rPr lang="ru-RU" sz="2800" dirty="0"/>
              <a:t>описания сложного последовательного алгоритма</a:t>
            </a:r>
          </a:p>
          <a:p>
            <a:r>
              <a:rPr lang="ru-RU" sz="2800" dirty="0"/>
              <a:t>описания работы многопоточного приложения, параллельного алгоритма</a:t>
            </a:r>
            <a:endParaRPr lang="en-US" sz="2800" dirty="0"/>
          </a:p>
          <a:p>
            <a:r>
              <a:rPr lang="ru-RU" sz="2800" dirty="0"/>
              <a:t>анализа варианта использования 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509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ru-RU" sz="2800" dirty="0"/>
              <a:t>необязательность использования полного набора диаграмм</a:t>
            </a:r>
          </a:p>
          <a:p>
            <a:r>
              <a:rPr lang="ru-RU" sz="2800" dirty="0"/>
              <a:t>не зависит от какого-либо языка программирования</a:t>
            </a:r>
          </a:p>
          <a:p>
            <a:r>
              <a:rPr lang="ru-RU" sz="2800" dirty="0"/>
              <a:t>трансляция диаграмм в программный код</a:t>
            </a:r>
          </a:p>
          <a:p>
            <a:r>
              <a:rPr lang="ru-RU" sz="2800" dirty="0"/>
              <a:t>сокращение времени и трудозатрат на разработку и поддержку сложных систем</a:t>
            </a:r>
          </a:p>
          <a:p>
            <a:r>
              <a:rPr lang="ru-RU" sz="2800" dirty="0"/>
              <a:t>единый язык общения заказчика, разработчика и конечного пользователя, а также внутри команды разработчиков</a:t>
            </a:r>
          </a:p>
          <a:p>
            <a:r>
              <a:rPr lang="ru-RU" sz="2800" dirty="0"/>
              <a:t>объектно-ориентированный подход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98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Объектно-ориентированное проектирование ПО</a:t>
            </a:r>
            <a:endParaRPr lang="ru-RU" sz="40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4714884"/>
            <a:ext cx="6553200" cy="1000116"/>
          </a:xfrm>
        </p:spPr>
        <p:txBody>
          <a:bodyPr/>
          <a:lstStyle/>
          <a:p>
            <a:pPr algn="r"/>
            <a:r>
              <a:rPr lang="ru-RU" sz="2000" b="1" u="sng" dirty="0"/>
              <a:t>Тема </a:t>
            </a:r>
            <a:r>
              <a:rPr lang="en-US" sz="2000" b="1" u="sng" dirty="0"/>
              <a:t>2</a:t>
            </a:r>
            <a:r>
              <a:rPr lang="ru-RU" sz="2000" b="1" u="sng" dirty="0"/>
              <a:t>:</a:t>
            </a:r>
            <a:r>
              <a:rPr lang="en-US" sz="2000" b="1" dirty="0"/>
              <a:t> </a:t>
            </a:r>
            <a:r>
              <a:rPr lang="ru-RU" sz="2000" b="1" dirty="0"/>
              <a:t>Планирование и проектирование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1928794" y="4000504"/>
            <a:ext cx="6553200" cy="4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ru-RU" sz="2000" b="1" dirty="0">
                <a:solidFill>
                  <a:schemeClr val="tx2"/>
                </a:solidFill>
                <a:ea typeface="+mj-ea"/>
                <a:cs typeface="+mj-cs"/>
              </a:rPr>
              <a:t>Лекция </a:t>
            </a:r>
            <a:r>
              <a:rPr lang="en-US" sz="2000" b="1" dirty="0">
                <a:solidFill>
                  <a:schemeClr val="tx2"/>
                </a:solidFill>
                <a:ea typeface="+mj-ea"/>
                <a:cs typeface="+mj-cs"/>
              </a:rPr>
              <a:t>8</a:t>
            </a:r>
            <a:endParaRPr lang="ru-RU" sz="2000" b="1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3976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Объектно-ориентированное проектирование ПО. Основные принципы ООП. Критерии качества ООП.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dirty="0"/>
              <a:t>Язык UML. Статические диаграммы и динамические диаграммы.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47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ООП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ru-RU" sz="2800" b="1" dirty="0"/>
              <a:t>Полиморфизм</a:t>
            </a:r>
          </a:p>
          <a:p>
            <a:r>
              <a:rPr lang="ru-RU" sz="2800" b="1" dirty="0"/>
              <a:t>Наследование</a:t>
            </a:r>
          </a:p>
          <a:p>
            <a:r>
              <a:rPr lang="ru-RU" sz="2800" b="1" dirty="0"/>
              <a:t>Инкапсуляция</a:t>
            </a:r>
          </a:p>
          <a:p>
            <a:r>
              <a:rPr lang="ru-RU" sz="2800" dirty="0"/>
              <a:t>Модульность</a:t>
            </a:r>
          </a:p>
          <a:p>
            <a:r>
              <a:rPr lang="ru-RU" sz="2800" dirty="0"/>
              <a:t>Абстрагирование</a:t>
            </a:r>
          </a:p>
          <a:p>
            <a:r>
              <a:rPr lang="ru-RU" sz="2800" dirty="0"/>
              <a:t>Иерархия</a:t>
            </a:r>
          </a:p>
          <a:p>
            <a:r>
              <a:rPr lang="ru-RU" sz="2800" dirty="0"/>
              <a:t>Типизация</a:t>
            </a:r>
          </a:p>
          <a:p>
            <a:r>
              <a:rPr lang="ru-RU" sz="2800" dirty="0"/>
              <a:t>Устойчивость</a:t>
            </a:r>
          </a:p>
          <a:p>
            <a:r>
              <a:rPr lang="ru-RU" sz="2800" dirty="0"/>
              <a:t>Композиция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41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 проектирование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Анализ предметной области и выделение классов и объектов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Проектирование структуры, обеспечивающей взаимодействие объектов с целью выполнения требований решаемой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91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качества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Сцепление</a:t>
            </a:r>
          </a:p>
          <a:p>
            <a:r>
              <a:rPr lang="ru-RU" dirty="0">
                <a:solidFill>
                  <a:schemeClr val="accent6"/>
                </a:solidFill>
              </a:rPr>
              <a:t>Связность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ru-RU" dirty="0">
                <a:solidFill>
                  <a:schemeClr val="accent6"/>
                </a:solidFill>
              </a:rPr>
              <a:t>(прочность)</a:t>
            </a:r>
          </a:p>
          <a:p>
            <a:r>
              <a:rPr lang="ru-RU" dirty="0">
                <a:solidFill>
                  <a:schemeClr val="accent6"/>
                </a:solidFill>
              </a:rPr>
              <a:t>Достаточность</a:t>
            </a:r>
          </a:p>
          <a:p>
            <a:r>
              <a:rPr lang="ru-RU" dirty="0">
                <a:solidFill>
                  <a:schemeClr val="accent6"/>
                </a:solidFill>
              </a:rPr>
              <a:t>Полнота</a:t>
            </a:r>
          </a:p>
          <a:p>
            <a:r>
              <a:rPr lang="ru-RU" dirty="0">
                <a:solidFill>
                  <a:schemeClr val="accent6"/>
                </a:solidFill>
              </a:rPr>
              <a:t>Примитивность</a:t>
            </a:r>
          </a:p>
          <a:p>
            <a:endParaRPr lang="ru-RU" dirty="0"/>
          </a:p>
          <a:p>
            <a:pPr>
              <a:buNone/>
            </a:pPr>
            <a:r>
              <a:rPr lang="ru-RU" sz="2500" dirty="0"/>
              <a:t>Необходимо обеспечивать минимальное сцепление и максимальное значение остальных показателей.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28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ООП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Понятность </a:t>
            </a:r>
            <a:r>
              <a:rPr lang="ru-RU" sz="2400" dirty="0"/>
              <a:t>(реальный мир)</a:t>
            </a:r>
          </a:p>
          <a:p>
            <a:r>
              <a:rPr lang="ru-RU" dirty="0"/>
              <a:t>Возможность повторного использования </a:t>
            </a:r>
            <a:r>
              <a:rPr lang="ru-RU" sz="2000" dirty="0"/>
              <a:t>(полиморфизм + абстракция)</a:t>
            </a:r>
            <a:endParaRPr lang="ru-RU" dirty="0"/>
          </a:p>
          <a:p>
            <a:r>
              <a:rPr lang="ru-RU" dirty="0"/>
              <a:t>Тестируемость </a:t>
            </a:r>
            <a:r>
              <a:rPr lang="ru-RU" sz="2000" dirty="0"/>
              <a:t>(инкапсуляция, тестируется 1 раз при повторах – не тестируется)</a:t>
            </a:r>
            <a:r>
              <a:rPr lang="ru-RU" dirty="0"/>
              <a:t>  </a:t>
            </a:r>
          </a:p>
          <a:p>
            <a:r>
              <a:rPr lang="ru-RU" dirty="0"/>
              <a:t>Расширяемость </a:t>
            </a:r>
          </a:p>
          <a:p>
            <a:pPr marL="0" indent="0">
              <a:buNone/>
            </a:pPr>
            <a:r>
              <a:rPr lang="ru-RU" sz="2000" dirty="0"/>
              <a:t>	(инкапсуляция + полиморфизм + абстракция)</a:t>
            </a:r>
            <a:endParaRPr lang="ru-RU" dirty="0"/>
          </a:p>
          <a:p>
            <a:r>
              <a:rPr lang="ru-RU" dirty="0"/>
              <a:t>Высокая связность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85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r>
              <a:rPr lang="en-US" sz="2600" b="1" dirty="0"/>
              <a:t>UML</a:t>
            </a:r>
            <a:r>
              <a:rPr lang="ru-RU" sz="2600" dirty="0"/>
              <a:t>=</a:t>
            </a:r>
            <a:r>
              <a:rPr lang="en-US" sz="2600" dirty="0"/>
              <a:t>Unified Modeling Language</a:t>
            </a:r>
            <a:endParaRPr lang="ru-RU" sz="2600" dirty="0"/>
          </a:p>
          <a:p>
            <a:r>
              <a:rPr lang="ru-RU" sz="2600" dirty="0"/>
              <a:t>Графический язык </a:t>
            </a:r>
            <a:r>
              <a:rPr lang="ru-RU" sz="2600" b="1" dirty="0"/>
              <a:t>объектного</a:t>
            </a:r>
            <a:r>
              <a:rPr lang="ru-RU" sz="2600" dirty="0"/>
              <a:t> моделирования, предназначенный для разработки требований,  проектирования и документирования систем</a:t>
            </a:r>
          </a:p>
          <a:p>
            <a:r>
              <a:rPr lang="ru-RU" sz="2600" dirty="0"/>
              <a:t>Не зависит от конкретных языков программирования</a:t>
            </a:r>
          </a:p>
          <a:p>
            <a:r>
              <a:rPr lang="ru-RU" sz="2600" dirty="0"/>
              <a:t>Возможность генерации программного кода</a:t>
            </a:r>
          </a:p>
          <a:p>
            <a:r>
              <a:rPr lang="ru-RU" sz="2600" dirty="0"/>
              <a:t>Структура системы представляется как взаимосвязь графических объектов, нарисованных по определенным правилам (</a:t>
            </a:r>
            <a:r>
              <a:rPr lang="ru-RU" sz="2600" b="1" dirty="0"/>
              <a:t>диаграмма</a:t>
            </a:r>
            <a:r>
              <a:rPr lang="ru-RU" sz="2600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1683-A66A-46E9-B983-53F8D6ED2DE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189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Words>1747</Words>
  <Application>Microsoft Office PowerPoint</Application>
  <PresentationFormat>Экран (4:3)</PresentationFormat>
  <Paragraphs>373</Paragraphs>
  <Slides>47</Slides>
  <Notes>38</Notes>
  <HiddenSlides>14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Garamond</vt:lpstr>
      <vt:lpstr>Wingdings</vt:lpstr>
      <vt:lpstr>Тема1</vt:lpstr>
      <vt:lpstr>Visio</vt:lpstr>
      <vt:lpstr>Объектно-ориентированное проектирование ПО</vt:lpstr>
      <vt:lpstr>Перечень рекомендуемой литературы. </vt:lpstr>
      <vt:lpstr>Объектно-ориентированный подход к проектированию</vt:lpstr>
      <vt:lpstr>Объекты и классы</vt:lpstr>
      <vt:lpstr>Основные принципы ООП</vt:lpstr>
      <vt:lpstr>ОО проектирование</vt:lpstr>
      <vt:lpstr>Критерии качества</vt:lpstr>
      <vt:lpstr>Достоинства ООП</vt:lpstr>
      <vt:lpstr>UML</vt:lpstr>
      <vt:lpstr>Презентация PowerPoint</vt:lpstr>
      <vt:lpstr>Диаграммы UML</vt:lpstr>
      <vt:lpstr>Статические диаграммы UML</vt:lpstr>
      <vt:lpstr>Диаграмма классов</vt:lpstr>
      <vt:lpstr>Диаграмма классов</vt:lpstr>
      <vt:lpstr>Диаграмма классов</vt:lpstr>
      <vt:lpstr>Диаграмма классов</vt:lpstr>
      <vt:lpstr>Диаграмма классов</vt:lpstr>
      <vt:lpstr>Диаграмма классов</vt:lpstr>
      <vt:lpstr>Презентация PowerPoint</vt:lpstr>
      <vt:lpstr>Диаграмма составной структуры</vt:lpstr>
      <vt:lpstr>Диаграмма объектов</vt:lpstr>
      <vt:lpstr>Диаграмма объектов</vt:lpstr>
      <vt:lpstr>Диаграмма компонентов</vt:lpstr>
      <vt:lpstr>Диаграмма пакетов</vt:lpstr>
      <vt:lpstr>Диаграмма развертывания</vt:lpstr>
      <vt:lpstr>Диаграмма  развертывания</vt:lpstr>
      <vt:lpstr>Динамические диаграммы UML</vt:lpstr>
      <vt:lpstr>Диаграмма вариантов использования</vt:lpstr>
      <vt:lpstr>Диаграмма вариантов использования</vt:lpstr>
      <vt:lpstr>Диаграмма последовательности</vt:lpstr>
      <vt:lpstr>Диаграмма последовательности</vt:lpstr>
      <vt:lpstr>Диаграмма синхронизации</vt:lpstr>
      <vt:lpstr>Диаграмма взаимодействия</vt:lpstr>
      <vt:lpstr>Диаграммы последовательности и взаимодействия</vt:lpstr>
      <vt:lpstr>Диаграмма состояний</vt:lpstr>
      <vt:lpstr>Диаграмма состояний</vt:lpstr>
      <vt:lpstr>Диаграмма состояний</vt:lpstr>
      <vt:lpstr>Диаграмма состояний</vt:lpstr>
      <vt:lpstr>Диаграмма состояний</vt:lpstr>
      <vt:lpstr>Диаграмма деятельности</vt:lpstr>
      <vt:lpstr>Диаграмма  деятельности</vt:lpstr>
      <vt:lpstr>Диаграмма деятельности</vt:lpstr>
      <vt:lpstr>Диаграмма  деятельности</vt:lpstr>
      <vt:lpstr>Диаграмма деятельности</vt:lpstr>
      <vt:lpstr>UML</vt:lpstr>
      <vt:lpstr>Объектно-ориентированное проектирование ПО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эксплуатация защищенных автоматизированных систем</dc:title>
  <dc:creator>Алексей Кузнецов</dc:creator>
  <cp:lastModifiedBy>Пользователь Windows</cp:lastModifiedBy>
  <cp:revision>269</cp:revision>
  <dcterms:created xsi:type="dcterms:W3CDTF">2017-05-16T13:01:14Z</dcterms:created>
  <dcterms:modified xsi:type="dcterms:W3CDTF">2021-10-12T11:14:03Z</dcterms:modified>
</cp:coreProperties>
</file>