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391" r:id="rId21"/>
    <p:sldId id="38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68421" autoAdjust="0"/>
  </p:normalViewPr>
  <p:slideViewPr>
    <p:cSldViewPr>
      <p:cViewPr varScale="1">
        <p:scale>
          <a:sx n="76" d="100"/>
          <a:sy n="76" d="100"/>
        </p:scale>
        <p:origin x="29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 зависимости от архитектуры</a:t>
            </a:r>
          </a:p>
          <a:p>
            <a:r>
              <a:rPr lang="ru-RU" dirty="0"/>
              <a:t>Первое что видит и через что взаимодействует пользователь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10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Поняв модель – помнит долго</a:t>
            </a:r>
          </a:p>
          <a:p>
            <a:r>
              <a:rPr lang="ru-RU" dirty="0"/>
              <a:t>Метафора – быстрое понимание</a:t>
            </a:r>
          </a:p>
          <a:p>
            <a:r>
              <a:rPr lang="ru-RU" dirty="0"/>
              <a:t>Сложно придумать одну метафору - Возможно совокупность метафор, так как отдельные ограничены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Кнопки – нажми меня</a:t>
            </a:r>
          </a:p>
          <a:p>
            <a:r>
              <a:rPr lang="ru-RU" dirty="0"/>
              <a:t>Расположение кнопок как </a:t>
            </a:r>
            <a:r>
              <a:rPr lang="ru-RU" dirty="0" err="1"/>
              <a:t>комфорок</a:t>
            </a:r>
            <a:endParaRPr lang="ru-RU" dirty="0"/>
          </a:p>
          <a:p>
            <a:r>
              <a:rPr lang="ru-RU" dirty="0" err="1"/>
              <a:t>Антинаглядность</a:t>
            </a:r>
            <a:r>
              <a:rPr lang="ru-RU" dirty="0"/>
              <a:t> – плохо – кнопка есть, но не нажимается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44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– максимум 7 элементов не связанных друг с другом</a:t>
            </a:r>
          </a:p>
          <a:p>
            <a:r>
              <a:rPr lang="ru-RU" dirty="0"/>
              <a:t>Расширение возможностей памяти – смысловые ассоциации – 1234567890</a:t>
            </a:r>
          </a:p>
          <a:p>
            <a:r>
              <a:rPr lang="ru-RU" dirty="0"/>
              <a:t>Время – количество ошибок постепенно снижается</a:t>
            </a:r>
          </a:p>
          <a:p>
            <a:r>
              <a:rPr lang="ru-RU" dirty="0"/>
              <a:t>Вспомогательная информация на экране, подсказки</a:t>
            </a:r>
          </a:p>
          <a:p>
            <a:r>
              <a:rPr lang="ru-RU" dirty="0"/>
              <a:t>Если что-то записывать на бумажке - зло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766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Необходимо обращать внимание на возрастные и другие особенности людей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понимать какой круг людей работает с программой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64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обучения – кроме того в первую очередь должны изучаться наиболее важные и часто возникающие задачи на практике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2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 пауз = картинки (</a:t>
            </a:r>
            <a:r>
              <a:rPr lang="en-US" dirty="0"/>
              <a:t>windows)</a:t>
            </a:r>
            <a:endParaRPr lang="ru-RU" dirty="0"/>
          </a:p>
          <a:p>
            <a:r>
              <a:rPr lang="ru-RU" dirty="0"/>
              <a:t>Стресс = ответственность за неотменяемые действия</a:t>
            </a:r>
          </a:p>
          <a:p>
            <a:r>
              <a:rPr lang="ru-RU" dirty="0"/>
              <a:t>Предотвращенная ошибка = нет ошибки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03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Дост</a:t>
            </a:r>
            <a:r>
              <a:rPr lang="ru-RU" dirty="0"/>
              <a:t> – если раньше не видел, но знаешь область знаний то легко разберешься</a:t>
            </a:r>
          </a:p>
          <a:p>
            <a:r>
              <a:rPr lang="ru-RU" dirty="0" err="1"/>
              <a:t>Эфф</a:t>
            </a:r>
            <a:r>
              <a:rPr lang="ru-RU" dirty="0"/>
              <a:t> – нет препятствий для работы опытных пользователей (не только </a:t>
            </a:r>
            <a:r>
              <a:rPr lang="ru-RU" dirty="0" err="1"/>
              <a:t>визарды</a:t>
            </a:r>
            <a:r>
              <a:rPr lang="ru-RU" dirty="0"/>
              <a:t>, но и функции для экспертов) экспертов бесят </a:t>
            </a:r>
            <a:r>
              <a:rPr lang="ru-RU" dirty="0" err="1"/>
              <a:t>визарды</a:t>
            </a:r>
            <a:endParaRPr lang="ru-RU" dirty="0"/>
          </a:p>
          <a:p>
            <a:r>
              <a:rPr lang="ru-RU" dirty="0" err="1"/>
              <a:t>Разв</a:t>
            </a:r>
            <a:r>
              <a:rPr lang="ru-RU" dirty="0"/>
              <a:t> – способствует росту знаний и навыков. Новичкам нужна поддержка, профессионалам – высокая производительность и гибкость – подстройка под ситуации</a:t>
            </a:r>
          </a:p>
          <a:p>
            <a:r>
              <a:rPr lang="ru-RU" dirty="0"/>
              <a:t>	Средние (большинство)  – эффективность, гибкость + поддержка и подсказки </a:t>
            </a:r>
          </a:p>
          <a:p>
            <a:r>
              <a:rPr lang="ru-RU" dirty="0" err="1"/>
              <a:t>Поддер</a:t>
            </a:r>
            <a:r>
              <a:rPr lang="ru-RU" dirty="0"/>
              <a:t> – </a:t>
            </a:r>
            <a:r>
              <a:rPr lang="ru-RU" dirty="0" err="1"/>
              <a:t>способтв</a:t>
            </a:r>
            <a:r>
              <a:rPr lang="ru-RU" dirty="0"/>
              <a:t> простому и быстрому решению, быстрее чем аналоги – помогает, а не мешает</a:t>
            </a:r>
          </a:p>
          <a:p>
            <a:r>
              <a:rPr lang="ru-RU" dirty="0"/>
              <a:t>Контекст – согласованность с окружением (</a:t>
            </a:r>
            <a:r>
              <a:rPr lang="ru-RU" dirty="0" err="1"/>
              <a:t>прогрм</a:t>
            </a:r>
            <a:r>
              <a:rPr lang="ru-RU" dirty="0"/>
              <a:t> и </a:t>
            </a:r>
            <a:r>
              <a:rPr lang="ru-RU" dirty="0" err="1"/>
              <a:t>апп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08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Струк</a:t>
            </a:r>
            <a:r>
              <a:rPr lang="ru-RU" dirty="0"/>
              <a:t> – связные вещи рядом и </a:t>
            </a:r>
            <a:r>
              <a:rPr lang="ru-RU" dirty="0" err="1"/>
              <a:t>визуално</a:t>
            </a:r>
            <a:r>
              <a:rPr lang="ru-RU" dirty="0"/>
              <a:t> связаны (меню, похожие элементы)</a:t>
            </a:r>
          </a:p>
          <a:p>
            <a:r>
              <a:rPr lang="ru-RU" dirty="0"/>
              <a:t>Прост – простые вещи выполняются просто, при этом видно сложные процедуры</a:t>
            </a:r>
          </a:p>
          <a:p>
            <a:r>
              <a:rPr lang="ru-RU" dirty="0"/>
              <a:t>Видим – все функции должны быть видны пользователю при решении определенной задачи</a:t>
            </a:r>
          </a:p>
          <a:p>
            <a:r>
              <a:rPr lang="ru-RU" dirty="0" err="1"/>
              <a:t>ОбрСв</a:t>
            </a:r>
            <a:r>
              <a:rPr lang="ru-RU" dirty="0"/>
              <a:t> – инф. О действиях, событиях, не должно быть ощущения зависания</a:t>
            </a:r>
          </a:p>
          <a:p>
            <a:r>
              <a:rPr lang="ru-RU" dirty="0" err="1"/>
              <a:t>Толер</a:t>
            </a:r>
            <a:r>
              <a:rPr lang="ru-RU" dirty="0"/>
              <a:t> – терпимость к ошибкам, гибкость интерфейса – отмена или повтор действий, </a:t>
            </a:r>
            <a:r>
              <a:rPr lang="ru-RU" dirty="0" err="1"/>
              <a:t>корреткная</a:t>
            </a:r>
            <a:r>
              <a:rPr lang="ru-RU" dirty="0"/>
              <a:t> интерпретация данных</a:t>
            </a:r>
          </a:p>
          <a:p>
            <a:r>
              <a:rPr lang="ru-RU" dirty="0" err="1"/>
              <a:t>Повт</a:t>
            </a:r>
            <a:r>
              <a:rPr lang="ru-RU" dirty="0"/>
              <a:t> – многократное </a:t>
            </a:r>
            <a:r>
              <a:rPr lang="ru-RU" dirty="0" err="1"/>
              <a:t>использ</a:t>
            </a:r>
            <a:r>
              <a:rPr lang="ru-RU" dirty="0"/>
              <a:t> компонент – унифицированность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516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программы ориентировано на дальнейшее использование</a:t>
            </a:r>
          </a:p>
          <a:p>
            <a:r>
              <a:rPr lang="ru-RU" dirty="0"/>
              <a:t>Каждой роли соответствует свой интерфейс (</a:t>
            </a:r>
            <a:r>
              <a:rPr lang="ru-RU" dirty="0" err="1"/>
              <a:t>адм</a:t>
            </a:r>
            <a:r>
              <a:rPr lang="ru-RU" dirty="0"/>
              <a:t> и польз)</a:t>
            </a:r>
          </a:p>
          <a:p>
            <a:endParaRPr lang="ru-RU" dirty="0"/>
          </a:p>
          <a:p>
            <a:r>
              <a:rPr lang="ru-RU" dirty="0" err="1"/>
              <a:t>Обяз</a:t>
            </a:r>
            <a:r>
              <a:rPr lang="ru-RU" dirty="0"/>
              <a:t> – знания о предметной области</a:t>
            </a:r>
          </a:p>
          <a:p>
            <a:r>
              <a:rPr lang="ru-RU" dirty="0"/>
              <a:t>Умен – уровень мастерства</a:t>
            </a:r>
          </a:p>
          <a:p>
            <a:r>
              <a:rPr lang="ru-RU" dirty="0" err="1"/>
              <a:t>Взаим</a:t>
            </a:r>
            <a:r>
              <a:rPr lang="ru-RU" dirty="0"/>
              <a:t> – варианты использования – частота, </a:t>
            </a:r>
            <a:r>
              <a:rPr lang="ru-RU" dirty="0" err="1"/>
              <a:t>регудярность</a:t>
            </a:r>
            <a:endParaRPr lang="ru-RU" dirty="0"/>
          </a:p>
          <a:p>
            <a:r>
              <a:rPr lang="ru-RU" dirty="0"/>
              <a:t>Инф – источники, объем, направление передачи, сложность</a:t>
            </a:r>
          </a:p>
          <a:p>
            <a:r>
              <a:rPr lang="ru-RU" dirty="0"/>
              <a:t>Крит – быстрота, точность и т.п.</a:t>
            </a:r>
          </a:p>
          <a:p>
            <a:r>
              <a:rPr lang="ru-RU" dirty="0" err="1"/>
              <a:t>Функ</a:t>
            </a:r>
            <a:r>
              <a:rPr lang="ru-RU" dirty="0"/>
              <a:t> – специфичные для роли</a:t>
            </a:r>
          </a:p>
          <a:p>
            <a:r>
              <a:rPr lang="ru-RU" dirty="0" err="1"/>
              <a:t>Убыт</a:t>
            </a:r>
            <a:r>
              <a:rPr lang="ru-RU" dirty="0"/>
              <a:t> – данной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994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 - В интерфейсе только то что требуется – переработанные и </a:t>
            </a:r>
            <a:r>
              <a:rPr lang="ru-RU" dirty="0" err="1"/>
              <a:t>обощенные</a:t>
            </a:r>
            <a:r>
              <a:rPr lang="ru-RU" dirty="0"/>
              <a:t> варианты использования</a:t>
            </a:r>
          </a:p>
          <a:p>
            <a:r>
              <a:rPr lang="ru-RU" dirty="0" err="1"/>
              <a:t>Содерж</a:t>
            </a:r>
            <a:r>
              <a:rPr lang="ru-RU" dirty="0"/>
              <a:t> – на основе анализа предметной области = совокупности </a:t>
            </a:r>
            <a:r>
              <a:rPr lang="ru-RU"/>
              <a:t>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49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М… Набор правил может быть реализован по разному – пульт от телевизора разных производителей, авто – педали, руль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50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Часто программисты пишут программы для таких же как они, (технический склад ума, подробно изучают документацию) – те же рычаги и кнопки, которые сами бы хотели</a:t>
            </a:r>
          </a:p>
          <a:p>
            <a:r>
              <a:rPr lang="ru-RU" dirty="0"/>
              <a:t>Пользователь смотрит по другому – понимает смысл, назначения и действия, если они находятся в рамках «системы понятий» - бумажные документы – </a:t>
            </a:r>
            <a:r>
              <a:rPr lang="en-US" dirty="0"/>
              <a:t>Word</a:t>
            </a:r>
            <a:r>
              <a:rPr lang="ru-RU" dirty="0"/>
              <a:t>, сохранить, представление, бумажный документ и электронный образ по разному ведут себя, как повредить, если пропал, то кто-то взял. Воспринимается как аналог бумажного документа и ожидаются те-же свойства</a:t>
            </a:r>
          </a:p>
          <a:p>
            <a:r>
              <a:rPr lang="ru-RU" dirty="0"/>
              <a:t>Путь к программе через прочтение документации – долгий, надо погружать в среду через наглядность и понятность интерфейса – быстро, программа должна помогать, автоматизировать действия</a:t>
            </a:r>
          </a:p>
          <a:p>
            <a:r>
              <a:rPr lang="ru-RU" dirty="0"/>
              <a:t>Нет погружения - МАГИЯ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69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Сенсорный – через сенсорный экран (видео камера – </a:t>
            </a:r>
            <a:r>
              <a:rPr lang="en-US" dirty="0"/>
              <a:t>XBOX)</a:t>
            </a:r>
            <a:endParaRPr lang="ru-RU" dirty="0"/>
          </a:p>
          <a:p>
            <a:r>
              <a:rPr lang="ru-RU" dirty="0"/>
              <a:t>Жестов – через мышь, сенсорный или видео</a:t>
            </a:r>
          </a:p>
          <a:p>
            <a:r>
              <a:rPr lang="ru-RU" dirty="0"/>
              <a:t>Тактильный – обратная связь</a:t>
            </a:r>
          </a:p>
          <a:p>
            <a:r>
              <a:rPr lang="ru-RU" dirty="0"/>
              <a:t>Список не полный – все развивается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66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всегда субъективный характер – есть и объективные факторы</a:t>
            </a:r>
          </a:p>
          <a:p>
            <a:r>
              <a:rPr lang="ru-RU" dirty="0"/>
              <a:t>Науки….</a:t>
            </a:r>
          </a:p>
          <a:p>
            <a:endParaRPr lang="ru-RU" dirty="0"/>
          </a:p>
          <a:p>
            <a:r>
              <a:rPr lang="ru-RU" dirty="0"/>
              <a:t>Далее ряд примеров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66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Человек часто ошибается, но – адаптивная система – подстраивается</a:t>
            </a:r>
          </a:p>
          <a:p>
            <a:r>
              <a:rPr lang="ru-RU" dirty="0"/>
              <a:t>В отличие от компьютера – не точность результата – а быстрое приближение к результату и достаточно быстро поправиться</a:t>
            </a:r>
          </a:p>
          <a:p>
            <a:r>
              <a:rPr lang="ru-RU" dirty="0"/>
              <a:t>Сообщение об ошибке - раздражение</a:t>
            </a:r>
          </a:p>
          <a:p>
            <a:r>
              <a:rPr lang="ru-RU" dirty="0"/>
              <a:t>Отсюда – принципы: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Терпимость – не замечать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Понимать правильно</a:t>
            </a:r>
          </a:p>
          <a:p>
            <a:pPr marL="171450" indent="-171450">
              <a:buFontTx/>
              <a:buChar char="-"/>
            </a:pPr>
            <a:r>
              <a:rPr lang="ru-RU" dirty="0"/>
              <a:t>Устранять – корректировать результат</a:t>
            </a:r>
          </a:p>
          <a:p>
            <a:pPr marL="171450" indent="-171450">
              <a:buFontTx/>
              <a:buChar char="-"/>
            </a:pPr>
            <a:r>
              <a:rPr lang="ru-RU" dirty="0"/>
              <a:t>И – не просто сообщение об ошибке, а в чем ошибка и как исправить. Пользователь не сдает экзамен, а пытается решить свои задачи.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Риск и невозможность отмены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58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Долго думает, быстрой действует</a:t>
            </a:r>
          </a:p>
          <a:p>
            <a:r>
              <a:rPr lang="ru-RU" dirty="0"/>
              <a:t>Большую часть времени человек тратит на интеллектуальную деятельность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Определение целей,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Определение цепочки действий до цели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Обнаружение необходимых элементов управления</a:t>
            </a:r>
          </a:p>
          <a:p>
            <a:pPr marL="0" indent="0">
              <a:buFontTx/>
              <a:buNone/>
            </a:pPr>
            <a:r>
              <a:rPr lang="ru-RU" dirty="0"/>
              <a:t>Интерфейс должен помочь быстрее найти элементы управления и результаты операций</a:t>
            </a:r>
          </a:p>
          <a:p>
            <a:pPr marL="0" indent="0">
              <a:buFontTx/>
              <a:buNone/>
            </a:pPr>
            <a:r>
              <a:rPr lang="ru-RU" dirty="0"/>
              <a:t>1-3 действие</a:t>
            </a:r>
          </a:p>
          <a:p>
            <a:pPr marL="0" indent="0">
              <a:buFontTx/>
              <a:buNone/>
            </a:pPr>
            <a:r>
              <a:rPr lang="ru-RU" dirty="0"/>
              <a:t>4-5 – взгляд</a:t>
            </a:r>
          </a:p>
          <a:p>
            <a:pPr marL="0" indent="0">
              <a:buFontTx/>
              <a:buNone/>
            </a:pPr>
            <a:r>
              <a:rPr lang="ru-RU" dirty="0"/>
              <a:t>6 - думает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7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Закон – чем ближе и больше элемент управления, тем проще в него попасть</a:t>
            </a:r>
          </a:p>
          <a:p>
            <a:r>
              <a:rPr lang="ru-RU" dirty="0"/>
              <a:t>Элемент на краю экрана – бесконечный – легко попасть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11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Понять где находится в процессе работы – можно помечать сколько осталось шагов – вспомнить, где мы</a:t>
            </a:r>
          </a:p>
          <a:p>
            <a:r>
              <a:rPr lang="ru-RU" dirty="0"/>
              <a:t>Выделять текущее поле ввода и т.п.</a:t>
            </a:r>
          </a:p>
          <a:p>
            <a:r>
              <a:rPr lang="ru-RU" dirty="0"/>
              <a:t>Внимание = сначала движение – яркий цвет – все остальное (баннеры)</a:t>
            </a:r>
          </a:p>
          <a:p>
            <a:r>
              <a:rPr lang="ru-RU" dirty="0"/>
              <a:t>2. Правильная оценка времени = Индикаторы %, оценка времени, проверка всех входных данных, прежде чем начинать долгий процесс. (пользователь запустил долгий процесс – пошел налить чаю, - пришел, а вместо результата, видит вопрос)</a:t>
            </a:r>
          </a:p>
          <a:p>
            <a:r>
              <a:rPr lang="ru-RU" dirty="0"/>
              <a:t>Можно получить раздраженного пользователя – постоянно ждущего у экрана.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0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21.10.2021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Интерфейс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r>
              <a:rPr lang="ru-RU" sz="2400" dirty="0"/>
              <a:t>Человек «понимает» что-либо, укладывая это в сознании в некоторую систему ассоциативных связей</a:t>
            </a:r>
          </a:p>
          <a:p>
            <a:r>
              <a:rPr lang="ru-RU" sz="2400" u="sng" dirty="0"/>
              <a:t>Ментальная модель </a:t>
            </a:r>
            <a:r>
              <a:rPr lang="ru-RU" sz="2400" dirty="0"/>
              <a:t>– умозрительная модель. Пользователь понимает, как работать с системой, если ему объясняют набор сущностей, в терминах которых она функционирует, и правила работы с ними</a:t>
            </a:r>
          </a:p>
          <a:p>
            <a:r>
              <a:rPr lang="ru-RU" sz="2400" u="sng" dirty="0"/>
              <a:t>Метафора</a:t>
            </a:r>
            <a:r>
              <a:rPr lang="ru-RU" sz="2400" i="1" dirty="0"/>
              <a:t> – </a:t>
            </a:r>
            <a:r>
              <a:rPr lang="ru-RU" sz="2400" dirty="0"/>
              <a:t> пример, ассоциация – объяснение работы ПО, на примере предмета из реальной жизни, знакомого большинству пользователей. Это помогает быстро понять основные правила работы, в отличие от долгих объяснений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13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ru-RU" sz="2800" u="sng" dirty="0"/>
              <a:t>Наглядность</a:t>
            </a:r>
            <a:r>
              <a:rPr lang="ru-RU" sz="2800" dirty="0"/>
              <a:t> – представление интерфейса подсказывает, как с ним надо работать, используя широко распространенные стереотипы и наглядные связи между элементами управления и управляемыми объектами:</a:t>
            </a:r>
          </a:p>
          <a:p>
            <a:pPr lvl="1"/>
            <a:r>
              <a:rPr lang="en-US" sz="2400" dirty="0" err="1"/>
              <a:t>Псевдотрехмерные</a:t>
            </a:r>
            <a:r>
              <a:rPr lang="en-US" sz="2400" dirty="0"/>
              <a:t> </a:t>
            </a:r>
            <a:r>
              <a:rPr lang="en-US" sz="2400" dirty="0" err="1"/>
              <a:t>выступающие</a:t>
            </a:r>
            <a:r>
              <a:rPr lang="en-US" sz="2400" dirty="0"/>
              <a:t> кнопки</a:t>
            </a:r>
            <a:endParaRPr lang="ru-RU" sz="2400" dirty="0"/>
          </a:p>
          <a:p>
            <a:pPr lvl="1"/>
            <a:r>
              <a:rPr lang="ru-RU" sz="2400" dirty="0"/>
              <a:t>Расположение элементов управления в соответствии с управляемыми объектами</a:t>
            </a:r>
          </a:p>
          <a:p>
            <a:r>
              <a:rPr lang="ru-RU" sz="2800" u="sng" dirty="0"/>
              <a:t>Стандарт</a:t>
            </a:r>
            <a:r>
              <a:rPr lang="ru-RU" sz="2800" dirty="0"/>
              <a:t> – использование стандартных интерфейсов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3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человека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7931224" cy="5059379"/>
          </a:xfrm>
        </p:spPr>
        <p:txBody>
          <a:bodyPr/>
          <a:lstStyle/>
          <a:p>
            <a:r>
              <a:rPr lang="ru-RU" sz="2600" dirty="0"/>
              <a:t>Память – кратковременная и долговременная. Кратковременная хранит примерно 7 объектов, долговременная хранит структурированную информацию с большим количеством связей между элементами</a:t>
            </a:r>
          </a:p>
          <a:p>
            <a:r>
              <a:rPr lang="ru-RU" sz="2600" dirty="0"/>
              <a:t>ОДТЧПШСВДН ???</a:t>
            </a:r>
          </a:p>
          <a:p>
            <a:r>
              <a:rPr lang="ru-RU" sz="2600" dirty="0"/>
              <a:t>Постепенность запоминания – на изучение всего нового требуется время</a:t>
            </a:r>
          </a:p>
          <a:p>
            <a:r>
              <a:rPr lang="ru-RU" sz="2600" dirty="0"/>
              <a:t>Чем меньше нагружается память пользователей, тем меньше усилий им необходимо для работы с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92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категории пользователей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Возрастные и другие особенности людей;</a:t>
            </a:r>
          </a:p>
          <a:p>
            <a:r>
              <a:rPr lang="ru-RU" sz="2800" dirty="0"/>
              <a:t>Использование в интерфейсе программы мелких шрифтов, маленьких кнопок и пиктограмм – плохо для людей со слабым зрением</a:t>
            </a:r>
          </a:p>
          <a:p>
            <a:r>
              <a:rPr lang="ru-RU" sz="2800" dirty="0"/>
              <a:t>Использование только цветов для различения каких-то элементов интерфейса сделает его неудобным для людей с нарушениями цветового восприятия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7813"/>
            <a:ext cx="8686800" cy="1139825"/>
          </a:xfrm>
        </p:spPr>
        <p:txBody>
          <a:bodyPr/>
          <a:lstStyle/>
          <a:p>
            <a:r>
              <a:rPr lang="ru-RU" dirty="0"/>
              <a:t>Факторы удобства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30725"/>
          </a:xfrm>
        </p:spPr>
        <p:txBody>
          <a:bodyPr/>
          <a:lstStyle/>
          <a:p>
            <a:r>
              <a:rPr lang="ru-RU" sz="2400" u="sng" dirty="0"/>
              <a:t>Адекватность интерфейса</a:t>
            </a:r>
            <a:r>
              <a:rPr lang="ru-RU" sz="2400" dirty="0"/>
              <a:t> – </a:t>
            </a:r>
            <a:r>
              <a:rPr lang="ru-RU" sz="2400" b="1" i="1" dirty="0"/>
              <a:t> </a:t>
            </a:r>
            <a:r>
              <a:rPr lang="ru-RU" sz="2400" dirty="0"/>
              <a:t>соответствие интерфейса тем задачам, которые пользователи должны решать с помощью ПО</a:t>
            </a:r>
          </a:p>
          <a:p>
            <a:pPr lvl="1"/>
            <a:r>
              <a:rPr lang="en-US" sz="2000" dirty="0" err="1"/>
              <a:t>все</a:t>
            </a:r>
            <a:r>
              <a:rPr lang="en-US" sz="2000" dirty="0"/>
              <a:t> </a:t>
            </a:r>
            <a:r>
              <a:rPr lang="en-US" sz="2000" dirty="0" err="1"/>
              <a:t>нужные</a:t>
            </a:r>
            <a:r>
              <a:rPr lang="en-US" sz="2000" dirty="0"/>
              <a:t> </a:t>
            </a:r>
            <a:r>
              <a:rPr lang="en-US" sz="2000" dirty="0" err="1"/>
              <a:t>пользователям</a:t>
            </a:r>
            <a:r>
              <a:rPr lang="en-US" sz="2000" dirty="0"/>
              <a:t> </a:t>
            </a:r>
            <a:r>
              <a:rPr lang="en-US" sz="2000" dirty="0" err="1"/>
              <a:t>задачи</a:t>
            </a:r>
            <a:r>
              <a:rPr lang="en-US" sz="2000" dirty="0"/>
              <a:t> </a:t>
            </a:r>
            <a:r>
              <a:rPr lang="en-US" sz="2000" dirty="0" err="1"/>
              <a:t>должны</a:t>
            </a:r>
            <a:r>
              <a:rPr lang="en-US" sz="2000" dirty="0"/>
              <a:t> </a:t>
            </a:r>
            <a:r>
              <a:rPr lang="en-US" sz="2000" dirty="0" err="1"/>
              <a:t>быть</a:t>
            </a:r>
            <a:r>
              <a:rPr lang="en-US" sz="2000" dirty="0"/>
              <a:t> </a:t>
            </a:r>
            <a:r>
              <a:rPr lang="en-US" sz="2000" dirty="0" err="1"/>
              <a:t>разрешимы</a:t>
            </a:r>
            <a:r>
              <a:rPr lang="en-US" sz="2000" dirty="0"/>
              <a:t> </a:t>
            </a:r>
            <a:endParaRPr lang="ru-RU" sz="2000" dirty="0"/>
          </a:p>
          <a:p>
            <a:pPr lvl="1"/>
            <a:r>
              <a:rPr lang="ru-RU" sz="2000" dirty="0"/>
              <a:t>те действия, которые пользователи выполняют чаще, должны требовать меньше усилий</a:t>
            </a:r>
          </a:p>
          <a:p>
            <a:r>
              <a:rPr lang="ru-RU" sz="2400" u="sng" dirty="0"/>
              <a:t>Производительность работы пользователей</a:t>
            </a:r>
            <a:r>
              <a:rPr lang="ru-RU" sz="2400" dirty="0"/>
              <a:t> –  количество однотипных реальных задач, которые пользователь может решить с помощью ПО за единицу времени</a:t>
            </a:r>
          </a:p>
          <a:p>
            <a:r>
              <a:rPr lang="ru-RU" sz="2400" u="sng" dirty="0"/>
              <a:t>Скорость обучения новых пользователей</a:t>
            </a:r>
            <a:r>
              <a:rPr lang="ru-RU" sz="2400" dirty="0"/>
              <a:t> –  количество задач, которые новый пользователь обучается выполнять самостоятельно, за единицу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21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ru-RU" dirty="0"/>
              <a:t>Факторы удобства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ru-RU" sz="2400" u="sng" dirty="0"/>
              <a:t>Эффективность предотвращения и преодоления ошибок пользователей</a:t>
            </a:r>
            <a:r>
              <a:rPr lang="ru-RU" sz="2400" dirty="0"/>
              <a:t> – чем реже ошибки и чем меньше времени и усилий требуется для преодоления последствий сделанных ошибок, тем лучше показатель</a:t>
            </a:r>
          </a:p>
          <a:p>
            <a:r>
              <a:rPr lang="ru-RU" sz="2400" u="sng" dirty="0"/>
              <a:t>Удовлетворенность пользователей</a:t>
            </a:r>
            <a:r>
              <a:rPr lang="ru-RU" sz="2400" b="1" i="1" dirty="0"/>
              <a:t> </a:t>
            </a:r>
            <a:r>
              <a:rPr lang="ru-RU" sz="2400" i="1" dirty="0"/>
              <a:t>–</a:t>
            </a:r>
            <a:r>
              <a:rPr lang="ru-RU" sz="2400" b="1" i="1" dirty="0"/>
              <a:t> </a:t>
            </a:r>
            <a:r>
              <a:rPr lang="ru-RU" sz="2400" dirty="0"/>
              <a:t>субъективная оценка пользователя – понравилась/не понравилась система:</a:t>
            </a:r>
          </a:p>
          <a:p>
            <a:pPr lvl="1"/>
            <a:r>
              <a:rPr lang="en-US" sz="2000" dirty="0" err="1"/>
              <a:t>интерфейс</a:t>
            </a:r>
            <a:r>
              <a:rPr lang="en-US" sz="2000" dirty="0"/>
              <a:t> </a:t>
            </a:r>
            <a:r>
              <a:rPr lang="en-US" sz="2000" dirty="0" err="1"/>
              <a:t>эстетичен</a:t>
            </a:r>
            <a:r>
              <a:rPr lang="en-US" sz="2000" dirty="0"/>
              <a:t> и </a:t>
            </a:r>
            <a:r>
              <a:rPr lang="en-US" sz="2000" dirty="0" err="1"/>
              <a:t>элегантен</a:t>
            </a:r>
            <a:endParaRPr lang="ru-RU" sz="2000" dirty="0"/>
          </a:p>
          <a:p>
            <a:pPr lvl="1"/>
            <a:r>
              <a:rPr lang="ru-RU" sz="2000" dirty="0"/>
              <a:t>нет долгих пауз</a:t>
            </a:r>
          </a:p>
          <a:p>
            <a:pPr lvl="1"/>
            <a:r>
              <a:rPr lang="ru-RU" sz="2000" dirty="0"/>
              <a:t>нет стресса</a:t>
            </a:r>
          </a:p>
          <a:p>
            <a:pPr lvl="1"/>
            <a:r>
              <a:rPr lang="ru-RU" sz="2000" dirty="0"/>
              <a:t>настройка интерфейса под себя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08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удобного 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ru-RU" dirty="0"/>
              <a:t>Правило доступности</a:t>
            </a:r>
          </a:p>
          <a:p>
            <a:r>
              <a:rPr lang="ru-RU" dirty="0"/>
              <a:t>Правило эффективности</a:t>
            </a:r>
          </a:p>
          <a:p>
            <a:r>
              <a:rPr lang="ru-RU" dirty="0"/>
              <a:t>Правило непрерывного развития:</a:t>
            </a:r>
          </a:p>
          <a:p>
            <a:pPr lvl="1"/>
            <a:r>
              <a:rPr lang="ru-RU" dirty="0"/>
              <a:t>новички</a:t>
            </a:r>
          </a:p>
          <a:p>
            <a:pPr lvl="1"/>
            <a:r>
              <a:rPr lang="ru-RU" dirty="0"/>
              <a:t>средний уровень</a:t>
            </a:r>
          </a:p>
          <a:p>
            <a:pPr lvl="1"/>
            <a:r>
              <a:rPr lang="ru-RU" dirty="0"/>
              <a:t>опытные пользователи</a:t>
            </a:r>
          </a:p>
          <a:p>
            <a:r>
              <a:rPr lang="ru-RU" dirty="0"/>
              <a:t>Правило поддержки</a:t>
            </a:r>
          </a:p>
          <a:p>
            <a:r>
              <a:rPr lang="ru-RU" dirty="0"/>
              <a:t>Правило соблюдения контекста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36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 структуризации</a:t>
            </a:r>
          </a:p>
          <a:p>
            <a:r>
              <a:rPr lang="ru-RU" dirty="0"/>
              <a:t>Принцип простоты</a:t>
            </a:r>
          </a:p>
          <a:p>
            <a:r>
              <a:rPr lang="ru-RU" dirty="0"/>
              <a:t>Принцип видимости</a:t>
            </a:r>
          </a:p>
          <a:p>
            <a:r>
              <a:rPr lang="ru-RU" dirty="0"/>
              <a:t>Принцип обратной связи</a:t>
            </a:r>
          </a:p>
          <a:p>
            <a:r>
              <a:rPr lang="ru-RU" dirty="0"/>
              <a:t>Принцип толерантности</a:t>
            </a:r>
          </a:p>
          <a:p>
            <a:r>
              <a:rPr lang="ru-RU" dirty="0"/>
              <a:t>Принцип повторного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71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3956" cy="1139825"/>
          </a:xfrm>
        </p:spPr>
        <p:txBody>
          <a:bodyPr/>
          <a:lstStyle/>
          <a:p>
            <a:r>
              <a:rPr lang="ru-RU" dirty="0"/>
              <a:t>Методы разработки удобного 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ru-RU" sz="2400" b="1" u="sng" dirty="0"/>
              <a:t>Модель ролей</a:t>
            </a:r>
            <a:r>
              <a:rPr lang="ru-RU" sz="2400" b="1" dirty="0"/>
              <a:t> – </a:t>
            </a:r>
            <a:r>
              <a:rPr lang="ru-RU" sz="2400" dirty="0"/>
              <a:t>список ролей пользователей системы</a:t>
            </a:r>
          </a:p>
          <a:p>
            <a:r>
              <a:rPr lang="ru-RU" sz="2400" b="1" dirty="0"/>
              <a:t>Роль</a:t>
            </a:r>
            <a:r>
              <a:rPr lang="ru-RU" sz="2400" i="1" dirty="0"/>
              <a:t> </a:t>
            </a:r>
            <a:r>
              <a:rPr lang="ru-RU" sz="2400" dirty="0"/>
              <a:t>— это группа связанных задач и потребностей некоторого множества пользователей</a:t>
            </a:r>
          </a:p>
          <a:p>
            <a:pPr lvl="1"/>
            <a:r>
              <a:rPr lang="ru-RU" sz="2000" dirty="0"/>
              <a:t>Обязанности</a:t>
            </a:r>
          </a:p>
          <a:p>
            <a:pPr lvl="1"/>
            <a:r>
              <a:rPr lang="ru-RU" sz="2000" dirty="0"/>
              <a:t>Умения</a:t>
            </a:r>
          </a:p>
          <a:p>
            <a:pPr lvl="1"/>
            <a:r>
              <a:rPr lang="ru-RU" sz="2000" dirty="0"/>
              <a:t>Взаимодействия</a:t>
            </a:r>
          </a:p>
          <a:p>
            <a:pPr lvl="1"/>
            <a:r>
              <a:rPr lang="ru-RU" sz="2000" dirty="0"/>
              <a:t>Информация</a:t>
            </a:r>
          </a:p>
          <a:p>
            <a:pPr lvl="1"/>
            <a:r>
              <a:rPr lang="ru-RU" sz="2000" dirty="0"/>
              <a:t>Критерии удобства</a:t>
            </a:r>
          </a:p>
          <a:p>
            <a:pPr lvl="1"/>
            <a:r>
              <a:rPr lang="ru-RU" sz="2000" dirty="0"/>
              <a:t>Функции</a:t>
            </a:r>
          </a:p>
          <a:p>
            <a:pPr lvl="1"/>
            <a:r>
              <a:rPr lang="ru-RU" sz="2000" dirty="0"/>
              <a:t>Возможные убытки от ошибок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54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3956" cy="1139825"/>
          </a:xfrm>
        </p:spPr>
        <p:txBody>
          <a:bodyPr/>
          <a:lstStyle/>
          <a:p>
            <a:r>
              <a:rPr lang="ru-RU" dirty="0"/>
              <a:t>Методы разработки удобного 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ru-RU" sz="2400" b="1" u="sng" dirty="0"/>
              <a:t>Модель задач</a:t>
            </a:r>
            <a:r>
              <a:rPr lang="ru-RU" sz="2400" b="1" dirty="0"/>
              <a:t> – </a:t>
            </a:r>
            <a:r>
              <a:rPr lang="ru-RU" sz="2400" dirty="0"/>
              <a:t>строится на основе </a:t>
            </a:r>
            <a:r>
              <a:rPr lang="ru-RU" sz="2400" b="1" dirty="0"/>
              <a:t>вариантов использования</a:t>
            </a:r>
            <a:r>
              <a:rPr lang="ru-RU" sz="2400" dirty="0"/>
              <a:t>, выделяются только </a:t>
            </a:r>
            <a:r>
              <a:rPr lang="ru-RU" sz="2400" b="1" dirty="0"/>
              <a:t>цели и задачи </a:t>
            </a:r>
            <a:r>
              <a:rPr lang="ru-RU" sz="2400" dirty="0"/>
              <a:t>пользователя, а не конкретные его действия</a:t>
            </a:r>
          </a:p>
          <a:p>
            <a:r>
              <a:rPr lang="ru-RU" sz="2400" b="1" u="sng" dirty="0"/>
              <a:t>Модель содержимого</a:t>
            </a:r>
            <a:r>
              <a:rPr lang="ru-RU" sz="2400" b="1" dirty="0"/>
              <a:t> </a:t>
            </a:r>
            <a:r>
              <a:rPr lang="ru-RU" sz="2400" dirty="0"/>
              <a:t>– описывает набор взаимосвязанных </a:t>
            </a:r>
            <a:r>
              <a:rPr lang="ru-RU" sz="2400" b="1" dirty="0"/>
              <a:t>контекстов взаимодействия </a:t>
            </a:r>
            <a:r>
              <a:rPr lang="ru-RU" sz="2400" dirty="0"/>
              <a:t>или </a:t>
            </a:r>
            <a:r>
              <a:rPr lang="ru-RU" sz="2400" b="1" dirty="0"/>
              <a:t>рабочих пространств </a:t>
            </a:r>
            <a:r>
              <a:rPr lang="ru-RU" sz="2400" dirty="0"/>
              <a:t>(экраны, формы, окна, диалоги, страницы…) с содержащимися в них данными и возможными в их рамках действиями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33"/>
          </a:xfrm>
        </p:spPr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sz="2600" b="1" dirty="0"/>
              <a:t>Пользовательский интерфейс </a:t>
            </a:r>
            <a:r>
              <a:rPr lang="ru-RU" sz="2600" dirty="0"/>
              <a:t>– совокупность средств и методов взаимодействия человека (пользователя) и машины/устройства (ПЭВМ)</a:t>
            </a:r>
          </a:p>
          <a:p>
            <a:r>
              <a:rPr lang="ru-RU" sz="2600" b="1" dirty="0"/>
              <a:t>Средства</a:t>
            </a:r>
            <a:r>
              <a:rPr lang="ru-RU" sz="2600" dirty="0"/>
              <a:t>:</a:t>
            </a:r>
          </a:p>
          <a:p>
            <a:pPr lvl="1"/>
            <a:r>
              <a:rPr lang="en-US" sz="2200" dirty="0" err="1"/>
              <a:t>средства</a:t>
            </a:r>
            <a:r>
              <a:rPr lang="en-US" sz="2200" dirty="0"/>
              <a:t> </a:t>
            </a:r>
            <a:r>
              <a:rPr lang="en-US" sz="2200" dirty="0" err="1"/>
              <a:t>вывода</a:t>
            </a:r>
            <a:r>
              <a:rPr lang="en-US" sz="2200" dirty="0"/>
              <a:t> </a:t>
            </a:r>
            <a:r>
              <a:rPr lang="en-US" sz="2200" dirty="0" err="1"/>
              <a:t>информации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устройства</a:t>
            </a:r>
            <a:r>
              <a:rPr lang="en-US" sz="2200" dirty="0"/>
              <a:t> к </a:t>
            </a:r>
            <a:r>
              <a:rPr lang="en-US" sz="2200" dirty="0" err="1"/>
              <a:t>пользователю</a:t>
            </a:r>
            <a:endParaRPr lang="ru-RU" sz="2200" dirty="0"/>
          </a:p>
          <a:p>
            <a:pPr lvl="1"/>
            <a:r>
              <a:rPr lang="en-US" sz="2200" dirty="0" err="1"/>
              <a:t>средства</a:t>
            </a:r>
            <a:r>
              <a:rPr lang="en-US" sz="2200" dirty="0"/>
              <a:t> </a:t>
            </a:r>
            <a:r>
              <a:rPr lang="en-US" sz="2200" dirty="0" err="1"/>
              <a:t>ввода</a:t>
            </a:r>
            <a:r>
              <a:rPr lang="en-US" sz="2200" dirty="0"/>
              <a:t> </a:t>
            </a:r>
            <a:r>
              <a:rPr lang="en-US" sz="2200" dirty="0" err="1"/>
              <a:t>информации</a:t>
            </a:r>
            <a:r>
              <a:rPr lang="ru-RU" sz="2200" dirty="0"/>
              <a:t> </a:t>
            </a:r>
            <a:r>
              <a:rPr lang="en-US" sz="2200" dirty="0"/>
              <a:t>/</a:t>
            </a:r>
            <a:r>
              <a:rPr lang="ru-RU" sz="2200" dirty="0"/>
              <a:t> </a:t>
            </a:r>
            <a:r>
              <a:rPr lang="en-US" sz="2200" dirty="0" err="1"/>
              <a:t>команд</a:t>
            </a:r>
            <a:r>
              <a:rPr lang="en-US" sz="2200" dirty="0"/>
              <a:t> </a:t>
            </a:r>
            <a:r>
              <a:rPr lang="en-US" sz="2200" dirty="0" err="1"/>
              <a:t>пользователем</a:t>
            </a:r>
            <a:r>
              <a:rPr lang="en-US" sz="2200" dirty="0"/>
              <a:t> </a:t>
            </a:r>
            <a:br>
              <a:rPr lang="ru-RU" sz="2200" dirty="0"/>
            </a:br>
            <a:r>
              <a:rPr lang="en-US" sz="2200" dirty="0"/>
              <a:t>в </a:t>
            </a:r>
            <a:r>
              <a:rPr lang="en-US" sz="2200" dirty="0" err="1"/>
              <a:t>устройство</a:t>
            </a:r>
            <a:endParaRPr lang="ru-RU" sz="2200" dirty="0"/>
          </a:p>
          <a:p>
            <a:r>
              <a:rPr lang="ru-RU" sz="2600" b="1" dirty="0"/>
              <a:t>Методы</a:t>
            </a:r>
            <a:r>
              <a:rPr lang="ru-RU" sz="2600" dirty="0"/>
              <a:t> – набор правил, в соответствии с которыми совокупность действий пользователя должна привести к необходимой реакции устройства и выполнения требуемой задачи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424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Интерфейс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9</a:t>
            </a:r>
          </a:p>
        </p:txBody>
      </p:sp>
    </p:spTree>
    <p:extLst>
      <p:ext uri="{BB962C8B-B14F-4D97-AF65-F5344CB8AC3E}">
        <p14:creationId xmlns:p14="http://schemas.microsoft.com/office/powerpoint/2010/main" val="313056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Пользовательский интерфейс. Виды. Факторы удобства ПИ. Правила удобного ПИ. Методы разработки </a:t>
            </a:r>
            <a:r>
              <a:rPr lang="ru-RU" sz="2800"/>
              <a:t>удобного интерфейса.</a:t>
            </a:r>
            <a:endParaRPr lang="ru-RU" sz="2800" dirty="0"/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Оценка удобства 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dirty="0"/>
              <a:t>Понятность пользовательского интерфейса</a:t>
            </a:r>
          </a:p>
          <a:p>
            <a:r>
              <a:rPr lang="ru-RU" dirty="0"/>
              <a:t>Легкость обучения работе</a:t>
            </a:r>
          </a:p>
          <a:p>
            <a:r>
              <a:rPr lang="ru-RU" dirty="0"/>
              <a:t>Трудоемкость решения задач с его использованием</a:t>
            </a:r>
          </a:p>
          <a:p>
            <a:r>
              <a:rPr lang="ru-RU" dirty="0"/>
              <a:t>Производительность работы с его использованием</a:t>
            </a:r>
          </a:p>
          <a:p>
            <a:r>
              <a:rPr lang="ru-RU" dirty="0"/>
              <a:t>Частота отказов и ошибок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7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r>
              <a:rPr lang="ru-RU" sz="2800" b="1" dirty="0"/>
              <a:t>Текстовый</a:t>
            </a:r>
            <a:endParaRPr lang="ru-RU" sz="2800" dirty="0"/>
          </a:p>
          <a:p>
            <a:r>
              <a:rPr lang="ru-RU" sz="2800" b="1" dirty="0"/>
              <a:t>Командной строки</a:t>
            </a:r>
            <a:endParaRPr lang="ru-RU" sz="2800" dirty="0"/>
          </a:p>
          <a:p>
            <a:r>
              <a:rPr lang="ru-RU" sz="2800" b="1" dirty="0"/>
              <a:t>Графический</a:t>
            </a:r>
            <a:endParaRPr lang="ru-RU" sz="2800" dirty="0"/>
          </a:p>
          <a:p>
            <a:r>
              <a:rPr lang="ru-RU" sz="2800" b="1" dirty="0"/>
              <a:t>«горячих клавиш»</a:t>
            </a:r>
            <a:endParaRPr lang="en-US" sz="2800" b="1" dirty="0"/>
          </a:p>
          <a:p>
            <a:r>
              <a:rPr lang="ru-RU" sz="2800" b="1" dirty="0"/>
              <a:t>Сенсорный</a:t>
            </a:r>
          </a:p>
          <a:p>
            <a:r>
              <a:rPr lang="ru-RU" sz="2800" b="1" dirty="0"/>
              <a:t>Жестов</a:t>
            </a:r>
          </a:p>
          <a:p>
            <a:r>
              <a:rPr lang="ru-RU" sz="2800" b="1" dirty="0"/>
              <a:t>Тактильный</a:t>
            </a:r>
          </a:p>
          <a:p>
            <a:r>
              <a:rPr lang="ru-RU" sz="2800" b="1" dirty="0"/>
              <a:t>Голосовой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8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Психологические факторы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ru-RU" sz="2800" b="1" dirty="0"/>
              <a:t>Когнитивная психология</a:t>
            </a:r>
            <a:r>
              <a:rPr lang="ru-RU" sz="2800" dirty="0"/>
              <a:t> – определения удобств и неудобств понимания человеком функционирования и способов использования различных предметов</a:t>
            </a:r>
          </a:p>
          <a:p>
            <a:r>
              <a:rPr lang="ru-RU" sz="2800" b="1" dirty="0"/>
              <a:t>Инженерная психология</a:t>
            </a:r>
            <a:r>
              <a:rPr lang="ru-RU" sz="2800" dirty="0"/>
              <a:t> – использования машин, инструментов, оборудования и предметов обихода в ходе практической деятельности человека</a:t>
            </a:r>
            <a:endParaRPr lang="en-US" sz="2800" dirty="0"/>
          </a:p>
          <a:p>
            <a:r>
              <a:rPr lang="en-US" sz="2800" b="1" dirty="0"/>
              <a:t>Human-computer Interaction </a:t>
            </a:r>
            <a:r>
              <a:rPr lang="ru-RU" sz="2800" b="1" dirty="0"/>
              <a:t>(</a:t>
            </a:r>
            <a:r>
              <a:rPr lang="ru-RU" sz="2800" b="1" dirty="0" err="1"/>
              <a:t>зарубеж</a:t>
            </a:r>
            <a:r>
              <a:rPr lang="ru-RU" sz="2800" b="1" dirty="0"/>
              <a:t>.) </a:t>
            </a:r>
            <a:r>
              <a:rPr lang="ru-RU" sz="2800" dirty="0"/>
              <a:t>– изучает </a:t>
            </a:r>
            <a:r>
              <a:rPr lang="en-US" sz="2800" dirty="0" err="1"/>
              <a:t>психологические</a:t>
            </a:r>
            <a:r>
              <a:rPr lang="en-US" sz="2800" dirty="0"/>
              <a:t>, </a:t>
            </a:r>
            <a:r>
              <a:rPr lang="en-US" sz="2800" dirty="0" err="1"/>
              <a:t>физиологические</a:t>
            </a:r>
            <a:r>
              <a:rPr lang="en-US" sz="2800" dirty="0"/>
              <a:t> и </a:t>
            </a:r>
            <a:r>
              <a:rPr lang="en-US" sz="2800" dirty="0" err="1"/>
              <a:t>анатомические</a:t>
            </a:r>
            <a:r>
              <a:rPr lang="en-US" sz="2800" dirty="0"/>
              <a:t> </a:t>
            </a:r>
            <a:r>
              <a:rPr lang="en-US" sz="2800" dirty="0" err="1"/>
              <a:t>аспекты</a:t>
            </a:r>
            <a:r>
              <a:rPr lang="en-US" sz="2800" dirty="0"/>
              <a:t> </a:t>
            </a:r>
            <a:r>
              <a:rPr lang="en-US" sz="2800" dirty="0" err="1"/>
              <a:t>взаимодействия</a:t>
            </a:r>
            <a:r>
              <a:rPr lang="en-US" sz="2800" dirty="0"/>
              <a:t> 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00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717032"/>
            <a:ext cx="432181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Человеку свойственно ошибаться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28800"/>
            <a:ext cx="6203032" cy="4530725"/>
          </a:xfrm>
        </p:spPr>
        <p:txBody>
          <a:bodyPr/>
          <a:lstStyle/>
          <a:p>
            <a:r>
              <a:rPr lang="ru-RU" sz="2600" dirty="0"/>
              <a:t>Терпимость к человеческим</a:t>
            </a:r>
          </a:p>
          <a:p>
            <a:pPr>
              <a:buNone/>
            </a:pPr>
            <a:r>
              <a:rPr lang="ru-RU" sz="2600" dirty="0"/>
              <a:t> ошибкам</a:t>
            </a:r>
          </a:p>
          <a:p>
            <a:r>
              <a:rPr lang="ru-RU" sz="2600" dirty="0"/>
              <a:t>Понимание некорректных </a:t>
            </a:r>
          </a:p>
          <a:p>
            <a:pPr>
              <a:buNone/>
            </a:pPr>
            <a:r>
              <a:rPr lang="ru-RU" sz="2600" dirty="0"/>
              <a:t>действий</a:t>
            </a:r>
          </a:p>
          <a:p>
            <a:r>
              <a:rPr lang="ru-RU" sz="2600" dirty="0"/>
              <a:t>Устранение последствий </a:t>
            </a:r>
          </a:p>
          <a:p>
            <a:pPr>
              <a:buNone/>
            </a:pPr>
            <a:r>
              <a:rPr lang="ru-RU" sz="2600" dirty="0"/>
              <a:t>неверных действий</a:t>
            </a:r>
          </a:p>
          <a:p>
            <a:r>
              <a:rPr lang="ru-RU" sz="2600" dirty="0"/>
              <a:t>Информативность обратной связи</a:t>
            </a:r>
          </a:p>
          <a:p>
            <a:r>
              <a:rPr lang="ru-RU" sz="2600" dirty="0"/>
              <a:t>Действия, связанные с большим риском не должны быть легко доступны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60648"/>
            <a:ext cx="419186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52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Скоростные показатели действий человека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Нажатие на клавишу клавиатуры: 0.2–1.25 с. </a:t>
            </a:r>
          </a:p>
          <a:p>
            <a:r>
              <a:rPr lang="ru-RU" sz="2400" dirty="0"/>
              <a:t>Нажатие на кнопку мыши: 0.1 с. </a:t>
            </a:r>
          </a:p>
          <a:p>
            <a:r>
              <a:rPr lang="ru-RU" sz="2400" dirty="0"/>
              <a:t>Перемещение курсора мыши: 1.0-1.5 с. </a:t>
            </a:r>
          </a:p>
          <a:p>
            <a:r>
              <a:rPr lang="ru-RU" sz="2400" dirty="0"/>
              <a:t>Распознавание визуального образа: 0.1 с. </a:t>
            </a:r>
          </a:p>
          <a:p>
            <a:r>
              <a:rPr lang="ru-RU" sz="2400" dirty="0"/>
              <a:t>Перевод взгляда и переключение внимания с одного объекта на другой: 0.25 с. </a:t>
            </a:r>
          </a:p>
          <a:p>
            <a:r>
              <a:rPr lang="ru-RU" sz="2400" dirty="0"/>
              <a:t>Выбор из двух альтернатив (принятие простейшего решения): 1.25 с. </a:t>
            </a:r>
          </a:p>
          <a:p>
            <a:r>
              <a:rPr lang="ru-RU" sz="2400" dirty="0"/>
              <a:t>Переключение внимания с мыши на клавиатуру и обратно: 0.36 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14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Скоростные показатели действий человека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Человек воспринимает и осознает информацию, а также производит действия достаточно медленно по сравнению с компьютером</a:t>
            </a:r>
          </a:p>
          <a:p>
            <a:r>
              <a:rPr lang="ru-RU" sz="2400" dirty="0"/>
              <a:t>Глаз быстрее руки – человек гораздо быстрее узнает что-то, чем производит соответствующие действия</a:t>
            </a:r>
          </a:p>
          <a:p>
            <a:r>
              <a:rPr lang="ru-RU" sz="2400" dirty="0"/>
              <a:t>Человек гораздо быстрее узнает что-то, чем вспоминает, как оно называется</a:t>
            </a:r>
          </a:p>
          <a:p>
            <a:pPr>
              <a:buNone/>
            </a:pPr>
            <a:r>
              <a:rPr lang="ru-RU" sz="2400" dirty="0"/>
              <a:t>Закон </a:t>
            </a:r>
            <a:r>
              <a:rPr lang="ru-RU" sz="2400" dirty="0" err="1"/>
              <a:t>Фиттса</a:t>
            </a:r>
            <a:endParaRPr lang="ru-RU" sz="2400" dirty="0"/>
          </a:p>
          <a:p>
            <a:pPr algn="ctr">
              <a:buNone/>
            </a:pPr>
            <a:r>
              <a:rPr lang="en-US" sz="2400" i="1" dirty="0"/>
              <a:t>T</a:t>
            </a:r>
            <a:r>
              <a:rPr lang="ru-RU" sz="2400" i="1" dirty="0"/>
              <a:t> = А·</a:t>
            </a:r>
            <a:r>
              <a:rPr lang="en-US" sz="2400" i="1" dirty="0"/>
              <a:t>log</a:t>
            </a:r>
            <a:r>
              <a:rPr lang="ru-RU" sz="2400" i="1" dirty="0"/>
              <a:t>(</a:t>
            </a:r>
            <a:r>
              <a:rPr lang="en-US" sz="2400" i="1" dirty="0"/>
              <a:t>D</a:t>
            </a:r>
            <a:r>
              <a:rPr lang="ru-RU" sz="2400" i="1" dirty="0"/>
              <a:t>/</a:t>
            </a:r>
            <a:r>
              <a:rPr lang="en-US" sz="2400" i="1" dirty="0"/>
              <a:t>W</a:t>
            </a:r>
            <a:r>
              <a:rPr lang="ru-RU" sz="2400" i="1" dirty="0"/>
              <a:t>)+С</a:t>
            </a:r>
            <a:r>
              <a:rPr lang="ru-RU" sz="2400" dirty="0"/>
              <a:t> </a:t>
            </a:r>
          </a:p>
          <a:p>
            <a:pPr>
              <a:buNone/>
            </a:pPr>
            <a:r>
              <a:rPr lang="en-US" sz="2400" dirty="0"/>
              <a:t>D – </a:t>
            </a:r>
            <a:r>
              <a:rPr lang="ru-RU" sz="2400" dirty="0"/>
              <a:t>расстояние, </a:t>
            </a:r>
            <a:r>
              <a:rPr lang="en-US" sz="2400" dirty="0"/>
              <a:t>W – </a:t>
            </a:r>
            <a:r>
              <a:rPr lang="ru-RU" sz="2400" dirty="0"/>
              <a:t>размер объекта, А и С  - константы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3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Внимание человека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 lvl="0"/>
            <a:r>
              <a:rPr lang="ru-RU" dirty="0"/>
              <a:t>Привлечение внимания</a:t>
            </a:r>
          </a:p>
          <a:p>
            <a:pPr lvl="0">
              <a:buNone/>
            </a:pPr>
            <a:r>
              <a:rPr lang="ru-RU" sz="2600" dirty="0"/>
              <a:t>ПО должно быть готово к постоянным переключениям внимания пользователя и ненавязчиво помогать ему восстановить фокус внимания на последних действиях</a:t>
            </a:r>
          </a:p>
          <a:p>
            <a:pPr lvl="0"/>
            <a:r>
              <a:rPr lang="ru-RU" dirty="0"/>
              <a:t>Дать пользователю отвлечься, спланировать свое время</a:t>
            </a:r>
          </a:p>
          <a:p>
            <a:pPr>
              <a:buNone/>
            </a:pPr>
            <a:r>
              <a:rPr lang="ru-RU" sz="2600" dirty="0"/>
              <a:t>Оценка пользователем времени выполнения действий системой, индикаторы степени выполнения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8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1681</Words>
  <Application>Microsoft Office PowerPoint</Application>
  <PresentationFormat>Экран (4:3)</PresentationFormat>
  <Paragraphs>243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Wingdings</vt:lpstr>
      <vt:lpstr>Тема1</vt:lpstr>
      <vt:lpstr>Интерфейс ПО</vt:lpstr>
      <vt:lpstr>Пользовательский интерфейс</vt:lpstr>
      <vt:lpstr>Оценка удобства ПИ</vt:lpstr>
      <vt:lpstr>Виды ПИ</vt:lpstr>
      <vt:lpstr>Психологические факторы</vt:lpstr>
      <vt:lpstr>Человеку свойственно ошибаться</vt:lpstr>
      <vt:lpstr>Скоростные показатели действий человека </vt:lpstr>
      <vt:lpstr>Скоростные показатели действий человека </vt:lpstr>
      <vt:lpstr>Внимание человека</vt:lpstr>
      <vt:lpstr>Понятность</vt:lpstr>
      <vt:lpstr>Понятность</vt:lpstr>
      <vt:lpstr>Память человека</vt:lpstr>
      <vt:lpstr>Различные категории пользователей</vt:lpstr>
      <vt:lpstr>Факторы удобства использования</vt:lpstr>
      <vt:lpstr>Факторы удобства использования</vt:lpstr>
      <vt:lpstr>Правила удобного ПИ</vt:lpstr>
      <vt:lpstr>Принципы удобного ПИ</vt:lpstr>
      <vt:lpstr>Методы разработки удобного ПИ</vt:lpstr>
      <vt:lpstr>Методы разработки удобного ПИ</vt:lpstr>
      <vt:lpstr>Интерфейс ПО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267</cp:revision>
  <dcterms:created xsi:type="dcterms:W3CDTF">2017-05-16T13:01:14Z</dcterms:created>
  <dcterms:modified xsi:type="dcterms:W3CDTF">2021-10-21T08:47:51Z</dcterms:modified>
</cp:coreProperties>
</file>