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2"/>
  </p:notesMasterIdLst>
  <p:sldIdLst>
    <p:sldId id="258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40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41" r:id="rId23"/>
    <p:sldId id="411" r:id="rId24"/>
    <p:sldId id="412" r:id="rId25"/>
    <p:sldId id="442" r:id="rId26"/>
    <p:sldId id="413" r:id="rId27"/>
    <p:sldId id="414" r:id="rId28"/>
    <p:sldId id="443" r:id="rId29"/>
    <p:sldId id="415" r:id="rId30"/>
    <p:sldId id="444" r:id="rId31"/>
    <p:sldId id="416" r:id="rId32"/>
    <p:sldId id="417" r:id="rId33"/>
    <p:sldId id="445" r:id="rId34"/>
    <p:sldId id="418" r:id="rId35"/>
    <p:sldId id="419" r:id="rId36"/>
    <p:sldId id="420" r:id="rId37"/>
    <p:sldId id="421" r:id="rId38"/>
    <p:sldId id="447" r:id="rId39"/>
    <p:sldId id="446" r:id="rId40"/>
    <p:sldId id="448" r:id="rId41"/>
    <p:sldId id="422" r:id="rId42"/>
    <p:sldId id="449" r:id="rId43"/>
    <p:sldId id="423" r:id="rId44"/>
    <p:sldId id="424" r:id="rId45"/>
    <p:sldId id="450" r:id="rId46"/>
    <p:sldId id="425" r:id="rId47"/>
    <p:sldId id="451" r:id="rId48"/>
    <p:sldId id="426" r:id="rId49"/>
    <p:sldId id="452" r:id="rId50"/>
    <p:sldId id="427" r:id="rId51"/>
    <p:sldId id="453" r:id="rId52"/>
    <p:sldId id="428" r:id="rId53"/>
    <p:sldId id="454" r:id="rId54"/>
    <p:sldId id="429" r:id="rId55"/>
    <p:sldId id="455" r:id="rId56"/>
    <p:sldId id="430" r:id="rId57"/>
    <p:sldId id="456" r:id="rId58"/>
    <p:sldId id="457" r:id="rId59"/>
    <p:sldId id="431" r:id="rId60"/>
    <p:sldId id="458" r:id="rId61"/>
    <p:sldId id="432" r:id="rId62"/>
    <p:sldId id="459" r:id="rId63"/>
    <p:sldId id="433" r:id="rId64"/>
    <p:sldId id="460" r:id="rId65"/>
    <p:sldId id="434" r:id="rId66"/>
    <p:sldId id="461" r:id="rId67"/>
    <p:sldId id="435" r:id="rId68"/>
    <p:sldId id="462" r:id="rId69"/>
    <p:sldId id="436" r:id="rId70"/>
    <p:sldId id="437" r:id="rId71"/>
    <p:sldId id="438" r:id="rId72"/>
    <p:sldId id="439" r:id="rId73"/>
    <p:sldId id="463" r:id="rId74"/>
    <p:sldId id="464" r:id="rId75"/>
    <p:sldId id="466" r:id="rId76"/>
    <p:sldId id="465" r:id="rId77"/>
    <p:sldId id="467" r:id="rId78"/>
    <p:sldId id="47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78" r:id="rId88"/>
    <p:sldId id="479" r:id="rId89"/>
    <p:sldId id="391" r:id="rId90"/>
    <p:sldId id="388" r:id="rId9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0" autoAdjust="0"/>
    <p:restoredTop sz="68267" autoAdjust="0"/>
  </p:normalViewPr>
  <p:slideViewPr>
    <p:cSldViewPr>
      <p:cViewPr varScale="1">
        <p:scale>
          <a:sx n="74" d="100"/>
          <a:sy n="74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07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60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692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структура верна и детализируется</a:t>
            </a:r>
          </a:p>
          <a:p>
            <a:r>
              <a:rPr lang="ru-RU" dirty="0"/>
              <a:t>Структура = простота поиска</a:t>
            </a:r>
          </a:p>
          <a:p>
            <a:r>
              <a:rPr lang="ru-RU" dirty="0"/>
              <a:t>Изоляция = Программа-подпрограмма-блок кода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118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Важный элемент структурного программирования</a:t>
            </a:r>
          </a:p>
          <a:p>
            <a:endParaRPr lang="ru-RU" dirty="0"/>
          </a:p>
          <a:p>
            <a:r>
              <a:rPr lang="ru-RU" dirty="0"/>
              <a:t>2.Любое изменение отражается на всех вызовах подпрограммы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26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Читаемость (без </a:t>
            </a:r>
            <a:r>
              <a:rPr lang="en-US" dirty="0" err="1"/>
              <a:t>goto</a:t>
            </a:r>
            <a:r>
              <a:rPr lang="en-US" dirty="0"/>
              <a:t>)</a:t>
            </a:r>
          </a:p>
          <a:p>
            <a:r>
              <a:rPr lang="ru-RU" dirty="0"/>
              <a:t>Быстро найти участок – изменить - протестировать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813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Наличие общего стиля программирования облегчает понимание и поддержание исходного кода, написанного более чем одним программистом, а также упрощает взаимодействие нескольких человек при разработке программного обеспечения</a:t>
            </a:r>
          </a:p>
          <a:p>
            <a:endParaRPr lang="ru-RU" dirty="0"/>
          </a:p>
          <a:p>
            <a:r>
              <a:rPr lang="ru-RU" dirty="0"/>
              <a:t>Влияет на качество и сроки</a:t>
            </a:r>
          </a:p>
          <a:p>
            <a:r>
              <a:rPr lang="ru-RU" dirty="0"/>
              <a:t>Стиль = почерк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04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dirty="0"/>
              <a:t>ХХХХ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93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</a:t>
            </a:r>
          </a:p>
          <a:p>
            <a:r>
              <a:rPr lang="ru-RU" dirty="0"/>
              <a:t>Внешняя спецификация не только модуля но и блока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41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</a:t>
            </a:r>
          </a:p>
          <a:p>
            <a:r>
              <a:rPr lang="en-US" dirty="0" err="1"/>
              <a:t>arrayofinteger</a:t>
            </a:r>
            <a:endParaRPr lang="en-US" dirty="0"/>
          </a:p>
          <a:p>
            <a:r>
              <a:rPr lang="en-US" dirty="0" err="1"/>
              <a:t>ArrayOfInteger</a:t>
            </a:r>
            <a:endParaRPr lang="en-US" dirty="0"/>
          </a:p>
          <a:p>
            <a:r>
              <a:rPr lang="en-US" dirty="0" err="1"/>
              <a:t>array_of_integer</a:t>
            </a:r>
            <a:endParaRPr lang="en-US" dirty="0"/>
          </a:p>
          <a:p>
            <a:r>
              <a:rPr lang="en-US" dirty="0" err="1"/>
              <a:t>ArrOfInt</a:t>
            </a:r>
            <a:endParaRPr lang="en-US" dirty="0"/>
          </a:p>
          <a:p>
            <a:r>
              <a:rPr lang="en-US" dirty="0" err="1"/>
              <a:t>Snd</a:t>
            </a:r>
            <a:r>
              <a:rPr lang="en-US" dirty="0"/>
              <a:t>=send</a:t>
            </a:r>
          </a:p>
          <a:p>
            <a:r>
              <a:rPr lang="en-US" dirty="0" err="1"/>
              <a:t>Rcv</a:t>
            </a:r>
            <a:r>
              <a:rPr lang="en-US" dirty="0"/>
              <a:t>=</a:t>
            </a:r>
            <a:r>
              <a:rPr lang="en-US" dirty="0" err="1"/>
              <a:t>recieve</a:t>
            </a:r>
            <a:endParaRPr lang="en-US" dirty="0"/>
          </a:p>
          <a:p>
            <a:r>
              <a:rPr lang="ru-RU" dirty="0"/>
              <a:t>Экономить не обязательно – компилятор переводит в </a:t>
            </a:r>
            <a:r>
              <a:rPr lang="ru-RU" dirty="0" err="1"/>
              <a:t>нетекст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445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25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Перевод с языка алгоритма на язык программирования</a:t>
            </a:r>
            <a:endParaRPr lang="en-US" dirty="0"/>
          </a:p>
          <a:p>
            <a:r>
              <a:rPr lang="en-US" dirty="0" err="1"/>
              <a:t>Python,Java</a:t>
            </a:r>
            <a:r>
              <a:rPr lang="en-US" dirty="0"/>
              <a:t> – </a:t>
            </a:r>
            <a:r>
              <a:rPr lang="ru-RU" dirty="0"/>
              <a:t>промежуточный вариант – </a:t>
            </a:r>
            <a:r>
              <a:rPr lang="ru-RU" dirty="0" err="1"/>
              <a:t>платформо</a:t>
            </a:r>
            <a:r>
              <a:rPr lang="ru-RU" dirty="0"/>
              <a:t>-независимый исполняемый код, среднее между исполняемым кодом и текстовым файлом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737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</a:t>
            </a:r>
          </a:p>
          <a:p>
            <a:r>
              <a:rPr lang="ru-RU" dirty="0"/>
              <a:t>Текстовый файл – читает человек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348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</a:t>
            </a:r>
          </a:p>
          <a:p>
            <a:r>
              <a:rPr lang="ru-RU" dirty="0"/>
              <a:t>Компилятор сам заменит, ему все-равно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611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Организация – </a:t>
            </a:r>
            <a:r>
              <a:rPr lang="ru-RU"/>
              <a:t>стиль программирования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467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Внесение изменений может привести к затрагиванию других участков кода через память, переменные и т.п.</a:t>
            </a:r>
          </a:p>
          <a:p>
            <a:r>
              <a:rPr lang="ru-RU" dirty="0"/>
              <a:t>Все необходимо перепроверять.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311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2484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003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645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005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562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33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ХХХХХ</a:t>
            </a:r>
          </a:p>
          <a:p>
            <a:r>
              <a:rPr lang="ru-RU" dirty="0"/>
              <a:t>Иначе лишние трудозатраты</a:t>
            </a:r>
          </a:p>
          <a:p>
            <a:r>
              <a:rPr lang="ru-RU" dirty="0"/>
              <a:t>Меньше ошибок выявляется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80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515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794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581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927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079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407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070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71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035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62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ООП и компонентные подходы используют структурный подход для отдельного объекта, компонента,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0376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2629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9753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42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9602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5523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7186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207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3833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0134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05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ХХХХХ</a:t>
            </a:r>
          </a:p>
          <a:p>
            <a:r>
              <a:rPr lang="ru-RU" dirty="0"/>
              <a:t>Риск использования неинициализированных переменных</a:t>
            </a:r>
          </a:p>
          <a:p>
            <a:r>
              <a:rPr lang="ru-RU" dirty="0"/>
              <a:t>Некорректная работа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757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5550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375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14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Перепроектирование, равносильное преобразование алгоритма</a:t>
            </a:r>
          </a:p>
          <a:p>
            <a:r>
              <a:rPr lang="ru-RU" dirty="0"/>
              <a:t>Цель – облегчить понимание кода – следов. Искать ошибки, вносить изменения, входить в работу</a:t>
            </a:r>
          </a:p>
          <a:p>
            <a:r>
              <a:rPr lang="ru-RU" dirty="0"/>
              <a:t>Не оптимизация – там ускорение программы и м/б усложнение кода</a:t>
            </a:r>
          </a:p>
          <a:p>
            <a:r>
              <a:rPr lang="ru-RU" dirty="0"/>
              <a:t>Тестирование позволяет проверить что рефакторинг не навредил функциональности</a:t>
            </a:r>
          </a:p>
          <a:p>
            <a:r>
              <a:rPr lang="ru-RU"/>
              <a:t>Основа развития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846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Использование одинаковых структур кода в нескольких местах (ввести метод), или схожие алгоритмы, внешние спецификации (выбрать более четкий)</a:t>
            </a:r>
          </a:p>
          <a:p>
            <a:pPr marL="228600" indent="-228600"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короче процедура, тем проще ее понять, хорошая процедура понятна из названия без чтения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6246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Перепроектирование, равносильное преобразование алгоритма</a:t>
            </a:r>
          </a:p>
          <a:p>
            <a:r>
              <a:rPr lang="ru-RU" dirty="0"/>
              <a:t>Цель – облегчить понимание кода – следов. Искать ошибки, вносить изменения, входить в работу</a:t>
            </a:r>
          </a:p>
          <a:p>
            <a:r>
              <a:rPr lang="ru-RU" dirty="0"/>
              <a:t>Не оптимизация – там ускорение программы и м/б усложнение кода</a:t>
            </a:r>
          </a:p>
          <a:p>
            <a:r>
              <a:rPr lang="ru-RU" dirty="0"/>
              <a:t>Тестирование позволяет проверить что рефакторинг не навредил функциональности</a:t>
            </a:r>
          </a:p>
          <a:p>
            <a:r>
              <a:rPr lang="ru-RU"/>
              <a:t>Основа развития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9016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Большая функциональность приводит к путанице и непониманию, возможно к дублированию кода. Выделение подклассов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9006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Трудно разобраться, параметры становятся противоречивыми и непонятными. Сокращение параметров или передавать весь объект с его характеристиками.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Добавление, изменение или удаление параметров.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Объединение в класс, объект для удобства работы, единства места хранения, локализации одновременно изменяемых переменных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1235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Перепроектирование, равносильное преобразование алгоритма</a:t>
            </a:r>
          </a:p>
          <a:p>
            <a:r>
              <a:rPr lang="ru-RU" dirty="0"/>
              <a:t>Цель – облегчить понимание кода – следов. Искать ошибки, вносить изменения, входить в работу</a:t>
            </a:r>
          </a:p>
          <a:p>
            <a:r>
              <a:rPr lang="ru-RU" dirty="0"/>
              <a:t>Не оптимизация – там ускорение программы и м/б усложнение кода</a:t>
            </a:r>
          </a:p>
          <a:p>
            <a:r>
              <a:rPr lang="ru-RU" dirty="0"/>
              <a:t>Тестирование позволяет проверить что рефакторинг не навредил функциональности</a:t>
            </a:r>
          </a:p>
          <a:p>
            <a:r>
              <a:rPr lang="ru-RU"/>
              <a:t>Основа развития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5172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модификации программы и внесении изменений невозможно выделить точное место внесения изменений – их слишком много по всей программе. 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Причина – плохая структурированность. Решается созданием и изменением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82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 – результат структуризации, систематизации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629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метод обращается к данным другого объекта чаще чем к своим. Необходимо перенести метод в другой класс, или определить новый метод. Данные которые изменяются одновременно, должны храниться в одном месте</a:t>
            </a:r>
          </a:p>
          <a:p>
            <a:pPr marL="0" indent="0">
              <a:buNone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Перемещение в другой класс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родительского класса в дочерний или обратно.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6764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Совместно используемы данные надо объединять в единый класс/объект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7600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элементарных типов вместо маленьких объектов для малых задач. Необходимо менять совокупность данных на объект, массивы на объект 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3545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Вследствие дублирования кода или, когда наследование в одном классе вынуждает произвести наследование в другом классе. Необходимо объединять классы или переносить методы.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 выполняет мало функций – объединить с другим или отменить наследование и т.п.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4343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Затраты на существование класса не окупаются его функциональностью. Класс-посредник только вызывает методы другого класса. Необходим встроить класс в другой или «сворачивать» иерархию – убирать наследование и т.п.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3559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Последовательный вызов одним объектом другого и так далее. Любые изменения в интерфейсах, приводящих к таким цепочкам, могут являться причинами ошибок. Также необходимость внесения изменений может привести к множественным изменениям. Необходимо создавать новые методы на основе существующих.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8760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4818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покрытия кода – выявление неиспользуемых участков кода. В дальнейшем такой код может быть удален из программы. Нельзя путать с покрытием кода тестами, покрытие участка кода тестом означает, что данный участок кода проверяется тем или иным тестом. Термин покрытия тестами означает, полноту проверки кода программы.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 вызовов – ориентированный граф, отображающий вызовы между функциями в программе. Удобно при анализе работы программы.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61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 итальянских математика</a:t>
            </a:r>
          </a:p>
          <a:p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G – </a:t>
            </a:r>
            <a:r>
              <a:rPr lang="ru-RU" dirty="0"/>
              <a:t>то же программы и могут быть структурированы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82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Повторно используемый программный код – лучше заглушки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51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1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06.11.2021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Кодирование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3:</a:t>
            </a:r>
            <a:r>
              <a:rPr lang="en-US" sz="2000" b="1" dirty="0"/>
              <a:t> </a:t>
            </a:r>
            <a:r>
              <a:rPr lang="ru-RU" sz="2000" b="1" dirty="0"/>
              <a:t>Кодирование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СП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3. В программе базовые управляющие конструкции могут быть вложены друг в друга произвольным образом. Никаких других средств управления последовательностью выполнения операций не предусматривается</a:t>
            </a:r>
          </a:p>
          <a:p>
            <a:pPr>
              <a:buNone/>
            </a:pPr>
            <a:r>
              <a:rPr lang="ru-RU" sz="2400" dirty="0"/>
              <a:t>4. Повторяющиеся фрагменты программы можно оформить в виде подпрограмм (процедур и функций). Кроме того, логически целостные фрагменты программы (даже если они не повторяются) можно оформить в виде подпрограмм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91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СП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02255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5. Каждую логически законченную группу инструкций следует оформить как блок. Блоки являются основой структурного программирования.</a:t>
            </a:r>
          </a:p>
          <a:p>
            <a:r>
              <a:rPr lang="ru-RU" sz="2400" b="1" dirty="0"/>
              <a:t>Блок</a:t>
            </a:r>
            <a:r>
              <a:rPr lang="ru-RU" sz="2400" dirty="0"/>
              <a:t> – это логически сгруппированная часть исходного кода – набор инструкций, записанных подряд в исходном коде программы. </a:t>
            </a:r>
          </a:p>
          <a:p>
            <a:pPr lvl="1"/>
            <a:r>
              <a:rPr lang="ru-RU" sz="2000" dirty="0"/>
              <a:t>следует обращаться как к единой инструкции</a:t>
            </a:r>
          </a:p>
          <a:p>
            <a:pPr lvl="1"/>
            <a:r>
              <a:rPr lang="ru-RU" sz="2000" dirty="0"/>
              <a:t>служат для ограничения области видимости переменных и функций</a:t>
            </a:r>
          </a:p>
          <a:p>
            <a:pPr lvl="1"/>
            <a:r>
              <a:rPr lang="ru-RU" sz="2000" dirty="0"/>
              <a:t>могут быть пустыми </a:t>
            </a:r>
          </a:p>
          <a:p>
            <a:pPr lvl="1"/>
            <a:r>
              <a:rPr lang="ru-RU" sz="2000" dirty="0"/>
              <a:t>могут быть вложенными один в другой</a:t>
            </a:r>
          </a:p>
          <a:p>
            <a:pPr lvl="1"/>
            <a:r>
              <a:rPr lang="ru-RU" sz="2000" dirty="0"/>
              <a:t>Границы строго определены   </a:t>
            </a:r>
            <a:r>
              <a:rPr lang="en-US" sz="2400" dirty="0"/>
              <a:t>begin-end</a:t>
            </a:r>
            <a:r>
              <a:rPr lang="ru-RU" sz="2400" dirty="0"/>
              <a:t>, </a:t>
            </a:r>
            <a:r>
              <a:rPr lang="en-US" sz="2400" dirty="0"/>
              <a:t>{} </a:t>
            </a:r>
            <a:r>
              <a:rPr lang="ru-RU" sz="2400" dirty="0"/>
              <a:t>, </a:t>
            </a:r>
            <a:r>
              <a:rPr lang="en-US" sz="2400" dirty="0"/>
              <a:t>&lt;&gt;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5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Принципы СП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6. Все перечисленные конструкции должны иметь один вход и один выход</a:t>
            </a:r>
          </a:p>
          <a:p>
            <a:pPr>
              <a:buNone/>
            </a:pPr>
            <a:r>
              <a:rPr lang="ru-RU" sz="2400" dirty="0"/>
              <a:t>Получаем возможность построения произвольных алгоритмов любой сложности с помощью простых и надежных механизмов</a:t>
            </a:r>
          </a:p>
          <a:p>
            <a:pPr>
              <a:buNone/>
            </a:pPr>
            <a:r>
              <a:rPr lang="ru-RU" sz="2400" dirty="0"/>
              <a:t>7. Разработка программы ведётся пошагово, методом «сверху вниз»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1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сверху-вниз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41389"/>
            <a:ext cx="8229600" cy="505937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sz="2800" dirty="0"/>
              <a:t>Общая структура программы с подпрограммами - «заглушками» </a:t>
            </a:r>
            <a:br>
              <a:rPr lang="ru-RU" sz="2800" dirty="0"/>
            </a:br>
            <a:r>
              <a:rPr lang="ru-RU" sz="2000" dirty="0"/>
              <a:t>(удовлетворяют интерфейсу, неполный функционал)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Проверка программы и постепенная доработка «заглушек» </a:t>
            </a:r>
            <a:r>
              <a:rPr lang="ru-RU" sz="2000" dirty="0"/>
              <a:t>(рекурсивно)</a:t>
            </a:r>
          </a:p>
          <a:p>
            <a:pPr marL="514350" indent="-514350">
              <a:buAutoNum type="arabicPeriod"/>
            </a:pPr>
            <a:r>
              <a:rPr lang="ru-RU" sz="2800" dirty="0"/>
              <a:t>Реализованная часть программы работает верно по отношению к более низкому уровню </a:t>
            </a:r>
            <a:r>
              <a:rPr lang="ru-RU" sz="2000" dirty="0"/>
              <a:t>(нет переработки кода)</a:t>
            </a:r>
          </a:p>
          <a:p>
            <a:pPr marL="514350" indent="-514350">
              <a:buAutoNum type="arabicPeriod"/>
            </a:pPr>
            <a:r>
              <a:rPr lang="ru-RU" sz="2800" dirty="0"/>
              <a:t>Окончание, когда нет заглушек</a:t>
            </a:r>
          </a:p>
          <a:p>
            <a:pPr marL="514350" indent="-514350">
              <a:buAutoNum type="arabicPeriod"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07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сверху-вниз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41389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1. Формируется общая структура программы – пишется текст основной программы, в котором, вместо каждого связного логического фрагмента текста, вставляется вызов подпрограммы, которая будет выполнять этот фрагмент, при этом вместо настоящих, работающих подпрограмм, в программу вставляются фиктивные части – заглушки, удовлетворяющие требованиям интерфейса заменяемого фрагмента, но не выполняющие его функций или выполняющие их частично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5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33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сверху-вниз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dirty="0"/>
              <a:t>2. После проверки верности структуры основной программы подпрограммы-заглушки последовательно заменяются или дорабатываются до настоящих полнофункциональных фрагментов, причём разработка каждой подпрограммы ведётся тем же методом, что и основной программы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21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сверху-вниз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3. На каждой стадии процесса реализации уже созданная программа должна правильно работать по отношению к более низкому уровню. Полученная программа проверяется и отлаживается</a:t>
            </a:r>
          </a:p>
          <a:p>
            <a:pPr>
              <a:buNone/>
            </a:pPr>
            <a:r>
              <a:rPr lang="ru-RU" dirty="0"/>
              <a:t>4. Разработка заканчивается тогда, когда не останется ни одной заглушки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95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сверху-вниз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9313"/>
          </a:xfrm>
        </p:spPr>
        <p:txBody>
          <a:bodyPr/>
          <a:lstStyle/>
          <a:p>
            <a:r>
              <a:rPr lang="ru-RU" dirty="0"/>
              <a:t>Гарантия верности программы на всех этапах разработки</a:t>
            </a:r>
          </a:p>
          <a:p>
            <a:r>
              <a:rPr lang="ru-RU" dirty="0"/>
              <a:t>Простота поиска места внесения изменений</a:t>
            </a:r>
          </a:p>
          <a:p>
            <a:r>
              <a:rPr lang="ru-RU" dirty="0"/>
              <a:t>Изоляция изменений и ошибок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43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ru-RU" dirty="0"/>
              <a:t>Оптимизация кода программ по объему занимаемой памяти – сокращение повторений кода</a:t>
            </a:r>
          </a:p>
          <a:p>
            <a:r>
              <a:rPr lang="ru-RU" dirty="0"/>
              <a:t>Логическое выделение целостной подзадачи, имеющей типовое решение</a:t>
            </a:r>
            <a:endParaRPr lang="ru-RU" b="1" dirty="0"/>
          </a:p>
          <a:p>
            <a:r>
              <a:rPr lang="ru-RU" dirty="0"/>
              <a:t>Структуризация кода программы с целью удобства понимания и сопровождения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746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СП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8864" y="1105925"/>
            <a:ext cx="8229600" cy="5059379"/>
          </a:xfrm>
        </p:spPr>
        <p:txBody>
          <a:bodyPr/>
          <a:lstStyle/>
          <a:p>
            <a:r>
              <a:rPr lang="ru-RU" sz="2600" dirty="0"/>
              <a:t>Легкость понимания кода программ</a:t>
            </a:r>
          </a:p>
          <a:p>
            <a:r>
              <a:rPr lang="ru-RU" sz="2600" dirty="0"/>
              <a:t>Возможность разработки коллективом разработчиков</a:t>
            </a:r>
          </a:p>
          <a:p>
            <a:r>
              <a:rPr lang="ru-RU" sz="2600" dirty="0"/>
              <a:t>Простота внесения изменений и сопровождения</a:t>
            </a:r>
          </a:p>
          <a:p>
            <a:r>
              <a:rPr lang="ru-RU" sz="2600" dirty="0"/>
              <a:t>Простота тестирования и отладки программ</a:t>
            </a:r>
          </a:p>
          <a:p>
            <a:r>
              <a:rPr lang="ru-RU" sz="2600" dirty="0"/>
              <a:t>Сокращение числа вариантов построения программ по заданным внешним спецификациям</a:t>
            </a:r>
          </a:p>
          <a:p>
            <a:r>
              <a:rPr lang="ru-RU" sz="2600" dirty="0"/>
              <a:t>Легкость отображения алгоритма программы</a:t>
            </a:r>
          </a:p>
          <a:p>
            <a:r>
              <a:rPr lang="ru-RU" sz="2600" dirty="0"/>
              <a:t>Простота кодирования формальных вычислений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3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Перечень рекомендуемой литературы.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b="1" i="1" dirty="0" err="1"/>
              <a:t>Гудлиф</a:t>
            </a:r>
            <a:r>
              <a:rPr lang="ru-RU" sz="2400" b="1" i="1" dirty="0"/>
              <a:t> П. </a:t>
            </a:r>
            <a:r>
              <a:rPr lang="ru-RU" sz="2400" b="1" dirty="0"/>
              <a:t>Ремесло программиста. Практика написания хорошего кода</a:t>
            </a:r>
            <a:r>
              <a:rPr lang="ru-RU" sz="2400" dirty="0"/>
              <a:t>. – Пер. с англ. – СПб.: Символ-Плюс, 2009. – 704 с.</a:t>
            </a:r>
          </a:p>
          <a:p>
            <a:pPr>
              <a:buNone/>
            </a:pPr>
            <a:endParaRPr lang="ru-RU" sz="2400" dirty="0"/>
          </a:p>
          <a:p>
            <a:pPr lvl="0"/>
            <a:endParaRPr lang="ru-RU" sz="2400" b="1" u="sng" dirty="0"/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60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Стиль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r>
              <a:rPr lang="ru-RU" sz="2600" b="1" dirty="0"/>
              <a:t>Стиль программирования</a:t>
            </a:r>
            <a:r>
              <a:rPr lang="ru-RU" sz="2600" dirty="0"/>
              <a:t> – набор приемов, правил и соглашений, используемых при написании исходного кода программ с целью получения правильных, удобных для сопровождения и использования программ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/>
              <a:t>Общий стиль = легче понимание и поддержка коллективом разработчиков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400" b="1" dirty="0"/>
              <a:t>Единого стандарта</a:t>
            </a:r>
            <a:r>
              <a:rPr lang="ru-RU" sz="2400" dirty="0"/>
              <a:t> для стиля программирования </a:t>
            </a:r>
            <a:r>
              <a:rPr lang="ru-RU" sz="2400" b="1" dirty="0"/>
              <a:t>не существует</a:t>
            </a:r>
            <a:endParaRPr lang="ru-RU" sz="26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802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6035"/>
            <a:ext cx="8229600" cy="1139825"/>
          </a:xfrm>
        </p:spPr>
        <p:txBody>
          <a:bodyPr/>
          <a:lstStyle/>
          <a:p>
            <a:r>
              <a:rPr lang="ru-RU" dirty="0"/>
              <a:t>Стиль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273693"/>
          </a:xfrm>
        </p:spPr>
        <p:txBody>
          <a:bodyPr/>
          <a:lstStyle/>
          <a:p>
            <a:r>
              <a:rPr lang="ru-RU" sz="2600" u="sng" dirty="0"/>
              <a:t>Правило:</a:t>
            </a:r>
            <a:r>
              <a:rPr lang="ru-RU" sz="2600" dirty="0"/>
              <a:t> Если существует несколько способов написания фрагмента кода, то в рамках единого проекта или в рамках единого коллектива разработчиков необходимо использовать один и тот же способ</a:t>
            </a:r>
          </a:p>
          <a:p>
            <a:r>
              <a:rPr lang="ru-RU" sz="2600" dirty="0"/>
              <a:t>Стиль программирования в значительной степени определяется используемыми инструментальными средствами и методикой разработки программного обеспечения в целом:</a:t>
            </a:r>
          </a:p>
          <a:p>
            <a:pPr lvl="1"/>
            <a:r>
              <a:rPr lang="ru-RU" sz="2200" dirty="0"/>
              <a:t>печатные работы по описанию языка программирования</a:t>
            </a:r>
          </a:p>
          <a:p>
            <a:pPr lvl="1"/>
            <a:r>
              <a:rPr lang="ru-RU" sz="2200" dirty="0"/>
              <a:t>подробные рекомендации авторов языка</a:t>
            </a:r>
          </a:p>
          <a:p>
            <a:pPr lvl="1"/>
            <a:r>
              <a:rPr lang="ru-RU" sz="2200" dirty="0"/>
              <a:t>используемая библиотека или </a:t>
            </a:r>
            <a:r>
              <a:rPr lang="en-US" sz="2200" dirty="0"/>
              <a:t>API</a:t>
            </a:r>
            <a:endParaRPr lang="ru-RU" sz="2200" dirty="0"/>
          </a:p>
          <a:p>
            <a:pPr lvl="1"/>
            <a:r>
              <a:rPr lang="ru-RU" sz="2200" dirty="0"/>
              <a:t>стили отличаются в различных языках</a:t>
            </a:r>
          </a:p>
          <a:p>
            <a:pPr lvl="1"/>
            <a:r>
              <a:rPr lang="ru-RU" sz="2200" dirty="0"/>
              <a:t>принятые определенным сообществом стандарты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6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Элементы качественного стиля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7056784" cy="457470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Составление комментариев</a:t>
            </a: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81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Элементы качественного стиля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785794"/>
            <a:ext cx="8286808" cy="527369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600" b="1" dirty="0"/>
              <a:t>Составление комментариев:</a:t>
            </a:r>
          </a:p>
          <a:p>
            <a:pPr>
              <a:spcBef>
                <a:spcPts val="0"/>
              </a:spcBef>
            </a:pPr>
            <a:r>
              <a:rPr lang="ru-RU" sz="2500" dirty="0"/>
              <a:t>непрерывное документирование в процессе кодирования</a:t>
            </a:r>
          </a:p>
          <a:p>
            <a:pPr>
              <a:spcBef>
                <a:spcPts val="0"/>
              </a:spcBef>
            </a:pPr>
            <a:r>
              <a:rPr lang="ru-RU" sz="2500" dirty="0"/>
              <a:t>избегать бесполезных комментариев</a:t>
            </a:r>
          </a:p>
          <a:p>
            <a:pPr>
              <a:spcBef>
                <a:spcPts val="0"/>
              </a:spcBef>
            </a:pPr>
            <a:r>
              <a:rPr lang="ru-RU" sz="2500" dirty="0"/>
              <a:t>неправильный комментарий, хуже отсутствующего</a:t>
            </a:r>
          </a:p>
          <a:p>
            <a:pPr>
              <a:spcBef>
                <a:spcPts val="0"/>
              </a:spcBef>
            </a:pPr>
            <a:r>
              <a:rPr lang="ru-RU" sz="2500" dirty="0"/>
              <a:t>стиль "ответы на вопросы программиста-читателя"</a:t>
            </a:r>
          </a:p>
          <a:p>
            <a:pPr>
              <a:spcBef>
                <a:spcPts val="0"/>
              </a:spcBef>
            </a:pPr>
            <a:r>
              <a:rPr lang="ru-RU" sz="2500" dirty="0"/>
              <a:t>описание "почему", а не "как "</a:t>
            </a:r>
          </a:p>
          <a:p>
            <a:pPr>
              <a:spcBef>
                <a:spcPts val="0"/>
              </a:spcBef>
            </a:pPr>
            <a:r>
              <a:rPr lang="ru-RU" sz="2500" dirty="0"/>
              <a:t>комментировать необычные участки кода</a:t>
            </a:r>
          </a:p>
          <a:p>
            <a:pPr>
              <a:spcBef>
                <a:spcPts val="0"/>
              </a:spcBef>
            </a:pPr>
            <a:r>
              <a:rPr lang="ru-RU" sz="2500" dirty="0"/>
              <a:t>минимальное обращение к другой документации</a:t>
            </a:r>
          </a:p>
          <a:p>
            <a:pPr>
              <a:spcBef>
                <a:spcPts val="0"/>
              </a:spcBef>
            </a:pPr>
            <a:r>
              <a:rPr lang="ru-RU" sz="2500" dirty="0"/>
              <a:t>комментирование не только действий и логики программы, но назначения переменных</a:t>
            </a:r>
          </a:p>
          <a:p>
            <a:pPr>
              <a:spcBef>
                <a:spcPts val="0"/>
              </a:spcBef>
            </a:pPr>
            <a:r>
              <a:rPr lang="ru-RU" sz="2500" dirty="0"/>
              <a:t>поясняющие комментарии для операций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94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Элементы качественного стиля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785794"/>
            <a:ext cx="8358246" cy="527369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600" b="1" dirty="0"/>
              <a:t>Составление комментариев:</a:t>
            </a:r>
          </a:p>
          <a:p>
            <a:pPr>
              <a:spcBef>
                <a:spcPts val="0"/>
              </a:spcBef>
            </a:pPr>
            <a:r>
              <a:rPr lang="ru-RU" sz="2300" dirty="0"/>
              <a:t>описание внешних эффектов работы модуля</a:t>
            </a:r>
          </a:p>
          <a:p>
            <a:pPr>
              <a:spcBef>
                <a:spcPts val="0"/>
              </a:spcBef>
            </a:pPr>
            <a:r>
              <a:rPr lang="ru-RU" sz="2300" dirty="0"/>
              <a:t>перед блоком –  описание логики работы блока</a:t>
            </a:r>
          </a:p>
          <a:p>
            <a:pPr>
              <a:spcBef>
                <a:spcPts val="0"/>
              </a:spcBef>
            </a:pPr>
            <a:r>
              <a:rPr lang="ru-RU" sz="2300" dirty="0"/>
              <a:t>блок комментариев в начале текста модуля (дата, автор, внешняя спецификация, логика работы, информация о ходе разработки, связь с другими модулями, оглавление для других блоков комментариев, информация о тестировании и используемой версии языка программирования)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не надо прятать неиспользуемый код в комментарии, для этого существуют специальные директивы препроцессора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разделение логических участков кода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единообразие стиля</a:t>
            </a:r>
            <a:endParaRPr lang="ru-RU" sz="2300" dirty="0"/>
          </a:p>
          <a:p>
            <a:pPr>
              <a:spcBef>
                <a:spcPts val="0"/>
              </a:spcBef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111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Элементы качественного стиля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7056784" cy="457470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Составление комментариев</a:t>
            </a: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/>
              <a:t>Выбор имен переменных и функций</a:t>
            </a:r>
          </a:p>
          <a:p>
            <a:pPr lvl="1"/>
            <a:r>
              <a:rPr lang="en-US" dirty="0" err="1"/>
              <a:t>arrayofinteger</a:t>
            </a:r>
            <a:endParaRPr lang="en-US" dirty="0"/>
          </a:p>
          <a:p>
            <a:pPr lvl="1"/>
            <a:r>
              <a:rPr lang="en-US" dirty="0" err="1"/>
              <a:t>ArrayOfInteger</a:t>
            </a:r>
            <a:endParaRPr lang="en-US" dirty="0"/>
          </a:p>
          <a:p>
            <a:pPr lvl="1"/>
            <a:r>
              <a:rPr lang="en-US" dirty="0" err="1"/>
              <a:t>array_of_integer</a:t>
            </a:r>
            <a:endParaRPr lang="en-US" dirty="0"/>
          </a:p>
          <a:p>
            <a:pPr lvl="1"/>
            <a:r>
              <a:rPr lang="en-US" dirty="0" err="1"/>
              <a:t>ArrOfInt</a:t>
            </a:r>
            <a:endParaRPr lang="en-US" dirty="0"/>
          </a:p>
          <a:p>
            <a:pPr lvl="1"/>
            <a:r>
              <a:rPr lang="en-US" dirty="0" err="1"/>
              <a:t>Snd</a:t>
            </a:r>
            <a:r>
              <a:rPr lang="en-US" dirty="0"/>
              <a:t>=send</a:t>
            </a:r>
          </a:p>
          <a:p>
            <a:pPr lvl="1"/>
            <a:r>
              <a:rPr lang="en-US" dirty="0" err="1"/>
              <a:t>Rcv</a:t>
            </a:r>
            <a:r>
              <a:rPr lang="en-US" dirty="0"/>
              <a:t>=</a:t>
            </a:r>
            <a:r>
              <a:rPr lang="en-US" dirty="0" err="1"/>
              <a:t>recieve</a:t>
            </a:r>
            <a:endParaRPr lang="en-US" dirty="0"/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577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Элементы качественного стиля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869951"/>
            <a:ext cx="9001188" cy="527369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600" b="1" dirty="0"/>
              <a:t>Выбор имен: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определяют сложность тестирования, отладки и сопровождения </a:t>
            </a:r>
            <a:r>
              <a:rPr lang="ru-RU" sz="2400" u="sng" dirty="0"/>
              <a:t>– понятны всем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отражают назначение объекта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длина до 15 символов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используются понятные лексические слова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использование регистра, подчеркиваний для разделения слов в названии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до 2-3х сокращенных значений слов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использование только согласных букв</a:t>
            </a:r>
          </a:p>
          <a:p>
            <a:pPr>
              <a:spcBef>
                <a:spcPts val="0"/>
              </a:spcBef>
            </a:pPr>
            <a:r>
              <a:rPr lang="ru-RU" sz="2400" u="sng" dirty="0"/>
              <a:t>использование только общеизвестных аббревиатур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не использовать ругательства и шутки</a:t>
            </a:r>
          </a:p>
          <a:p>
            <a:pPr>
              <a:spcBef>
                <a:spcPts val="0"/>
              </a:spcBef>
            </a:pPr>
            <a:endParaRPr lang="ru-RU" sz="2400" dirty="0"/>
          </a:p>
          <a:p>
            <a:pPr>
              <a:spcBef>
                <a:spcPts val="0"/>
              </a:spcBef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061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Элементы качественного стиля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869951"/>
            <a:ext cx="9001188" cy="527369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600" b="1" dirty="0"/>
              <a:t>Выбор имен: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соответствуют  математическому обозначению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отражают тип функции, результат, параметры, логику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отражают тип переменной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не должно быть ключевых слов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не должно быть одинаковых имен для локальных и глобальных переменных (использовать префиксы)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единообразие стиля</a:t>
            </a:r>
            <a:endParaRPr lang="ru-RU" sz="2300" dirty="0"/>
          </a:p>
          <a:p>
            <a:pPr>
              <a:spcBef>
                <a:spcPts val="0"/>
              </a:spcBef>
              <a:buNone/>
            </a:pPr>
            <a:endParaRPr lang="ru-RU" sz="2400" dirty="0"/>
          </a:p>
          <a:p>
            <a:pPr>
              <a:spcBef>
                <a:spcPts val="0"/>
              </a:spcBef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96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Элементы качественного стиля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7056784" cy="457470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Составление комментариев</a:t>
            </a: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/>
              <a:t>Выбор имен переменных и функций</a:t>
            </a: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/>
              <a:t>Оформление кода</a:t>
            </a: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84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Элементы качественного стиля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928670"/>
            <a:ext cx="9001188" cy="5072098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600" b="1" dirty="0"/>
              <a:t>Оформление кода: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использование отступов (табуляции) для оформления логических блоков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способ расстановки скобок, ограничивающих логические блоки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использование пробелов при оформлении математических (логических) выражений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отсутствие магических чисел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ширина и высота текста для удобства чтения (длина строки не должна превышать ширину экрана, функция, блок в идеале должен поместиться на экран</a:t>
            </a:r>
          </a:p>
          <a:p>
            <a:pPr>
              <a:spcBef>
                <a:spcPts val="0"/>
              </a:spcBef>
            </a:pPr>
            <a:r>
              <a:rPr lang="ru-RU" sz="2400" dirty="0" err="1"/>
              <a:t>самодокументируемый</a:t>
            </a:r>
            <a:r>
              <a:rPr lang="ru-RU" sz="2400" dirty="0"/>
              <a:t> код – когда имена функций и переменных, структура кода говорят о назначении функции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единообразие стиля</a:t>
            </a:r>
            <a:endParaRPr lang="ru-RU" sz="2300" dirty="0"/>
          </a:p>
          <a:p>
            <a:pPr>
              <a:spcBef>
                <a:spcPts val="0"/>
              </a:spcBef>
            </a:pPr>
            <a:endParaRPr lang="ru-RU" sz="2400" dirty="0"/>
          </a:p>
          <a:p>
            <a:pPr>
              <a:spcBef>
                <a:spcPts val="0"/>
              </a:spcBef>
            </a:pPr>
            <a:endParaRPr lang="ru-RU" sz="2400" dirty="0"/>
          </a:p>
          <a:p>
            <a:pPr>
              <a:spcBef>
                <a:spcPts val="0"/>
              </a:spcBef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00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Кодирование</a:t>
            </a:r>
            <a:r>
              <a:rPr lang="en-US" dirty="0"/>
              <a:t> </a:t>
            </a:r>
            <a:r>
              <a:rPr lang="ru-RU" dirty="0"/>
              <a:t>– процесс написания</a:t>
            </a:r>
            <a:r>
              <a:rPr lang="en-US" dirty="0"/>
              <a:t> </a:t>
            </a:r>
            <a:r>
              <a:rPr lang="ru-RU" dirty="0"/>
              <a:t>программного кода с целью реализации </a:t>
            </a:r>
            <a:r>
              <a:rPr lang="ru-RU" b="1" dirty="0"/>
              <a:t>определённого</a:t>
            </a:r>
            <a:r>
              <a:rPr lang="en-US" dirty="0"/>
              <a:t> </a:t>
            </a:r>
            <a:r>
              <a:rPr lang="ru-RU" dirty="0"/>
              <a:t>алгоритма</a:t>
            </a:r>
            <a:r>
              <a:rPr lang="en-US" dirty="0"/>
              <a:t> </a:t>
            </a:r>
            <a:r>
              <a:rPr lang="ru-RU" dirty="0"/>
              <a:t>на </a:t>
            </a:r>
            <a:r>
              <a:rPr lang="ru-RU" b="1" dirty="0"/>
              <a:t>определённом</a:t>
            </a:r>
            <a:r>
              <a:rPr lang="en-US" dirty="0"/>
              <a:t> </a:t>
            </a:r>
            <a:r>
              <a:rPr lang="ru-RU" dirty="0"/>
              <a:t>языке программирования</a:t>
            </a:r>
          </a:p>
          <a:p>
            <a:r>
              <a:rPr lang="ru-RU" dirty="0"/>
              <a:t>Результат = файлы с исходными текстами программ, написанными на языке программирования</a:t>
            </a:r>
          </a:p>
          <a:p>
            <a:r>
              <a:rPr lang="ru-RU" dirty="0"/>
              <a:t>Далее эти файлы будут компилироваться или интерпретироваться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5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Элементы качественного стиля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7056784" cy="457470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Составление комментариев</a:t>
            </a: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/>
              <a:t>Выбор имен переменных и функций</a:t>
            </a: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/>
              <a:t>Оформление кода</a:t>
            </a: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/>
              <a:t>Правила описания данных различного типа</a:t>
            </a: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045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Элементы качественного стиля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71546"/>
            <a:ext cx="8715436" cy="5072098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600" b="1" dirty="0"/>
              <a:t>Правила описания данных различного типа: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не следует использовать одну переменную, константу или произвольный тип данных больше чем для одной цели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рекомендуется </a:t>
            </a:r>
            <a:r>
              <a:rPr lang="ru-RU" sz="2400" dirty="0" err="1"/>
              <a:t>локализовывать</a:t>
            </a:r>
            <a:r>
              <a:rPr lang="ru-RU" sz="2400" dirty="0"/>
              <a:t> области действия имен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не следует употреблять в одном выражении переменные или константы различных типов без явного преобразования типов данных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следует учитывать возможности переполнения памяти и деления на 0</a:t>
            </a:r>
          </a:p>
          <a:p>
            <a:pPr>
              <a:spcBef>
                <a:spcPts val="0"/>
              </a:spcBef>
            </a:pPr>
            <a:r>
              <a:rPr lang="ru-RU" sz="2800" dirty="0"/>
              <a:t>единообразие стиля</a:t>
            </a:r>
          </a:p>
          <a:p>
            <a:pPr>
              <a:spcBef>
                <a:spcPts val="0"/>
              </a:spcBef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07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47281"/>
          </a:xfrm>
        </p:spPr>
        <p:txBody>
          <a:bodyPr/>
          <a:lstStyle/>
          <a:p>
            <a:r>
              <a:rPr lang="ru-RU" sz="3200" dirty="0"/>
              <a:t>Программный код:</a:t>
            </a:r>
          </a:p>
          <a:p>
            <a:endParaRPr lang="ru-RU" sz="3200" dirty="0"/>
          </a:p>
          <a:p>
            <a:pPr lvl="1"/>
            <a:r>
              <a:rPr lang="ru-RU" sz="2800" dirty="0"/>
              <a:t>На первый взгляд работает</a:t>
            </a:r>
          </a:p>
          <a:p>
            <a:pPr lvl="1"/>
            <a:endParaRPr lang="ru-RU" sz="2800" dirty="0"/>
          </a:p>
          <a:p>
            <a:pPr lvl="1"/>
            <a:r>
              <a:rPr lang="ru-RU" sz="2800" dirty="0"/>
              <a:t>Правильный код</a:t>
            </a:r>
          </a:p>
          <a:p>
            <a:pPr lvl="1"/>
            <a:endParaRPr lang="ru-RU" sz="2800" dirty="0"/>
          </a:p>
          <a:p>
            <a:pPr lvl="1"/>
            <a:r>
              <a:rPr lang="ru-RU" sz="2800" dirty="0"/>
              <a:t>Хороший код</a:t>
            </a:r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569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987941"/>
          </a:xfrm>
        </p:spPr>
        <p:txBody>
          <a:bodyPr/>
          <a:lstStyle/>
          <a:p>
            <a:r>
              <a:rPr lang="ru-RU" sz="2600" dirty="0"/>
              <a:t>Есть огромная разница между кодом, который на первый взгляд </a:t>
            </a:r>
            <a:r>
              <a:rPr lang="ru-RU" sz="2600" b="1" dirty="0"/>
              <a:t>работает</a:t>
            </a:r>
            <a:r>
              <a:rPr lang="ru-RU" sz="2600" dirty="0"/>
              <a:t>, </a:t>
            </a:r>
            <a:r>
              <a:rPr lang="ru-RU" sz="2600" b="1" dirty="0"/>
              <a:t>правильным</a:t>
            </a:r>
            <a:r>
              <a:rPr lang="ru-RU" sz="2600" dirty="0"/>
              <a:t> кодом и </a:t>
            </a:r>
            <a:r>
              <a:rPr lang="ru-RU" sz="2600" b="1" dirty="0"/>
              <a:t>хорошим</a:t>
            </a:r>
            <a:r>
              <a:rPr lang="ru-RU" sz="2600" dirty="0"/>
              <a:t> кодом</a:t>
            </a:r>
          </a:p>
          <a:p>
            <a:r>
              <a:rPr lang="ru-RU" sz="2200" b="1" dirty="0"/>
              <a:t>Почти работающий код</a:t>
            </a:r>
            <a:r>
              <a:rPr lang="ru-RU" sz="2200" dirty="0"/>
              <a:t> – легко написать. При вводе корректных данных – на выходе корректные результаты. Но стоит подать на вход нечто необычное, и все может рухнуть.</a:t>
            </a:r>
          </a:p>
          <a:p>
            <a:r>
              <a:rPr lang="ru-RU" sz="2200" b="1" dirty="0"/>
              <a:t>Правильный код</a:t>
            </a:r>
            <a:r>
              <a:rPr lang="ru-RU" sz="2200" dirty="0"/>
              <a:t> – не рухнет. Для любого набора входных данных результат будет корректен. Однако обычно количество всевозможных комбинаций входных данных оказывается невероятно большим, и все их трудно протестировать.</a:t>
            </a:r>
          </a:p>
          <a:p>
            <a:r>
              <a:rPr lang="ru-RU" sz="2200" b="1" dirty="0"/>
              <a:t>Хороший код</a:t>
            </a:r>
            <a:r>
              <a:rPr lang="ru-RU" sz="2200" dirty="0"/>
              <a:t> – правильный код, логику которого легко проследить, код понятен и легко сопровождается.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52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600" b="1" dirty="0"/>
              <a:t>Код "для себя":</a:t>
            </a:r>
          </a:p>
          <a:p>
            <a:r>
              <a:rPr lang="ru-RU" sz="2600" dirty="0"/>
              <a:t>небольшие объемы программ, в которых можно быстро разобраться</a:t>
            </a:r>
          </a:p>
          <a:p>
            <a:r>
              <a:rPr lang="ru-RU" sz="2600" dirty="0"/>
              <a:t>вы управляете всем окружением и условиями написания кода</a:t>
            </a:r>
          </a:p>
          <a:p>
            <a:r>
              <a:rPr lang="ru-RU" sz="2600" dirty="0"/>
              <a:t>весь код ваш и он вам понятен</a:t>
            </a:r>
          </a:p>
          <a:p>
            <a:pPr>
              <a:buNone/>
            </a:pPr>
            <a:r>
              <a:rPr lang="ru-RU" sz="2600" b="1" dirty="0"/>
              <a:t>Код в организации:</a:t>
            </a:r>
          </a:p>
          <a:p>
            <a:r>
              <a:rPr lang="ru-RU" sz="2600" dirty="0"/>
              <a:t>обстановка непрерывно меняется</a:t>
            </a:r>
          </a:p>
          <a:p>
            <a:r>
              <a:rPr lang="ru-RU" sz="2600" dirty="0"/>
              <a:t>объем кода быстро растет</a:t>
            </a:r>
          </a:p>
          <a:p>
            <a:r>
              <a:rPr lang="ru-RU" sz="2600" dirty="0"/>
              <a:t>появляется непонятный старый код без авторов</a:t>
            </a:r>
          </a:p>
          <a:p>
            <a:endParaRPr lang="ru-RU" sz="26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54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Готовьтесь к худшему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55703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500" u="sng" dirty="0"/>
              <a:t>Нельзя предполагать, что некоторое событие никогда не случится:</a:t>
            </a:r>
            <a:endParaRPr lang="ru-RU" sz="2500" dirty="0"/>
          </a:p>
          <a:p>
            <a:r>
              <a:rPr lang="ru-RU" sz="2500" dirty="0"/>
              <a:t>Функцию никогда не станут вызывать неправильным способом. Ей всегда будут передаваться только допустимые параметры</a:t>
            </a:r>
          </a:p>
          <a:p>
            <a:r>
              <a:rPr lang="ru-RU" sz="2500" dirty="0"/>
              <a:t>Этот фрагмент кода всегда будет работать, он никогда не сгенерирует ошибку</a:t>
            </a:r>
          </a:p>
          <a:p>
            <a:r>
              <a:rPr lang="ru-RU" sz="2500" dirty="0"/>
              <a:t>Никто не станет пытаться обратиться к этой переменной, если в документации написано, что она предназначена только для внутреннего употребления</a:t>
            </a:r>
          </a:p>
          <a:p>
            <a:r>
              <a:rPr lang="ru-RU" sz="2500" dirty="0"/>
              <a:t>Место на диске может закончится</a:t>
            </a:r>
          </a:p>
          <a:p>
            <a:r>
              <a:rPr lang="ru-RU" sz="2500" dirty="0"/>
              <a:t>Сетевое соединение может пропасть</a:t>
            </a:r>
          </a:p>
          <a:p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42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4916503"/>
          </a:xfrm>
        </p:spPr>
        <p:txBody>
          <a:bodyPr/>
          <a:lstStyle/>
          <a:p>
            <a:r>
              <a:rPr lang="ru-RU" sz="2400" b="1" dirty="0"/>
              <a:t>Закон </a:t>
            </a:r>
            <a:r>
              <a:rPr lang="ru-RU" sz="2400" b="1" dirty="0" err="1"/>
              <a:t>Мерфи</a:t>
            </a:r>
            <a:r>
              <a:rPr lang="ru-RU" sz="2400" b="1" dirty="0"/>
              <a:t> </a:t>
            </a:r>
            <a:r>
              <a:rPr lang="ru-RU" sz="2400" dirty="0"/>
              <a:t>гласит: «Если какая-нибудь неприятность может произойти, она обязательно случится»</a:t>
            </a:r>
          </a:p>
          <a:p>
            <a:r>
              <a:rPr lang="ru-RU" sz="2400" dirty="0"/>
              <a:t>Допущения по использованию кода либо забудутся вами, либо неизвестны другим</a:t>
            </a:r>
          </a:p>
          <a:p>
            <a:r>
              <a:rPr lang="ru-RU" sz="2400" b="1" dirty="0"/>
              <a:t>Защитное программирование</a:t>
            </a:r>
            <a:r>
              <a:rPr lang="ru-RU" sz="2400" dirty="0"/>
              <a:t> – стиль написания программного кода, призванный сделать его более отказоустойчивым в случае возникновения функциональных отклонений (некорректные входные данные, повреждение данных, отказ аппаратного обеспечения и т.п.)</a:t>
            </a:r>
          </a:p>
          <a:p>
            <a:r>
              <a:rPr lang="ru-RU" sz="2400" dirty="0"/>
              <a:t>Тестирование и отладка – диагностика и устранение ошибок, защитное программирование – профилактика ошибок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835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Использования хорошего стиля программирования.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181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Использования хорошего стиля программирования.</a:t>
            </a:r>
          </a:p>
          <a:p>
            <a:pPr>
              <a:buNone/>
            </a:pPr>
            <a:r>
              <a:rPr lang="ru-RU" sz="2400" dirty="0"/>
              <a:t>2. Четкая понятная архитектура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989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1. Использования хорошего стиля программирования.</a:t>
            </a:r>
            <a:endParaRPr lang="ru-RU" sz="2400" dirty="0"/>
          </a:p>
          <a:p>
            <a:r>
              <a:rPr lang="ru-RU" sz="2400" dirty="0"/>
              <a:t>Выбор осмысленных имен</a:t>
            </a:r>
          </a:p>
          <a:p>
            <a:r>
              <a:rPr lang="ru-RU" sz="2400" dirty="0"/>
              <a:t>Отступы</a:t>
            </a:r>
          </a:p>
          <a:p>
            <a:r>
              <a:rPr lang="ru-RU" sz="2400" dirty="0"/>
              <a:t>Расстановка скобок</a:t>
            </a:r>
          </a:p>
          <a:p>
            <a:r>
              <a:rPr lang="ru-RU" sz="2400" dirty="0"/>
              <a:t>Понятный код снижает риск пропуска ошибок</a:t>
            </a:r>
          </a:p>
          <a:p>
            <a:pPr>
              <a:buNone/>
            </a:pPr>
            <a:r>
              <a:rPr lang="ru-RU" sz="2400" u="sng" dirty="0"/>
              <a:t>2. Четкая понятная архитектура</a:t>
            </a:r>
            <a:endParaRPr lang="ru-RU" sz="2400" dirty="0"/>
          </a:p>
          <a:p>
            <a:r>
              <a:rPr lang="ru-RU" sz="2400" dirty="0"/>
              <a:t>Написание кода после полного понимания архитектуры</a:t>
            </a:r>
          </a:p>
          <a:p>
            <a:r>
              <a:rPr lang="ru-RU" sz="2400" dirty="0"/>
              <a:t>Определение логичной структуры</a:t>
            </a:r>
          </a:p>
          <a:p>
            <a:r>
              <a:rPr lang="ru-RU" sz="2400" dirty="0"/>
              <a:t>Четкое определение ролей и задач компонент</a:t>
            </a:r>
          </a:p>
          <a:p>
            <a:r>
              <a:rPr lang="ru-RU" sz="2400" dirty="0"/>
              <a:t>Понятные интерфейсы компонент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49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ru-RU" sz="2400" b="1" dirty="0"/>
              <a:t>Представление алгоритма программы непосредственно на языке программирования – </a:t>
            </a:r>
            <a:r>
              <a:rPr lang="ru-RU" sz="2400" dirty="0"/>
              <a:t>этап кодирования может объединяться с этапами проектирования – создание структуры и алгоритма работы для снижения времени и трудозатрат (верно для малых и средних программ)</a:t>
            </a:r>
          </a:p>
          <a:p>
            <a:r>
              <a:rPr lang="ru-RU" sz="2400" dirty="0"/>
              <a:t>Затраты на этап кодирования сильно зависят от качества и полноты проведения предшествующих этапов проектирования ПО – чем точнее и более полно описана программа, проработан алгоритм ее поведения, тем проще проходит этап кодирования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402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Использования хорошего стиля программирования.</a:t>
            </a:r>
          </a:p>
          <a:p>
            <a:pPr>
              <a:buNone/>
            </a:pPr>
            <a:r>
              <a:rPr lang="ru-RU" sz="2400" dirty="0"/>
              <a:t>2. Четкая понятная архитектура</a:t>
            </a:r>
          </a:p>
          <a:p>
            <a:pPr marL="0" indent="0">
              <a:buNone/>
            </a:pPr>
            <a:r>
              <a:rPr lang="ru-RU" sz="2400" dirty="0"/>
              <a:t>3. Кодирование без спешки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836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3. Кодирование без спешки</a:t>
            </a:r>
            <a:endParaRPr lang="ru-RU" sz="2400" dirty="0"/>
          </a:p>
          <a:p>
            <a:r>
              <a:rPr lang="ru-RU" sz="2400" dirty="0"/>
              <a:t>Быстрое написание функции, с последующим успешным компилированием и запуском создает иллюзию корректности и правильности функции</a:t>
            </a:r>
          </a:p>
          <a:p>
            <a:r>
              <a:rPr lang="ru-RU" sz="2400" dirty="0"/>
              <a:t>Необходимо обдумывание последствий внесения изменений – возможные ошибки – какие и где</a:t>
            </a:r>
          </a:p>
          <a:p>
            <a:r>
              <a:rPr lang="ru-RU" sz="2400" dirty="0"/>
              <a:t>Не перескакивать на другие участки кода, пока не закончен текущий</a:t>
            </a:r>
          </a:p>
          <a:p>
            <a:r>
              <a:rPr lang="ru-RU" sz="2400" dirty="0"/>
              <a:t>Не разделяйте написание кода и поиск-обработку ошибок</a:t>
            </a:r>
          </a:p>
          <a:p>
            <a:r>
              <a:rPr lang="ru-RU" sz="2400" dirty="0"/>
              <a:t>Дисциплинированность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070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Использования хорошего стиля программирования.</a:t>
            </a:r>
          </a:p>
          <a:p>
            <a:pPr>
              <a:buNone/>
            </a:pPr>
            <a:r>
              <a:rPr lang="ru-RU" sz="2400" dirty="0"/>
              <a:t>2. Четкая понятная архитектура</a:t>
            </a:r>
          </a:p>
          <a:p>
            <a:pPr marL="0" indent="0">
              <a:buNone/>
            </a:pPr>
            <a:r>
              <a:rPr lang="ru-RU" sz="2400" dirty="0"/>
              <a:t>3. Кодирование без спешки</a:t>
            </a:r>
          </a:p>
          <a:p>
            <a:pPr marL="0" indent="0">
              <a:buNone/>
            </a:pPr>
            <a:r>
              <a:rPr lang="ru-RU" sz="2400" dirty="0"/>
              <a:t>4. Не доверяйте никому</a:t>
            </a:r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413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4. Не доверяйте никому</a:t>
            </a:r>
            <a:endParaRPr lang="ru-RU" sz="2400" dirty="0"/>
          </a:p>
          <a:p>
            <a:r>
              <a:rPr lang="ru-RU" sz="2400" dirty="0"/>
              <a:t>Обычный пользователь случайно введет неверные данные или некорректно воспользуется программой</a:t>
            </a:r>
          </a:p>
          <a:p>
            <a:r>
              <a:rPr lang="ru-RU" sz="2400" dirty="0"/>
              <a:t>Злоумышленник сознательно попытается заставить программу вести себя некорректно</a:t>
            </a:r>
          </a:p>
          <a:p>
            <a:r>
              <a:rPr lang="ru-RU" sz="2400" dirty="0"/>
              <a:t>Клиентский код вызовет вашу функцию неправильно передав параметры или задав недопустимые значения</a:t>
            </a:r>
          </a:p>
          <a:p>
            <a:r>
              <a:rPr lang="ru-RU" sz="2400" dirty="0"/>
              <a:t>Операционная система не сможет предоставить необходимые ресурсы</a:t>
            </a:r>
          </a:p>
          <a:p>
            <a:r>
              <a:rPr lang="ru-RU" sz="2400" dirty="0"/>
              <a:t>Внешние объекты исчезнут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481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4. Не доверяйте никому</a:t>
            </a:r>
            <a:endParaRPr lang="ru-RU" sz="2400" dirty="0"/>
          </a:p>
          <a:p>
            <a:r>
              <a:rPr lang="ru-RU" sz="2400" dirty="0"/>
              <a:t>Внешние библиотеки окажутся некорректными и неправильно отработают ваш запрос</a:t>
            </a:r>
          </a:p>
          <a:p>
            <a:r>
              <a:rPr lang="ru-RU" sz="2400" dirty="0"/>
              <a:t>Не доверяйте себе – можно забыть и неправильно воспользоваться своей программой через некоторое время</a:t>
            </a:r>
          </a:p>
          <a:p>
            <a:r>
              <a:rPr lang="ru-RU" sz="2400" dirty="0"/>
              <a:t>Проверка везде и всего, что только можно, но в пределах разумного</a:t>
            </a:r>
          </a:p>
          <a:p>
            <a:r>
              <a:rPr lang="ru-RU" sz="2400" dirty="0"/>
              <a:t>Поиск слабых мест и создание там дополнительных средств защиты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43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Использования хорошего стиля программирования.</a:t>
            </a:r>
          </a:p>
          <a:p>
            <a:pPr>
              <a:buNone/>
            </a:pPr>
            <a:r>
              <a:rPr lang="ru-RU" sz="2400" dirty="0"/>
              <a:t>2. Четкая понятная архитектура</a:t>
            </a:r>
          </a:p>
          <a:p>
            <a:pPr marL="0" indent="0">
              <a:buNone/>
            </a:pPr>
            <a:r>
              <a:rPr lang="ru-RU" sz="2400" dirty="0"/>
              <a:t>3. Кодирование без спешки</a:t>
            </a:r>
          </a:p>
          <a:p>
            <a:pPr marL="0" indent="0">
              <a:buNone/>
            </a:pPr>
            <a:r>
              <a:rPr lang="ru-RU" sz="2400" dirty="0"/>
              <a:t>4. Не доверяйте никому</a:t>
            </a:r>
          </a:p>
          <a:p>
            <a:pPr marL="0" indent="0">
              <a:buNone/>
            </a:pPr>
            <a:r>
              <a:rPr lang="ru-RU" sz="2400" dirty="0"/>
              <a:t>5. Ясность лучше краткости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325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600" u="sng" dirty="0"/>
              <a:t>5. Ясность лучше краткости</a:t>
            </a:r>
            <a:endParaRPr lang="ru-RU" sz="2600" dirty="0"/>
          </a:p>
          <a:p>
            <a:r>
              <a:rPr lang="ru-RU" sz="2600" dirty="0"/>
              <a:t>Выбор в пользу ясного понятного, но скучного кода против краткого, но непонятного</a:t>
            </a:r>
          </a:p>
          <a:p>
            <a:r>
              <a:rPr lang="ru-RU" sz="2600" dirty="0"/>
              <a:t>Разбиение сложных арифметических операций на действия, логика которых понятнее</a:t>
            </a:r>
          </a:p>
          <a:p>
            <a:r>
              <a:rPr lang="ru-RU" sz="2600" dirty="0"/>
              <a:t>Понятность для другого программиста, возможно менее опытного</a:t>
            </a:r>
          </a:p>
          <a:p>
            <a:r>
              <a:rPr lang="ru-RU" sz="2600" dirty="0"/>
              <a:t>Сложный код, построенный на приоритетах операторов ослабляет возможность сопровождения и поиска ошибок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379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Использования хорошего стиля программирования.</a:t>
            </a:r>
          </a:p>
          <a:p>
            <a:pPr>
              <a:buNone/>
            </a:pPr>
            <a:r>
              <a:rPr lang="ru-RU" sz="2400" dirty="0"/>
              <a:t>2. Четкая понятная архитектура</a:t>
            </a:r>
          </a:p>
          <a:p>
            <a:pPr marL="0" indent="0">
              <a:buNone/>
            </a:pPr>
            <a:r>
              <a:rPr lang="ru-RU" sz="2400" dirty="0"/>
              <a:t>3. Кодирование без спешки</a:t>
            </a:r>
          </a:p>
          <a:p>
            <a:pPr marL="0" indent="0">
              <a:buNone/>
            </a:pPr>
            <a:r>
              <a:rPr lang="ru-RU" sz="2400" dirty="0"/>
              <a:t>4. Не доверяйте никому</a:t>
            </a:r>
          </a:p>
          <a:p>
            <a:pPr marL="0" indent="0">
              <a:buNone/>
            </a:pPr>
            <a:r>
              <a:rPr lang="ru-RU" sz="2400" dirty="0"/>
              <a:t>5. Ясность лучше краткости</a:t>
            </a:r>
          </a:p>
          <a:p>
            <a:pPr marL="0" indent="0">
              <a:buNone/>
            </a:pPr>
            <a:r>
              <a:rPr lang="ru-RU" sz="2400" dirty="0"/>
              <a:t>6. Не позволяйте никому лезть туда, где ему нечего 	делать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382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6. Не позволяйте никому лезть туда, где ему нечего делать</a:t>
            </a:r>
            <a:endParaRPr lang="ru-RU" sz="2400" dirty="0"/>
          </a:p>
          <a:p>
            <a:r>
              <a:rPr lang="ru-RU" sz="2400" dirty="0"/>
              <a:t>Внутренние дела, должны быть внутри </a:t>
            </a:r>
          </a:p>
          <a:p>
            <a:r>
              <a:rPr lang="ru-RU" sz="2400" dirty="0"/>
              <a:t>В объектно-ориентированных языках программирования доступ к внутренним данным класса запрещается путем объявления его закрытым</a:t>
            </a:r>
          </a:p>
          <a:p>
            <a:r>
              <a:rPr lang="ru-RU" sz="2400" dirty="0"/>
              <a:t>В процедурных языках программирования закрытые данные помещаются внутри непрозрачных типов с обеспечением корректности операций над ними</a:t>
            </a:r>
          </a:p>
          <a:p>
            <a:r>
              <a:rPr lang="ru-RU" sz="2400" dirty="0"/>
              <a:t>Минимизация области видимости переменных, не делать их глобальными без необходимости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679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Использования хорошего стиля программирования.</a:t>
            </a:r>
          </a:p>
          <a:p>
            <a:pPr>
              <a:buNone/>
            </a:pPr>
            <a:r>
              <a:rPr lang="ru-RU" sz="2400" dirty="0"/>
              <a:t>2. Четкая понятная архитектура</a:t>
            </a:r>
          </a:p>
          <a:p>
            <a:pPr marL="0" indent="0">
              <a:buNone/>
            </a:pPr>
            <a:r>
              <a:rPr lang="ru-RU" sz="2400" dirty="0"/>
              <a:t>3. Кодирование без спешки</a:t>
            </a:r>
          </a:p>
          <a:p>
            <a:pPr marL="0" indent="0">
              <a:buNone/>
            </a:pPr>
            <a:r>
              <a:rPr lang="ru-RU" sz="2400" dirty="0"/>
              <a:t>4. Не доверяйте никому</a:t>
            </a:r>
          </a:p>
          <a:p>
            <a:pPr marL="0" indent="0">
              <a:buNone/>
            </a:pPr>
            <a:r>
              <a:rPr lang="ru-RU" sz="2400" dirty="0"/>
              <a:t>5. Ясность лучше краткости</a:t>
            </a:r>
          </a:p>
          <a:p>
            <a:pPr marL="0" indent="0">
              <a:buNone/>
            </a:pPr>
            <a:r>
              <a:rPr lang="ru-RU" sz="2400" dirty="0"/>
              <a:t>6. Не позволяйте никому лезть туда, где ему нечего 	делать</a:t>
            </a:r>
          </a:p>
          <a:p>
            <a:pPr marL="0" indent="0">
              <a:buNone/>
            </a:pPr>
            <a:r>
              <a:rPr lang="ru-RU" sz="2400" dirty="0"/>
              <a:t>7. Максимальное использование средств компиляций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50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r>
              <a:rPr lang="ru-RU" sz="2800" b="1" dirty="0"/>
              <a:t>Структурное программирование</a:t>
            </a:r>
            <a:r>
              <a:rPr lang="ru-RU" sz="2800" dirty="0"/>
              <a:t> – методология разработки</a:t>
            </a:r>
            <a:r>
              <a:rPr lang="en-US" sz="2800" dirty="0"/>
              <a:t> </a:t>
            </a:r>
            <a:r>
              <a:rPr lang="ru-RU" sz="2800" dirty="0"/>
              <a:t>программного обеспечения, в основе которой лежит представление программы в виде иерархической структуры</a:t>
            </a:r>
            <a:r>
              <a:rPr lang="en-US" sz="2800" dirty="0"/>
              <a:t> </a:t>
            </a:r>
            <a:r>
              <a:rPr lang="ru-RU" sz="2800" dirty="0"/>
              <a:t>блоков</a:t>
            </a:r>
          </a:p>
          <a:p>
            <a:r>
              <a:rPr lang="ru-RU" sz="2800" dirty="0"/>
              <a:t>В соответствии с данной методологией любая программа строится </a:t>
            </a:r>
            <a:r>
              <a:rPr lang="ru-RU" sz="2800" b="1" dirty="0"/>
              <a:t>без использования оператора </a:t>
            </a:r>
            <a:r>
              <a:rPr lang="ru-RU" sz="2800" b="1" dirty="0" err="1"/>
              <a:t>goto</a:t>
            </a:r>
            <a:r>
              <a:rPr lang="ru-RU" sz="2800" dirty="0"/>
              <a:t> из трёх базовых управляющих структур: </a:t>
            </a:r>
            <a:r>
              <a:rPr lang="ru-RU" sz="2800" b="1" dirty="0"/>
              <a:t>последовательность, ветвление, цикл</a:t>
            </a:r>
            <a:r>
              <a:rPr lang="ru-RU" sz="2800" dirty="0"/>
              <a:t>, кроме того, используются </a:t>
            </a:r>
            <a:r>
              <a:rPr lang="ru-RU" sz="2800" b="1" dirty="0"/>
              <a:t>подпрограммы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29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7. Максимальное использование средств компиляций</a:t>
            </a:r>
            <a:endParaRPr lang="ru-RU" sz="2400" dirty="0"/>
          </a:p>
          <a:p>
            <a:r>
              <a:rPr lang="ru-RU" sz="2400" dirty="0"/>
              <a:t>Настройка вывода предупреждений – выводить определенные предупреждения, например использование переменной до присвоения ей значения. Предупреждений может быть много – их отключают или игнорируют</a:t>
            </a:r>
          </a:p>
          <a:p>
            <a:r>
              <a:rPr lang="ru-RU" sz="2400" dirty="0"/>
              <a:t>Добивайтесь отсутствия предупреждений, даже если они несущественны, чтобы не пропустить важное</a:t>
            </a:r>
          </a:p>
          <a:p>
            <a:r>
              <a:rPr lang="ru-RU" sz="2400" dirty="0"/>
              <a:t>Предупреждения выявляют "глупые" ошибки</a:t>
            </a:r>
          </a:p>
          <a:p>
            <a:r>
              <a:rPr lang="ru-RU" sz="2400" dirty="0"/>
              <a:t>Использование средств статического анализа кода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234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Использования хорошего стиля программирования.</a:t>
            </a:r>
          </a:p>
          <a:p>
            <a:pPr>
              <a:buNone/>
            </a:pPr>
            <a:r>
              <a:rPr lang="ru-RU" sz="2400" dirty="0"/>
              <a:t>2. Четкая понятная архитектура</a:t>
            </a:r>
          </a:p>
          <a:p>
            <a:pPr marL="0" indent="0">
              <a:buNone/>
            </a:pPr>
            <a:r>
              <a:rPr lang="ru-RU" sz="2400" dirty="0"/>
              <a:t>3. Кодирование без спешки</a:t>
            </a:r>
          </a:p>
          <a:p>
            <a:pPr marL="0" indent="0">
              <a:buNone/>
            </a:pPr>
            <a:r>
              <a:rPr lang="ru-RU" sz="2400" dirty="0"/>
              <a:t>4. Не доверяйте никому</a:t>
            </a:r>
          </a:p>
          <a:p>
            <a:pPr marL="0" indent="0">
              <a:buNone/>
            </a:pPr>
            <a:r>
              <a:rPr lang="ru-RU" sz="2400" dirty="0"/>
              <a:t>5. Ясность лучше краткости</a:t>
            </a:r>
          </a:p>
          <a:p>
            <a:pPr marL="0" indent="0">
              <a:buNone/>
            </a:pPr>
            <a:r>
              <a:rPr lang="ru-RU" sz="2400" dirty="0"/>
              <a:t>6. Не позволяйте никому лезть туда, где ему нечего 	делать</a:t>
            </a:r>
          </a:p>
          <a:p>
            <a:pPr marL="0" indent="0">
              <a:buNone/>
            </a:pPr>
            <a:r>
              <a:rPr lang="ru-RU" sz="2400" dirty="0"/>
              <a:t>7. Максимальное использование средств компиляций</a:t>
            </a:r>
          </a:p>
          <a:p>
            <a:pPr marL="0" indent="0">
              <a:buNone/>
            </a:pPr>
            <a:r>
              <a:rPr lang="ru-RU" sz="2400" dirty="0"/>
              <a:t>8. Применение безопасных структур данных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743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8. Применение безопасных структур данных</a:t>
            </a:r>
            <a:endParaRPr lang="ru-RU" sz="2400" dirty="0"/>
          </a:p>
          <a:p>
            <a:r>
              <a:rPr lang="ru-RU" sz="2400" dirty="0"/>
              <a:t>Запись данных в буфер после проверки его размера, для исключения переполнения буфера</a:t>
            </a:r>
          </a:p>
          <a:p>
            <a:r>
              <a:rPr lang="ru-RU" sz="2400" dirty="0"/>
              <a:t>Исключение возможности разрушения данных</a:t>
            </a:r>
          </a:p>
          <a:p>
            <a:r>
              <a:rPr lang="ru-RU" sz="2400" dirty="0"/>
              <a:t>Использование безопасных операций для небезопасных типов данных (</a:t>
            </a:r>
            <a:r>
              <a:rPr lang="en-US" sz="2400" dirty="0" err="1"/>
              <a:t>strncpy</a:t>
            </a:r>
            <a:r>
              <a:rPr lang="en-US" sz="2400" dirty="0"/>
              <a:t> </a:t>
            </a:r>
            <a:r>
              <a:rPr lang="ru-RU" sz="2400" dirty="0"/>
              <a:t>против </a:t>
            </a:r>
            <a:r>
              <a:rPr lang="en-US" sz="2400" dirty="0" err="1"/>
              <a:t>strcpy</a:t>
            </a:r>
            <a:r>
              <a:rPr lang="en-US" sz="2400" dirty="0"/>
              <a:t> </a:t>
            </a:r>
            <a:r>
              <a:rPr lang="ru-RU" sz="2400" dirty="0"/>
              <a:t>для </a:t>
            </a:r>
            <a:r>
              <a:rPr lang="en-US" sz="2400" dirty="0"/>
              <a:t>char</a:t>
            </a:r>
            <a:r>
              <a:rPr lang="ru-RU" sz="2400" dirty="0"/>
              <a:t>*)</a:t>
            </a:r>
          </a:p>
          <a:p>
            <a:r>
              <a:rPr lang="ru-RU" sz="2400" dirty="0"/>
              <a:t>Использование безопасных типов данных (</a:t>
            </a:r>
            <a:r>
              <a:rPr lang="en-US" sz="2400" dirty="0"/>
              <a:t>string</a:t>
            </a:r>
            <a:r>
              <a:rPr lang="ru-RU" sz="2400" dirty="0"/>
              <a:t> с управляемым буфером)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408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Использования хорошего стиля программирования.</a:t>
            </a:r>
          </a:p>
          <a:p>
            <a:pPr>
              <a:buNone/>
            </a:pPr>
            <a:r>
              <a:rPr lang="ru-RU" sz="2400" dirty="0"/>
              <a:t>2. Четкая понятная архитектура</a:t>
            </a:r>
          </a:p>
          <a:p>
            <a:pPr marL="0" indent="0">
              <a:buNone/>
            </a:pPr>
            <a:r>
              <a:rPr lang="ru-RU" sz="2400" dirty="0"/>
              <a:t>3. Кодирование без спешки</a:t>
            </a:r>
          </a:p>
          <a:p>
            <a:pPr marL="0" indent="0">
              <a:buNone/>
            </a:pPr>
            <a:r>
              <a:rPr lang="ru-RU" sz="2400" dirty="0"/>
              <a:t>4. Не доверяйте никому</a:t>
            </a:r>
          </a:p>
          <a:p>
            <a:pPr marL="0" indent="0">
              <a:buNone/>
            </a:pPr>
            <a:r>
              <a:rPr lang="ru-RU" sz="2400" dirty="0"/>
              <a:t>5. Ясность лучше краткости</a:t>
            </a:r>
          </a:p>
          <a:p>
            <a:pPr marL="0" indent="0">
              <a:buNone/>
            </a:pPr>
            <a:r>
              <a:rPr lang="ru-RU" sz="2400" dirty="0"/>
              <a:t>6. Не позволяйте никому лезть туда, где ему нечего 	делать</a:t>
            </a:r>
          </a:p>
          <a:p>
            <a:pPr marL="0" indent="0">
              <a:buNone/>
            </a:pPr>
            <a:r>
              <a:rPr lang="ru-RU" sz="2400" dirty="0"/>
              <a:t>7. Максимальное использование средств компиляций</a:t>
            </a:r>
          </a:p>
          <a:p>
            <a:pPr marL="0" indent="0">
              <a:buNone/>
            </a:pPr>
            <a:r>
              <a:rPr lang="ru-RU" sz="2400" dirty="0"/>
              <a:t>8. Применение безопасных структур данных</a:t>
            </a:r>
          </a:p>
          <a:p>
            <a:pPr marL="0" indent="0">
              <a:buNone/>
            </a:pPr>
            <a:r>
              <a:rPr lang="ru-RU" sz="2400" dirty="0"/>
              <a:t>9. Проверка результата операции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691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9. Проверка результата операции</a:t>
            </a:r>
            <a:endParaRPr lang="ru-RU" sz="2400" dirty="0"/>
          </a:p>
          <a:p>
            <a:r>
              <a:rPr lang="ru-RU" sz="2400" dirty="0"/>
              <a:t>Функция не зря возвращает значения</a:t>
            </a:r>
          </a:p>
          <a:p>
            <a:r>
              <a:rPr lang="ru-RU" sz="2400" dirty="0"/>
              <a:t>Если возвращается код ошибки – необходимо его обработать</a:t>
            </a:r>
          </a:p>
          <a:p>
            <a:r>
              <a:rPr lang="ru-RU" sz="2400" dirty="0" err="1"/>
              <a:t>Необработка</a:t>
            </a:r>
            <a:r>
              <a:rPr lang="ru-RU" sz="2400" dirty="0"/>
              <a:t> ошибок может привести к непредсказуемым последствиям</a:t>
            </a:r>
          </a:p>
          <a:p>
            <a:r>
              <a:rPr lang="ru-RU" sz="2400" dirty="0"/>
              <a:t>Иногда результат операции записывается в специальную переменную, вместо кода возврата</a:t>
            </a:r>
          </a:p>
          <a:p>
            <a:r>
              <a:rPr lang="ru-RU" sz="2400" dirty="0"/>
              <a:t>Всегда проверяйте результат и действуйте в соответствии с результатом</a:t>
            </a:r>
          </a:p>
          <a:p>
            <a:r>
              <a:rPr lang="ru-RU" sz="2400" dirty="0"/>
              <a:t>Для библиотечных функций существуют шаблоны применения с обработкой результата операции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821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Использования хорошего стиля программирования.</a:t>
            </a:r>
          </a:p>
          <a:p>
            <a:pPr>
              <a:buNone/>
            </a:pPr>
            <a:r>
              <a:rPr lang="ru-RU" sz="2400" dirty="0"/>
              <a:t>2. Четкая понятная архитектура</a:t>
            </a:r>
          </a:p>
          <a:p>
            <a:pPr marL="0" indent="0">
              <a:buNone/>
            </a:pPr>
            <a:r>
              <a:rPr lang="ru-RU" sz="2400" dirty="0"/>
              <a:t>3. Кодирование без спешки</a:t>
            </a:r>
          </a:p>
          <a:p>
            <a:pPr marL="0" indent="0">
              <a:buNone/>
            </a:pPr>
            <a:r>
              <a:rPr lang="ru-RU" sz="2400" dirty="0"/>
              <a:t>4. Не доверяйте никому</a:t>
            </a:r>
          </a:p>
          <a:p>
            <a:pPr marL="0" indent="0">
              <a:buNone/>
            </a:pPr>
            <a:r>
              <a:rPr lang="ru-RU" sz="2400" dirty="0"/>
              <a:t>5. Ясность лучше краткости</a:t>
            </a:r>
          </a:p>
          <a:p>
            <a:pPr marL="0" indent="0">
              <a:buNone/>
            </a:pPr>
            <a:r>
              <a:rPr lang="ru-RU" sz="2400" dirty="0"/>
              <a:t>6. Не позволяйте никому лезть туда, где ему нечего 	делать</a:t>
            </a:r>
          </a:p>
          <a:p>
            <a:pPr marL="0" indent="0">
              <a:buNone/>
            </a:pPr>
            <a:r>
              <a:rPr lang="ru-RU" sz="2400" dirty="0"/>
              <a:t>7. Максимальное использование средств компиляций</a:t>
            </a:r>
          </a:p>
          <a:p>
            <a:pPr marL="0" indent="0">
              <a:buNone/>
            </a:pPr>
            <a:r>
              <a:rPr lang="ru-RU" sz="2400" dirty="0"/>
              <a:t>8. Применение безопасных структур данных</a:t>
            </a:r>
          </a:p>
          <a:p>
            <a:pPr marL="0" indent="0">
              <a:buNone/>
            </a:pPr>
            <a:r>
              <a:rPr lang="ru-RU" sz="2400" dirty="0"/>
              <a:t>9. Проверка результата операции</a:t>
            </a:r>
          </a:p>
          <a:p>
            <a:pPr marL="0" indent="0">
              <a:buNone/>
            </a:pPr>
            <a:r>
              <a:rPr lang="ru-RU" sz="2400" dirty="0"/>
              <a:t>10. Аккуратное обращение с ресурсами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928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10. Аккуратное обращение с ресурсами</a:t>
            </a:r>
            <a:endParaRPr lang="ru-RU" sz="2400" dirty="0"/>
          </a:p>
          <a:p>
            <a:r>
              <a:rPr lang="ru-RU" sz="2400" dirty="0"/>
              <a:t>Освобождение всех используемых ресурсов</a:t>
            </a:r>
          </a:p>
          <a:p>
            <a:r>
              <a:rPr lang="ru-RU" sz="2400" dirty="0"/>
              <a:t>Захватывайте ресурс только на необходимое время, он может понадобиться другим</a:t>
            </a:r>
          </a:p>
          <a:p>
            <a:r>
              <a:rPr lang="ru-RU" sz="2400" dirty="0"/>
              <a:t>Не перекладывайте функции закрытия и освобождения ресурсов на ОС – не все ОС делают это корректно, время выполнения программы – неизвестно</a:t>
            </a:r>
          </a:p>
          <a:p>
            <a:r>
              <a:rPr lang="ru-RU" sz="2400" dirty="0"/>
              <a:t>Сборщики мусора создают ложное чувство безопасности</a:t>
            </a:r>
          </a:p>
          <a:p>
            <a:r>
              <a:rPr lang="ru-RU" sz="2400" dirty="0"/>
              <a:t>Важно для постоянно работающих программ и сервисов (утечка памяти может привести к зависанию программы или некорректной работе ОС)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560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147248" cy="45704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11. Инициализация переменных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695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147248" cy="45704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11. Инициализация переменных</a:t>
            </a:r>
          </a:p>
          <a:p>
            <a:pPr>
              <a:buNone/>
            </a:pPr>
            <a:r>
              <a:rPr lang="ru-RU" sz="2400" dirty="0"/>
              <a:t>12. Объявление переменных 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851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059379"/>
          </a:xfrm>
        </p:spPr>
        <p:txBody>
          <a:bodyPr/>
          <a:lstStyle/>
          <a:p>
            <a:pPr>
              <a:buNone/>
            </a:pPr>
            <a:r>
              <a:rPr lang="ru-RU" sz="2200" u="sng" dirty="0"/>
              <a:t>11. Инициализация переменных</a:t>
            </a:r>
            <a:endParaRPr lang="ru-RU" sz="2200" dirty="0"/>
          </a:p>
          <a:p>
            <a:r>
              <a:rPr lang="ru-RU" sz="2200" dirty="0"/>
              <a:t>Инициализация переменной, там где она объявлена</a:t>
            </a:r>
          </a:p>
          <a:p>
            <a:r>
              <a:rPr lang="ru-RU" sz="2200" dirty="0"/>
              <a:t>Неважность начального значения – неверное утверждение</a:t>
            </a:r>
          </a:p>
          <a:p>
            <a:r>
              <a:rPr lang="ru-RU" sz="2200" dirty="0"/>
              <a:t>Исключение непредсказуемости поведения программы, так как в неинициализированной переменной содержится мусор памяти</a:t>
            </a:r>
          </a:p>
          <a:p>
            <a:pPr>
              <a:buNone/>
            </a:pPr>
            <a:r>
              <a:rPr lang="ru-RU" sz="2200" u="sng" dirty="0"/>
              <a:t>12. Объявление переменных </a:t>
            </a:r>
            <a:endParaRPr lang="ru-RU" sz="2200" dirty="0"/>
          </a:p>
          <a:p>
            <a:r>
              <a:rPr lang="ru-RU" sz="2200" dirty="0"/>
              <a:t>Объявление переменных как можно позже – расположение ближе к месту использования = понятность кода и невозможность изменения переменной в других участках кода</a:t>
            </a:r>
          </a:p>
          <a:p>
            <a:r>
              <a:rPr lang="ru-RU" sz="2200" dirty="0"/>
              <a:t>Не использовать одну и туже временную переменную для различных целей даже если они логически не зависимы, в дальнейшем при развитии программы это может измениться</a:t>
            </a:r>
          </a:p>
          <a:p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91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Доводы против </a:t>
            </a:r>
            <a:r>
              <a:rPr lang="en-US" dirty="0"/>
              <a:t>GOTO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Переход в точку после инициализации переменной, но до ее использования, приведёт к выбору значения, которое находилось в памяти, выделенной под переменную (случайное, «мусор»)</a:t>
            </a:r>
          </a:p>
          <a:p>
            <a:r>
              <a:rPr lang="ru-RU" sz="2400" dirty="0"/>
              <a:t>Переход внутрь тела цикла приводит к пропуску инициализации цикла или первоначальной проверки условия, следовательно возможна некорректная работа программы</a:t>
            </a:r>
          </a:p>
          <a:p>
            <a:r>
              <a:rPr lang="ru-RU" sz="2400" dirty="0"/>
              <a:t>Переход внутрь процедуры или функции приводит к пропуску её начальной части, в которой производится инициализация (выделение памяти под локальные переменные)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8999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147248" cy="45704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11. Инициализация переменных</a:t>
            </a:r>
          </a:p>
          <a:p>
            <a:pPr>
              <a:buNone/>
            </a:pPr>
            <a:r>
              <a:rPr lang="ru-RU" sz="2400" dirty="0"/>
              <a:t>12. Объявление переменных </a:t>
            </a:r>
          </a:p>
          <a:p>
            <a:pPr>
              <a:buNone/>
            </a:pPr>
            <a:r>
              <a:rPr lang="ru-RU" sz="2400" dirty="0"/>
              <a:t>13. Использование стандартных средств языка программирования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727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13. Использование стандартных средств языка программирования</a:t>
            </a:r>
            <a:endParaRPr lang="ru-RU" sz="2400" dirty="0"/>
          </a:p>
          <a:p>
            <a:r>
              <a:rPr lang="ru-RU" sz="2400" dirty="0"/>
              <a:t>Спецификации языков меняются со временем</a:t>
            </a:r>
          </a:p>
          <a:p>
            <a:r>
              <a:rPr lang="ru-RU" sz="2400" dirty="0"/>
              <a:t>Существуют различные спецификации одного и того же языка программирования</a:t>
            </a:r>
          </a:p>
          <a:p>
            <a:r>
              <a:rPr lang="ru-RU" sz="2400" dirty="0"/>
              <a:t>Различные компиляторы работают по-разному</a:t>
            </a:r>
          </a:p>
          <a:p>
            <a:r>
              <a:rPr lang="ru-RU" sz="2400" dirty="0"/>
              <a:t>Не использовать индивидуальные особенности компиляторов и расширения языка без крайней необходимости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429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147248" cy="45704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11. Инициализация переменных</a:t>
            </a:r>
          </a:p>
          <a:p>
            <a:pPr>
              <a:buNone/>
            </a:pPr>
            <a:r>
              <a:rPr lang="ru-RU" sz="2400" dirty="0"/>
              <a:t>12. Объявление переменных </a:t>
            </a:r>
          </a:p>
          <a:p>
            <a:pPr>
              <a:buNone/>
            </a:pPr>
            <a:r>
              <a:rPr lang="ru-RU" sz="2400" dirty="0"/>
              <a:t>13. Использование стандартных средств языка программирования</a:t>
            </a:r>
          </a:p>
          <a:p>
            <a:pPr>
              <a:buNone/>
            </a:pPr>
            <a:r>
              <a:rPr lang="ru-RU" sz="2400" dirty="0"/>
              <a:t>14. Диагностические сообщения</a:t>
            </a:r>
          </a:p>
          <a:p>
            <a:pPr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3406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14. Диагностические сообщения</a:t>
            </a:r>
            <a:endParaRPr lang="ru-RU" sz="2400" dirty="0"/>
          </a:p>
          <a:p>
            <a:r>
              <a:rPr lang="ru-RU" sz="2400" dirty="0"/>
              <a:t>Использование диагностических сообщений при написании кода</a:t>
            </a:r>
          </a:p>
          <a:p>
            <a:r>
              <a:rPr lang="ru-RU" sz="2400" dirty="0"/>
              <a:t>Сохранение диагностических сообщений по завершению написания (отключение) для возможного дальнейшего использования</a:t>
            </a:r>
          </a:p>
          <a:p>
            <a:r>
              <a:rPr lang="ru-RU" sz="2400" dirty="0"/>
              <a:t>Существуют готовые системы диагностики</a:t>
            </a:r>
          </a:p>
          <a:p>
            <a:r>
              <a:rPr lang="ru-RU" sz="2400" dirty="0"/>
              <a:t>Отключение диагностики при условной компиляции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9413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147248" cy="45704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11. Инициализация переменных</a:t>
            </a:r>
          </a:p>
          <a:p>
            <a:pPr>
              <a:buNone/>
            </a:pPr>
            <a:r>
              <a:rPr lang="ru-RU" sz="2400" dirty="0"/>
              <a:t>12. Объявление переменных </a:t>
            </a:r>
          </a:p>
          <a:p>
            <a:pPr>
              <a:buNone/>
            </a:pPr>
            <a:r>
              <a:rPr lang="ru-RU" sz="2400" dirty="0"/>
              <a:t>13. Использование стандартных средств языка программирования</a:t>
            </a:r>
          </a:p>
          <a:p>
            <a:pPr>
              <a:buNone/>
            </a:pPr>
            <a:r>
              <a:rPr lang="ru-RU" sz="2400" dirty="0"/>
              <a:t>14. Диагностические сообщения</a:t>
            </a:r>
          </a:p>
          <a:p>
            <a:pPr>
              <a:buNone/>
            </a:pPr>
            <a:r>
              <a:rPr lang="ru-RU" sz="2400" dirty="0"/>
              <a:t>15. Приведение типов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259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15. Приведение типов</a:t>
            </a:r>
            <a:endParaRPr lang="ru-RU" sz="2400" dirty="0"/>
          </a:p>
          <a:p>
            <a:r>
              <a:rPr lang="ru-RU" sz="2400" dirty="0"/>
              <a:t>Осторожное использование – не все языки успешно позволяют это сделать</a:t>
            </a:r>
          </a:p>
          <a:p>
            <a:r>
              <a:rPr lang="ru-RU" sz="2400" dirty="0"/>
              <a:t>Возможность искажения данных</a:t>
            </a:r>
          </a:p>
          <a:p>
            <a:r>
              <a:rPr lang="ru-RU" sz="2400" dirty="0"/>
              <a:t>Возможность исключительных ситуаций</a:t>
            </a:r>
          </a:p>
          <a:p>
            <a:r>
              <a:rPr lang="ru-RU" sz="2400" dirty="0"/>
              <a:t>Существуют функции приведения типов</a:t>
            </a:r>
          </a:p>
          <a:p>
            <a:r>
              <a:rPr lang="ru-RU" sz="2400" dirty="0"/>
              <a:t>Плохая переносимость кода с неприводимыми типами на разные платформы и компиляторы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1351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147248" cy="45704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11. Инициализация переменных</a:t>
            </a:r>
          </a:p>
          <a:p>
            <a:pPr>
              <a:buNone/>
            </a:pPr>
            <a:r>
              <a:rPr lang="ru-RU" sz="2400" dirty="0"/>
              <a:t>12. Объявление переменных </a:t>
            </a:r>
          </a:p>
          <a:p>
            <a:pPr>
              <a:buNone/>
            </a:pPr>
            <a:r>
              <a:rPr lang="ru-RU" sz="2400" dirty="0"/>
              <a:t>13. Использование стандартных средств языка программирования</a:t>
            </a:r>
          </a:p>
          <a:p>
            <a:pPr>
              <a:buNone/>
            </a:pPr>
            <a:r>
              <a:rPr lang="ru-RU" sz="2400" dirty="0"/>
              <a:t>14. Диагностические сообщения</a:t>
            </a:r>
          </a:p>
          <a:p>
            <a:pPr>
              <a:buNone/>
            </a:pPr>
            <a:r>
              <a:rPr lang="ru-RU" sz="2400" dirty="0"/>
              <a:t>15. Приведение типов</a:t>
            </a:r>
          </a:p>
          <a:p>
            <a:pPr>
              <a:buNone/>
            </a:pPr>
            <a:r>
              <a:rPr lang="ru-RU" sz="2400" dirty="0"/>
              <a:t>16. Построение кода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256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02255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16. Построение кода</a:t>
            </a:r>
            <a:endParaRPr lang="ru-RU" sz="2400" dirty="0"/>
          </a:p>
          <a:p>
            <a:r>
              <a:rPr lang="ru-RU" sz="2400" dirty="0"/>
              <a:t>Определение поведения по умолчанию</a:t>
            </a:r>
          </a:p>
          <a:p>
            <a:r>
              <a:rPr lang="ru-RU" sz="2400" dirty="0"/>
              <a:t>Использование идиом языка – понятнее читающему</a:t>
            </a:r>
          </a:p>
          <a:p>
            <a:r>
              <a:rPr lang="ru-RU" sz="2400" dirty="0"/>
              <a:t>Проверка числовых результатов – исключения переполнений или потери точности, деления на ноль</a:t>
            </a:r>
          </a:p>
          <a:p>
            <a:r>
              <a:rPr lang="ru-RU" sz="2400" dirty="0"/>
              <a:t>Соблюдение защищенности констант, максимальное использование констант повышает документированность кода и позволяет обнаружить "глупые" ошибки, так как компилятор не позволит изменить константу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454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147248" cy="45704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11. Инициализация переменных</a:t>
            </a:r>
          </a:p>
          <a:p>
            <a:pPr>
              <a:buNone/>
            </a:pPr>
            <a:r>
              <a:rPr lang="ru-RU" sz="2400" dirty="0"/>
              <a:t>12. Объявление переменных </a:t>
            </a:r>
          </a:p>
          <a:p>
            <a:pPr>
              <a:buNone/>
            </a:pPr>
            <a:r>
              <a:rPr lang="ru-RU" sz="2400" dirty="0"/>
              <a:t>13. Использование стандартных средств языка программирования</a:t>
            </a:r>
          </a:p>
          <a:p>
            <a:pPr>
              <a:buNone/>
            </a:pPr>
            <a:r>
              <a:rPr lang="ru-RU" sz="2400" dirty="0"/>
              <a:t>14. Диагностические сообщения</a:t>
            </a:r>
          </a:p>
          <a:p>
            <a:pPr>
              <a:buNone/>
            </a:pPr>
            <a:r>
              <a:rPr lang="ru-RU" sz="2400" dirty="0"/>
              <a:t>15. Приведение типов</a:t>
            </a:r>
          </a:p>
          <a:p>
            <a:pPr>
              <a:buNone/>
            </a:pPr>
            <a:r>
              <a:rPr lang="ru-RU" sz="2400" dirty="0"/>
              <a:t>16. Построение кода</a:t>
            </a:r>
          </a:p>
          <a:p>
            <a:pPr>
              <a:buNone/>
            </a:pPr>
            <a:r>
              <a:rPr lang="ru-RU" sz="2400" dirty="0"/>
              <a:t>17. Контроль ограничений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8825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17. Контроль ограничений</a:t>
            </a:r>
            <a:endParaRPr lang="ru-RU" sz="2400" dirty="0"/>
          </a:p>
          <a:p>
            <a:pPr>
              <a:buNone/>
            </a:pPr>
            <a:r>
              <a:rPr lang="ru-RU" sz="2400" u="sng" dirty="0"/>
              <a:t>Виды ограничений</a:t>
            </a:r>
            <a:endParaRPr lang="ru-RU" sz="2400" dirty="0"/>
          </a:p>
          <a:p>
            <a:r>
              <a:rPr lang="ru-RU" sz="2400" dirty="0"/>
              <a:t>Входные ограничения</a:t>
            </a:r>
          </a:p>
          <a:p>
            <a:r>
              <a:rPr lang="ru-RU" sz="2400" dirty="0"/>
              <a:t>Выходные ограничения</a:t>
            </a:r>
          </a:p>
          <a:p>
            <a:r>
              <a:rPr lang="ru-RU" sz="2400" dirty="0"/>
              <a:t>Промежуточные ограничения – условия при достижении определенной точки программы (шаг цикла, вызов метода)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46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r>
              <a:rPr lang="ru-RU" b="1" dirty="0"/>
              <a:t>Цель структурного программирования</a:t>
            </a:r>
            <a:r>
              <a:rPr lang="ru-RU" dirty="0"/>
              <a:t> – повысить производительность труда программистов при разработке ПО, сократить число ошибок, упростить отладку, модификацию и сопровождение ПО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7747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17. Контроль ограничений</a:t>
            </a:r>
            <a:endParaRPr lang="ru-RU" sz="2400" dirty="0"/>
          </a:p>
          <a:p>
            <a:pPr>
              <a:buNone/>
            </a:pPr>
            <a:r>
              <a:rPr lang="ru-RU" sz="2400" u="sng" dirty="0"/>
              <a:t>Проверка ограничений</a:t>
            </a:r>
            <a:endParaRPr lang="ru-RU" sz="2400" dirty="0"/>
          </a:p>
          <a:p>
            <a:r>
              <a:rPr lang="ru-RU" sz="2400" dirty="0"/>
              <a:t>Не выход за границы массива</a:t>
            </a:r>
          </a:p>
          <a:p>
            <a:r>
              <a:rPr lang="ru-RU" sz="2400" dirty="0"/>
              <a:t>Допустимость параметров функции</a:t>
            </a:r>
          </a:p>
          <a:p>
            <a:r>
              <a:rPr lang="en-US" sz="2400" dirty="0"/>
              <a:t>Not null</a:t>
            </a:r>
            <a:r>
              <a:rPr lang="ru-RU" sz="2400" dirty="0"/>
              <a:t> для указателей</a:t>
            </a:r>
          </a:p>
          <a:p>
            <a:r>
              <a:rPr lang="ru-RU" sz="2400" dirty="0"/>
              <a:t>Результат функции до возврата значения</a:t>
            </a:r>
          </a:p>
          <a:p>
            <a:r>
              <a:rPr lang="ru-RU" sz="2400" dirty="0"/>
              <a:t>Состояние объекта до операции с ним</a:t>
            </a:r>
          </a:p>
          <a:p>
            <a:r>
              <a:rPr lang="ru-RU" sz="2400" dirty="0"/>
              <a:t>Защита участков с комментариями, чтобы они не получили управления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539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400" u="sng" dirty="0"/>
              <a:t>17. Контроль ограничений</a:t>
            </a:r>
            <a:endParaRPr lang="ru-RU" sz="2400" dirty="0"/>
          </a:p>
          <a:p>
            <a:pPr>
              <a:buNone/>
            </a:pPr>
            <a:r>
              <a:rPr lang="ru-RU" sz="2400" u="sng" dirty="0"/>
              <a:t>Количество ограничений</a:t>
            </a:r>
            <a:endParaRPr lang="ru-RU" sz="2400" dirty="0"/>
          </a:p>
          <a:p>
            <a:r>
              <a:rPr lang="ru-RU" sz="2400" dirty="0"/>
              <a:t>Каждая вторая строка – излишество</a:t>
            </a:r>
          </a:p>
          <a:p>
            <a:r>
              <a:rPr lang="ru-RU" sz="2400" dirty="0"/>
              <a:t>Избыток проверок затуманивает логику программы</a:t>
            </a:r>
          </a:p>
          <a:p>
            <a:r>
              <a:rPr lang="ru-RU" sz="2400" dirty="0"/>
              <a:t>Чувство меры приходит с опытом</a:t>
            </a:r>
          </a:p>
          <a:p>
            <a:r>
              <a:rPr lang="ru-RU" sz="2400" dirty="0"/>
              <a:t>Читаемость – лучший критерий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1858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55703"/>
            <a:ext cx="8229600" cy="5059379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400" dirty="0">
                <a:solidFill>
                  <a:schemeClr val="accent6"/>
                </a:solidFill>
                <a:ea typeface="+mn-ea"/>
                <a:cs typeface="+mn-cs"/>
              </a:rPr>
              <a:t>Сокращение </a:t>
            </a:r>
            <a:r>
              <a:rPr lang="ru-RU" sz="2400">
                <a:solidFill>
                  <a:schemeClr val="accent6"/>
                </a:solidFill>
                <a:ea typeface="+mn-ea"/>
                <a:cs typeface="+mn-cs"/>
              </a:rPr>
              <a:t>стадий тестирования и </a:t>
            </a:r>
            <a:r>
              <a:rPr lang="ru-RU" sz="2400" dirty="0">
                <a:solidFill>
                  <a:schemeClr val="accent6"/>
                </a:solidFill>
                <a:ea typeface="+mn-ea"/>
                <a:cs typeface="+mn-cs"/>
              </a:rPr>
              <a:t>отладки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400" dirty="0">
                <a:solidFill>
                  <a:schemeClr val="accent6"/>
                </a:solidFill>
                <a:ea typeface="+mn-ea"/>
                <a:cs typeface="+mn-cs"/>
              </a:rPr>
              <a:t>Правильный, но медленный код предпочтительнее кода с ошибками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400" dirty="0">
                <a:solidFill>
                  <a:schemeClr val="accent6"/>
                </a:solidFill>
                <a:ea typeface="+mn-ea"/>
                <a:cs typeface="+mn-cs"/>
              </a:rPr>
              <a:t>Повышает безопасность обработки данных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400" dirty="0">
                <a:solidFill>
                  <a:schemeClr val="accent6"/>
                </a:solidFill>
                <a:ea typeface="+mn-ea"/>
                <a:cs typeface="+mn-cs"/>
              </a:rPr>
              <a:t>Защита от преднамеренных действий злоумышленников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400" dirty="0">
                <a:solidFill>
                  <a:schemeClr val="accent6"/>
                </a:solidFill>
                <a:ea typeface="+mn-ea"/>
                <a:cs typeface="+mn-cs"/>
              </a:rPr>
              <a:t>Защита от ошибочных, непреднамеренных действий пользователя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400" dirty="0">
                <a:solidFill>
                  <a:srgbClr val="C00000"/>
                </a:solidFill>
                <a:ea typeface="+mn-ea"/>
                <a:cs typeface="+mn-cs"/>
              </a:rPr>
              <a:t>Снижение эффективности (быстродействия) кода – любая дополнительная операция тратит процессорное время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400" dirty="0">
                <a:solidFill>
                  <a:srgbClr val="C00000"/>
                </a:solidFill>
                <a:ea typeface="+mn-ea"/>
                <a:cs typeface="+mn-cs"/>
              </a:rPr>
              <a:t>Дополнительное время программиста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843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3464E-F9F0-4003-848B-0E299E67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Рефакторинг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7596C-7170-4893-B412-3286691E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b="1" dirty="0"/>
              <a:t>Рефакторинг</a:t>
            </a:r>
            <a:r>
              <a:rPr lang="ru-RU" dirty="0"/>
              <a:t> – процесс изменения внутренней структуры программы, не затрагивающий её внешнего поведения, с целью облегчения понимания работы</a:t>
            </a:r>
          </a:p>
          <a:p>
            <a:r>
              <a:rPr lang="ru-RU" dirty="0">
                <a:solidFill>
                  <a:srgbClr val="C00000"/>
                </a:solidFill>
              </a:rPr>
              <a:t>Рефакторинг – не оптимизация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производительности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CEE89-E0E1-4DFA-9D12-E3AC0526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877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Длинная процедура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Выделение метода</a:t>
            </a:r>
          </a:p>
        </p:txBody>
      </p:sp>
    </p:spTree>
    <p:extLst>
      <p:ext uri="{BB962C8B-B14F-4D97-AF65-F5344CB8AC3E}">
        <p14:creationId xmlns:p14="http://schemas.microsoft.com/office/powerpoint/2010/main" val="27370482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3464E-F9F0-4003-848B-0E299E67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ru-RU" sz="3000" dirty="0"/>
              <a:t>Выделение метода (Пример)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CEE89-E0E1-4DFA-9D12-E3AC0526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75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8A31B93-1F72-4A4E-A029-4BE49EBC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printOwing</a:t>
            </a:r>
            <a:r>
              <a:rPr lang="en-US" sz="1600" dirty="0"/>
              <a:t>(double amount) 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{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 err="1"/>
              <a:t>printBanner</a:t>
            </a:r>
            <a:r>
              <a:rPr lang="en-US" sz="1600" dirty="0"/>
              <a:t>(); // </a:t>
            </a:r>
            <a:r>
              <a:rPr lang="ru-RU" sz="1600" dirty="0"/>
              <a:t>вывод деталей 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 (“name: ” + name);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 (“amount: ” + amount); 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			</a:t>
            </a:r>
            <a:r>
              <a:rPr lang="en-US" sz="1600" dirty="0"/>
              <a:t>void </a:t>
            </a:r>
            <a:r>
              <a:rPr lang="en-US" sz="1600" dirty="0" err="1"/>
              <a:t>printOwing</a:t>
            </a:r>
            <a:r>
              <a:rPr lang="en-US" sz="1600" dirty="0"/>
              <a:t>(double amount)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		</a:t>
            </a:r>
            <a:r>
              <a:rPr lang="en-US" sz="1600" dirty="0"/>
              <a:t>{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		</a:t>
            </a:r>
            <a:r>
              <a:rPr lang="en-US" sz="1600" dirty="0"/>
              <a:t>	</a:t>
            </a:r>
            <a:r>
              <a:rPr lang="en-US" sz="1600" dirty="0" err="1"/>
              <a:t>printBanner</a:t>
            </a:r>
            <a:r>
              <a:rPr lang="en-US" sz="1600" dirty="0"/>
              <a:t>();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		</a:t>
            </a:r>
            <a:r>
              <a:rPr lang="en-US" sz="1600" dirty="0"/>
              <a:t>	</a:t>
            </a:r>
            <a:r>
              <a:rPr lang="en-US" sz="1600" dirty="0" err="1"/>
              <a:t>printDetails</a:t>
            </a:r>
            <a:r>
              <a:rPr lang="en-US" sz="1600" dirty="0"/>
              <a:t>(amount);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		</a:t>
            </a:r>
            <a:r>
              <a:rPr lang="en-US" sz="1600" dirty="0"/>
              <a:t>}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/>
              <a:t>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		</a:t>
            </a:r>
            <a:r>
              <a:rPr lang="en-US" sz="1600" dirty="0"/>
              <a:t>void </a:t>
            </a:r>
            <a:r>
              <a:rPr lang="en-US" sz="1600" dirty="0" err="1"/>
              <a:t>printDetails</a:t>
            </a:r>
            <a:r>
              <a:rPr lang="en-US" sz="1600" dirty="0"/>
              <a:t> (double amount)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		</a:t>
            </a:r>
            <a:r>
              <a:rPr lang="en-US" sz="1600" dirty="0"/>
              <a:t>{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		</a:t>
            </a: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 (“name: ” + name); 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ru-RU" sz="1600" dirty="0"/>
              <a:t>			</a:t>
            </a:r>
            <a:r>
              <a:rPr lang="en-US" sz="1600" dirty="0" err="1"/>
              <a:t>System.out.println</a:t>
            </a:r>
            <a:r>
              <a:rPr lang="en-US" sz="1600" dirty="0"/>
              <a:t> (“amount: ” + amount);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		</a:t>
            </a: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3E505D06-A495-485C-9110-0A53CF6E3B72}"/>
              </a:ext>
            </a:extLst>
          </p:cNvPr>
          <p:cNvSpPr/>
          <p:nvPr/>
        </p:nvSpPr>
        <p:spPr>
          <a:xfrm rot="2547025">
            <a:off x="1244152" y="3183956"/>
            <a:ext cx="1379981" cy="490088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7254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Длинная процедура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Большой класс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76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Выделение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389528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Длинная процедура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Большой класс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Длинный список параметров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77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класса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Изменение параметров функции (метода)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Объединение данных в объект</a:t>
            </a:r>
          </a:p>
          <a:p>
            <a:pPr marL="457200" indent="-457200">
              <a:buFont typeface="+mj-lt"/>
              <a:buAutoNum type="arabicPeriod"/>
            </a:pPr>
            <a:endParaRPr lang="ru-RU" sz="2000" kern="0" dirty="0"/>
          </a:p>
        </p:txBody>
      </p:sp>
    </p:spTree>
    <p:extLst>
      <p:ext uri="{BB962C8B-B14F-4D97-AF65-F5344CB8AC3E}">
        <p14:creationId xmlns:p14="http://schemas.microsoft.com/office/powerpoint/2010/main" val="19998963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3464E-F9F0-4003-848B-0E299E67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ru-RU" sz="3600" dirty="0"/>
              <a:t>Объединение в объект (Пример)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CEE89-E0E1-4DFA-9D12-E3AC0526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78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8A31B93-1F72-4A4E-A029-4BE49EBC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1409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String[] row = new String[3]; </a:t>
            </a:r>
          </a:p>
          <a:p>
            <a:pPr marL="0" indent="0">
              <a:buNone/>
            </a:pPr>
            <a:r>
              <a:rPr lang="en-US" sz="2000" dirty="0"/>
              <a:t>row [0] = "Liverpool";</a:t>
            </a:r>
          </a:p>
          <a:p>
            <a:pPr marL="0" indent="0">
              <a:buNone/>
            </a:pPr>
            <a:r>
              <a:rPr lang="en-US" sz="2000" dirty="0"/>
              <a:t>row [1] = “15”;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		</a:t>
            </a:r>
            <a:r>
              <a:rPr lang="en-US" sz="2000" dirty="0"/>
              <a:t>Performance row = new </a:t>
            </a:r>
            <a:r>
              <a:rPr lang="en-US" sz="2000" dirty="0" err="1"/>
              <a:t>Pefformance</a:t>
            </a:r>
            <a:r>
              <a:rPr lang="en-US" sz="2000" dirty="0"/>
              <a:t>(); </a:t>
            </a:r>
            <a:r>
              <a:rPr lang="ru-RU" sz="2000" dirty="0"/>
              <a:t>				</a:t>
            </a:r>
            <a:r>
              <a:rPr lang="en-US" sz="2000" dirty="0" err="1"/>
              <a:t>row.setName</a:t>
            </a:r>
            <a:r>
              <a:rPr lang="en-US" sz="2000" dirty="0"/>
              <a:t>(“Liverpool”);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		</a:t>
            </a:r>
            <a:r>
              <a:rPr lang="en-US" sz="2000" dirty="0" err="1"/>
              <a:t>row.setWins</a:t>
            </a:r>
            <a:r>
              <a:rPr lang="en-US" sz="2000" dirty="0"/>
              <a:t>(“15”);</a:t>
            </a:r>
            <a:endParaRPr lang="ru-RU" sz="2000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3E505D06-A495-485C-9110-0A53CF6E3B72}"/>
              </a:ext>
            </a:extLst>
          </p:cNvPr>
          <p:cNvSpPr/>
          <p:nvPr/>
        </p:nvSpPr>
        <p:spPr>
          <a:xfrm rot="2547025">
            <a:off x="1676201" y="3542443"/>
            <a:ext cx="1379981" cy="490088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77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Длинная процедура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Большой класс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Длинный список параметров функции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Расходящиеся модификации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79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Выделение класса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Изменение параметров функции (метода)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Объединение данных в объект</a:t>
            </a:r>
          </a:p>
          <a:p>
            <a:pPr marL="457200" indent="-457200">
              <a:buFont typeface="+mj-lt"/>
              <a:buAutoNum type="arabicPeriod"/>
            </a:pPr>
            <a:endParaRPr lang="ru-RU" sz="2000" kern="0" dirty="0"/>
          </a:p>
        </p:txBody>
      </p:sp>
    </p:spTree>
    <p:extLst>
      <p:ext uri="{BB962C8B-B14F-4D97-AF65-F5344CB8AC3E}">
        <p14:creationId xmlns:p14="http://schemas.microsoft.com/office/powerpoint/2010/main" val="23544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39825"/>
          </a:xfrm>
        </p:spPr>
        <p:txBody>
          <a:bodyPr/>
          <a:lstStyle/>
          <a:p>
            <a:r>
              <a:rPr lang="ru-RU" dirty="0"/>
              <a:t>Теорема о СП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059379"/>
          </a:xfrm>
        </p:spPr>
        <p:txBody>
          <a:bodyPr/>
          <a:lstStyle/>
          <a:p>
            <a:r>
              <a:rPr lang="ru-RU" sz="2200" b="1" dirty="0"/>
              <a:t>Программа</a:t>
            </a:r>
            <a:r>
              <a:rPr lang="ru-RU" sz="2200" dirty="0"/>
              <a:t> – совокупность операторов с заданной последовательностью выполнения</a:t>
            </a:r>
          </a:p>
          <a:p>
            <a:r>
              <a:rPr lang="ru-RU" sz="2200" dirty="0"/>
              <a:t>Любая программа, заданная в виде блок-схемы, имеющая единственные операторы начала и конца, может быть представлена в виде структурированной программы, состоящей только из трех базисных управляющих структур:</a:t>
            </a:r>
          </a:p>
          <a:p>
            <a:pPr lvl="0"/>
            <a:r>
              <a:rPr lang="ru-RU" sz="2200" b="1" dirty="0"/>
              <a:t>последовательность</a:t>
            </a:r>
            <a:r>
              <a:rPr lang="ru-RU" sz="2200" dirty="0"/>
              <a:t> </a:t>
            </a:r>
            <a:r>
              <a:rPr lang="ru-RU" sz="2200" i="1" dirty="0"/>
              <a:t>— обозначается:</a:t>
            </a:r>
            <a:r>
              <a:rPr lang="ru-RU" sz="2200" dirty="0"/>
              <a:t> </a:t>
            </a:r>
            <a:r>
              <a:rPr lang="ru-RU" sz="2200" dirty="0" err="1"/>
              <a:t>f</a:t>
            </a:r>
            <a:r>
              <a:rPr lang="ru-RU" sz="2200" dirty="0"/>
              <a:t> THEN </a:t>
            </a:r>
            <a:r>
              <a:rPr lang="ru-RU" sz="2200" dirty="0" err="1"/>
              <a:t>g</a:t>
            </a:r>
            <a:r>
              <a:rPr lang="ru-RU" sz="2200" dirty="0"/>
              <a:t>,</a:t>
            </a:r>
          </a:p>
          <a:p>
            <a:pPr lvl="0"/>
            <a:r>
              <a:rPr lang="ru-RU" sz="2200" b="1" dirty="0"/>
              <a:t>ветвление</a:t>
            </a:r>
            <a:r>
              <a:rPr lang="ru-RU" sz="2200" dirty="0"/>
              <a:t> </a:t>
            </a:r>
            <a:r>
              <a:rPr lang="ru-RU" sz="2200" i="1" dirty="0"/>
              <a:t>— обозначается:</a:t>
            </a:r>
            <a:r>
              <a:rPr lang="ru-RU" sz="2200" dirty="0"/>
              <a:t> IF </a:t>
            </a:r>
            <a:r>
              <a:rPr lang="ru-RU" sz="2200" dirty="0" err="1"/>
              <a:t>p</a:t>
            </a:r>
            <a:r>
              <a:rPr lang="ru-RU" sz="2200" dirty="0"/>
              <a:t> THEN </a:t>
            </a:r>
            <a:r>
              <a:rPr lang="ru-RU" sz="2200" dirty="0" err="1"/>
              <a:t>f</a:t>
            </a:r>
            <a:r>
              <a:rPr lang="ru-RU" sz="2200" dirty="0"/>
              <a:t> ELSE </a:t>
            </a:r>
            <a:r>
              <a:rPr lang="ru-RU" sz="2200" dirty="0" err="1"/>
              <a:t>g</a:t>
            </a:r>
            <a:r>
              <a:rPr lang="ru-RU" sz="2200" dirty="0"/>
              <a:t>,</a:t>
            </a:r>
          </a:p>
          <a:p>
            <a:pPr lvl="0"/>
            <a:r>
              <a:rPr lang="ru-RU" sz="2200" b="1" dirty="0"/>
              <a:t>цикл</a:t>
            </a:r>
            <a:r>
              <a:rPr lang="ru-RU" sz="2200" dirty="0"/>
              <a:t> </a:t>
            </a:r>
            <a:r>
              <a:rPr lang="ru-RU" sz="2200" i="1" dirty="0"/>
              <a:t>— обозначается:</a:t>
            </a:r>
            <a:r>
              <a:rPr lang="ru-RU" sz="2200" dirty="0"/>
              <a:t> WHILE </a:t>
            </a:r>
            <a:r>
              <a:rPr lang="ru-RU" sz="2200" dirty="0" err="1"/>
              <a:t>p</a:t>
            </a:r>
            <a:r>
              <a:rPr lang="ru-RU" sz="2200" dirty="0"/>
              <a:t> DO </a:t>
            </a:r>
            <a:r>
              <a:rPr lang="ru-RU" sz="2200" dirty="0" err="1"/>
              <a:t>f</a:t>
            </a:r>
            <a:r>
              <a:rPr lang="ru-RU" sz="2200" dirty="0"/>
              <a:t>,</a:t>
            </a:r>
          </a:p>
          <a:p>
            <a:r>
              <a:rPr lang="ru-RU" sz="2200" dirty="0"/>
              <a:t>где </a:t>
            </a:r>
            <a:r>
              <a:rPr lang="en-US" sz="2200" dirty="0"/>
              <a:t>f</a:t>
            </a:r>
            <a:r>
              <a:rPr lang="ru-RU" sz="2200" dirty="0"/>
              <a:t>, </a:t>
            </a:r>
            <a:r>
              <a:rPr lang="en-US" sz="2200" dirty="0"/>
              <a:t>g</a:t>
            </a:r>
            <a:r>
              <a:rPr lang="ru-RU" sz="2200" dirty="0"/>
              <a:t> — блок-схемы с одним входом и одним выходом (могут быть структурными программами),</a:t>
            </a:r>
          </a:p>
          <a:p>
            <a:r>
              <a:rPr lang="en-US" sz="2200" dirty="0"/>
              <a:t>р — </a:t>
            </a:r>
            <a:r>
              <a:rPr lang="en-US" sz="2200" dirty="0" err="1"/>
              <a:t>условие</a:t>
            </a:r>
            <a:r>
              <a:rPr lang="en-US" sz="2200" dirty="0"/>
              <a:t>,</a:t>
            </a:r>
            <a:endParaRPr lang="ru-RU" sz="2200" dirty="0"/>
          </a:p>
          <a:p>
            <a:r>
              <a:rPr lang="en-US" sz="2200" dirty="0"/>
              <a:t>THEN, IF, ELSE, WHILE, DO — </a:t>
            </a:r>
            <a:r>
              <a:rPr lang="en-US" sz="2200" dirty="0" err="1"/>
              <a:t>ключевые</a:t>
            </a:r>
            <a:r>
              <a:rPr lang="en-US" sz="2200" dirty="0"/>
              <a:t> </a:t>
            </a:r>
            <a:r>
              <a:rPr lang="en-US" sz="2200" dirty="0" err="1"/>
              <a:t>слова</a:t>
            </a:r>
            <a:endParaRPr lang="ru-RU" sz="2200" dirty="0"/>
          </a:p>
          <a:p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9376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Длинная процедура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Большой класс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Длинный список параметров функции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Расходящиеся модификации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Зависящие функций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80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Выделение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класса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Изменение параметров функции (метода)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Объединение данных в объект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Перемещение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Спуск/подъем метода </a:t>
            </a:r>
          </a:p>
          <a:p>
            <a:pPr marL="457200" indent="-457200">
              <a:buFont typeface="+mj-lt"/>
              <a:buAutoNum type="arabicPeriod"/>
            </a:pPr>
            <a:endParaRPr lang="ru-RU" sz="2000" kern="0" dirty="0"/>
          </a:p>
        </p:txBody>
      </p:sp>
    </p:spTree>
    <p:extLst>
      <p:ext uri="{BB962C8B-B14F-4D97-AF65-F5344CB8AC3E}">
        <p14:creationId xmlns:p14="http://schemas.microsoft.com/office/powerpoint/2010/main" val="9615110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Длинная процедура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Большой класс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Длинный список параметров функции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Расходящиеся модификации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Зависящие функций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Группы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81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класса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Изменение параметров функции (метода)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Объединение данных в объект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Перемещение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Спуск/подъем метода </a:t>
            </a:r>
          </a:p>
          <a:p>
            <a:pPr marL="457200" indent="-457200">
              <a:buFont typeface="+mj-lt"/>
              <a:buAutoNum type="arabicPeriod"/>
            </a:pPr>
            <a:endParaRPr lang="ru-RU" sz="2000" kern="0" dirty="0"/>
          </a:p>
          <a:p>
            <a:pPr marL="457200" indent="-457200">
              <a:buFont typeface="+mj-lt"/>
              <a:buAutoNum type="arabicPeriod"/>
            </a:pPr>
            <a:endParaRPr lang="ru-RU" sz="2000" kern="0" dirty="0"/>
          </a:p>
        </p:txBody>
      </p:sp>
    </p:spTree>
    <p:extLst>
      <p:ext uri="{BB962C8B-B14F-4D97-AF65-F5344CB8AC3E}">
        <p14:creationId xmlns:p14="http://schemas.microsoft.com/office/powerpoint/2010/main" val="30921772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Длинная процедура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Большой класс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Длинный список параметров функции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Расходящиеся модификации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Зависящие функций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Группы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Одержимость элементарными типами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класса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Изменение параметров функции (метода)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Объединение данных в объект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Перемещение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Спуск/подъем метода </a:t>
            </a:r>
          </a:p>
          <a:p>
            <a:pPr marL="457200" indent="-457200">
              <a:buFont typeface="+mj-lt"/>
              <a:buAutoNum type="arabicPeriod"/>
            </a:pPr>
            <a:endParaRPr lang="ru-RU" sz="2000" kern="0" dirty="0"/>
          </a:p>
          <a:p>
            <a:pPr marL="457200" indent="-457200">
              <a:buFont typeface="+mj-lt"/>
              <a:buAutoNum type="arabicPeriod"/>
            </a:pPr>
            <a:endParaRPr lang="ru-RU" sz="2000" kern="0" dirty="0"/>
          </a:p>
        </p:txBody>
      </p:sp>
    </p:spTree>
    <p:extLst>
      <p:ext uri="{BB962C8B-B14F-4D97-AF65-F5344CB8AC3E}">
        <p14:creationId xmlns:p14="http://schemas.microsoft.com/office/powerpoint/2010/main" val="2582680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Длинная процедура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Большой класс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Длинный список параметров функции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Расходящиеся модификации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Зависящие функций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Группы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Одержимость элементарными типами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Параллельные иерархии и наследования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класса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Изменение параметров функции (метода)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Объединение данных в объект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Перемещение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Спуск/подъем метода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Встраивание класса</a:t>
            </a:r>
          </a:p>
          <a:p>
            <a:pPr marL="457200" indent="-457200">
              <a:buFont typeface="+mj-lt"/>
              <a:buAutoNum type="arabicPeriod"/>
            </a:pPr>
            <a:endParaRPr lang="ru-RU" sz="2000" kern="0" dirty="0"/>
          </a:p>
        </p:txBody>
      </p:sp>
    </p:spTree>
    <p:extLst>
      <p:ext uri="{BB962C8B-B14F-4D97-AF65-F5344CB8AC3E}">
        <p14:creationId xmlns:p14="http://schemas.microsoft.com/office/powerpoint/2010/main" val="28952362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Длинная процедура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Большой класс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Длинный список параметров функции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Расходящиеся модификации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Зависящие функций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Группы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/>
              <a:t>Одержимость элементарными типами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Параллельные иерархии и наследования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Ленивый класс и класс-посредник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класса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Изменение параметров функции (метода)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Объединение данных в объект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Перемещение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Спуск/подъем метода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Встраивание класса</a:t>
            </a:r>
          </a:p>
          <a:p>
            <a:pPr marL="457200" indent="-457200">
              <a:buFont typeface="+mj-lt"/>
              <a:buAutoNum type="arabicPeriod"/>
            </a:pPr>
            <a:endParaRPr lang="ru-RU" sz="2000" kern="0" dirty="0"/>
          </a:p>
        </p:txBody>
      </p:sp>
    </p:spTree>
    <p:extLst>
      <p:ext uri="{BB962C8B-B14F-4D97-AF65-F5344CB8AC3E}">
        <p14:creationId xmlns:p14="http://schemas.microsoft.com/office/powerpoint/2010/main" val="4043994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Длинная процедура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Большой класс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Длинный список параметров функции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Расходящиеся модификации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Зависящие функций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Группы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/>
              <a:t>Одержимость элементарными типами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Параллельные иерархии и наследования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Ленивый класс и класс-посредник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Цепочка вызовов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85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Выделение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класса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Изменение параметров функции (метода)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Объединение данных в объект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Перемещение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Спуск/подъем метода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Встраивание класса</a:t>
            </a:r>
          </a:p>
          <a:p>
            <a:pPr marL="457200" indent="-457200">
              <a:buFont typeface="+mj-lt"/>
              <a:buAutoNum type="arabicPeriod"/>
            </a:pPr>
            <a:endParaRPr lang="ru-RU" sz="2000" kern="0" dirty="0"/>
          </a:p>
        </p:txBody>
      </p:sp>
    </p:spTree>
    <p:extLst>
      <p:ext uri="{BB962C8B-B14F-4D97-AF65-F5344CB8AC3E}">
        <p14:creationId xmlns:p14="http://schemas.microsoft.com/office/powerpoint/2010/main" val="23743433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CD477-6D7D-4A4E-A9A7-AC11DF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</p:spPr>
        <p:txBody>
          <a:bodyPr/>
          <a:lstStyle/>
          <a:p>
            <a:r>
              <a:rPr lang="ru-RU" sz="2800" dirty="0"/>
              <a:t>Признаки плохого кода</a:t>
            </a:r>
            <a:r>
              <a:rPr lang="en-US" sz="2800" dirty="0"/>
              <a:t> </a:t>
            </a:r>
            <a:r>
              <a:rPr lang="ru-RU" sz="2800" dirty="0"/>
              <a:t>и методы рефакторинга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3BF3-5971-4B9B-BBA3-C6D3BED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29421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Признаки: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Дублирование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Длинная процедура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Большой класс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Длинный список параметров функции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Расходящиеся модификации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Зависящие функций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Группы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/>
              <a:t>Одержимость элементарными типами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Параллельные иерархии и наследования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Ленивый класс и класс-посредник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Цепочка вызовов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dirty="0">
                <a:solidFill>
                  <a:schemeClr val="tx2"/>
                </a:solidFill>
              </a:rPr>
              <a:t>Мертвый код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678487-540C-46A6-8B53-C526E50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86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AE9063-DAC6-4979-B2E5-5D7B7F4B59AB}"/>
              </a:ext>
            </a:extLst>
          </p:cNvPr>
          <p:cNvSpPr txBox="1">
            <a:spLocks/>
          </p:cNvSpPr>
          <p:nvPr/>
        </p:nvSpPr>
        <p:spPr bwMode="auto">
          <a:xfrm>
            <a:off x="4788026" y="837808"/>
            <a:ext cx="3672406" cy="5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ru-RU" sz="2000" b="1" kern="0" dirty="0"/>
              <a:t>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Выделение класса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Изменение параметров функции (метода)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Объединение данных в объект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Перемещение метода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Спуск/подъем метода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kern="0" dirty="0"/>
              <a:t>Встраивание класса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u="sng" kern="0" dirty="0">
                <a:solidFill>
                  <a:schemeClr val="tx2"/>
                </a:solidFill>
              </a:rPr>
              <a:t>Удаление неиспользуемого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38733468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02C0-DAB1-4452-882E-7C2AAB2C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Профилирование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FA661-49B3-4B2A-A33A-BBF49B4E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r>
              <a:rPr lang="ru-RU" b="1" dirty="0"/>
              <a:t>Профилирование</a:t>
            </a:r>
            <a:r>
              <a:rPr lang="ru-RU" dirty="0"/>
              <a:t> – сбор характеристик программы во время её выполнения</a:t>
            </a:r>
          </a:p>
          <a:p>
            <a:pPr marL="0" indent="0">
              <a:buNone/>
            </a:pPr>
            <a:endParaRPr lang="ru-RU" sz="2400" u="sng" dirty="0"/>
          </a:p>
          <a:p>
            <a:pPr marL="0" indent="0">
              <a:buNone/>
            </a:pPr>
            <a:r>
              <a:rPr lang="ru-RU" sz="2400" u="sng" dirty="0"/>
              <a:t>Характеристики:</a:t>
            </a:r>
          </a:p>
          <a:p>
            <a:pPr lvl="2"/>
            <a:r>
              <a:rPr lang="ru-RU" dirty="0"/>
              <a:t>время выполнения всей программы или участка кода</a:t>
            </a:r>
          </a:p>
          <a:p>
            <a:pPr lvl="2"/>
            <a:r>
              <a:rPr lang="ru-RU" dirty="0"/>
              <a:t>количество вызовов отдельных функций или строк программы</a:t>
            </a:r>
          </a:p>
          <a:p>
            <a:pPr lvl="2"/>
            <a:r>
              <a:rPr lang="ru-RU" dirty="0"/>
              <a:t>число верно предсказанных условных переходов</a:t>
            </a:r>
          </a:p>
          <a:p>
            <a:pPr lvl="2"/>
            <a:endParaRPr lang="ru-RU" dirty="0"/>
          </a:p>
          <a:p>
            <a:pPr marL="0" indent="0">
              <a:buNone/>
            </a:pPr>
            <a:r>
              <a:rPr lang="ru-RU" sz="2400" b="1" dirty="0"/>
              <a:t>Профилировщик </a:t>
            </a:r>
            <a:r>
              <a:rPr lang="ru-RU" sz="2400" dirty="0"/>
              <a:t>– программа для сбора характеристик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A12F-5954-4115-A258-6EB14558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280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3EF36-ACDD-403A-9FD0-5BCBF1C6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Профилирование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6F8CF-0DE0-426A-8EEB-11E21D56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Результат:</a:t>
            </a:r>
          </a:p>
          <a:p>
            <a:pPr lvl="1"/>
            <a:r>
              <a:rPr lang="ru-RU" dirty="0"/>
              <a:t>Граф вызова функций</a:t>
            </a:r>
          </a:p>
          <a:p>
            <a:pPr lvl="1"/>
            <a:r>
              <a:rPr lang="ru-RU" dirty="0"/>
              <a:t>Анализ покрытия кода</a:t>
            </a:r>
          </a:p>
          <a:p>
            <a:pPr lvl="1"/>
            <a:r>
              <a:rPr lang="ru-RU" dirty="0"/>
              <a:t>Нахождение медленных участков кода</a:t>
            </a:r>
          </a:p>
          <a:p>
            <a:pPr lvl="1"/>
            <a:endParaRPr lang="ru-RU" dirty="0"/>
          </a:p>
          <a:p>
            <a:r>
              <a:rPr lang="ru-RU" dirty="0"/>
              <a:t>Оптимизация кода по результатам анализа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0A0FC2-1BDB-4CE8-8172-19D037E7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4652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Кодирование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3:</a:t>
            </a:r>
            <a:r>
              <a:rPr lang="en-US" sz="2000" b="1" dirty="0"/>
              <a:t> </a:t>
            </a:r>
            <a:r>
              <a:rPr lang="ru-RU" sz="2000" b="1" dirty="0"/>
              <a:t>Кодирование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89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10</a:t>
            </a:r>
          </a:p>
        </p:txBody>
      </p:sp>
    </p:spTree>
    <p:extLst>
      <p:ext uri="{BB962C8B-B14F-4D97-AF65-F5344CB8AC3E}">
        <p14:creationId xmlns:p14="http://schemas.microsoft.com/office/powerpoint/2010/main" val="140849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СП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12827"/>
            <a:ext cx="8229600" cy="5202255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1. Следует отказаться от использования оператора безусловного перехода </a:t>
            </a:r>
            <a:r>
              <a:rPr lang="ru-RU" sz="2400" dirty="0" err="1"/>
              <a:t>goto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2. Любая программа строится из трёх базовых управляющих конструкций: последовательность, ветвление, цикл</a:t>
            </a:r>
          </a:p>
          <a:p>
            <a:r>
              <a:rPr lang="ru-RU" sz="2400" b="1" dirty="0"/>
              <a:t>Последовательность</a:t>
            </a:r>
            <a:r>
              <a:rPr lang="ru-RU" sz="2400" dirty="0"/>
              <a:t> – однократное выполнение операций в том порядке, в котором они записаны в тексте программы</a:t>
            </a:r>
          </a:p>
          <a:p>
            <a:r>
              <a:rPr lang="ru-RU" sz="2400" b="1" dirty="0"/>
              <a:t>Ветвление</a:t>
            </a:r>
            <a:r>
              <a:rPr lang="ru-RU" sz="2400" dirty="0"/>
              <a:t> – однократное выполнение одной из двух или более операций, в зависимости от выполнения заданного условия</a:t>
            </a:r>
          </a:p>
          <a:p>
            <a:r>
              <a:rPr lang="ru-RU" sz="2400" b="1" dirty="0"/>
              <a:t>Цикл</a:t>
            </a:r>
            <a:r>
              <a:rPr lang="ru-RU" sz="2400" dirty="0"/>
              <a:t> – многократное исполнение одной и той же операции до тех пор, пока выполняется заданное условие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6687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Кодирование ПО. Структурное программирование. Принципы структурного программирования. Теорема о структурном программировании.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Кодирование ПО. Стиль программирования. Элементы качественного стиля программирования. Защитное программирование.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Кодирование ПО. Рефакторинг и профилирование кода.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90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</TotalTime>
  <Words>4946</Words>
  <Application>Microsoft Office PowerPoint</Application>
  <PresentationFormat>Экран (4:3)</PresentationFormat>
  <Paragraphs>948</Paragraphs>
  <Slides>90</Slides>
  <Notes>67</Notes>
  <HiddenSlides>31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90</vt:i4>
      </vt:variant>
    </vt:vector>
  </HeadingPairs>
  <TitlesOfParts>
    <vt:vector size="95" baseType="lpstr">
      <vt:lpstr>Arial</vt:lpstr>
      <vt:lpstr>Calibri</vt:lpstr>
      <vt:lpstr>Garamond</vt:lpstr>
      <vt:lpstr>Wingdings</vt:lpstr>
      <vt:lpstr>Тема1</vt:lpstr>
      <vt:lpstr>Кодирование ПО</vt:lpstr>
      <vt:lpstr>Перечень рекомендуемой литературы. </vt:lpstr>
      <vt:lpstr>Кодирование ПО</vt:lpstr>
      <vt:lpstr>Кодирование ПО</vt:lpstr>
      <vt:lpstr>Структурное программирование</vt:lpstr>
      <vt:lpstr>Доводы против GOTO</vt:lpstr>
      <vt:lpstr>Структурное программирование</vt:lpstr>
      <vt:lpstr>Теорема о СП</vt:lpstr>
      <vt:lpstr>Принципы СП</vt:lpstr>
      <vt:lpstr>Принципы СП</vt:lpstr>
      <vt:lpstr>Принципы СП</vt:lpstr>
      <vt:lpstr>Принципы СП</vt:lpstr>
      <vt:lpstr>Метод сверху-вниз</vt:lpstr>
      <vt:lpstr>Метод сверху-вниз</vt:lpstr>
      <vt:lpstr>Метод сверху-вниз</vt:lpstr>
      <vt:lpstr>Метод сверху-вниз</vt:lpstr>
      <vt:lpstr>Метод сверху-вниз</vt:lpstr>
      <vt:lpstr>Подпрограмма</vt:lpstr>
      <vt:lpstr>Достоинства СП</vt:lpstr>
      <vt:lpstr>Стиль программирования</vt:lpstr>
      <vt:lpstr>Стиль программирования</vt:lpstr>
      <vt:lpstr>Элементы качественного стиля</vt:lpstr>
      <vt:lpstr>Элементы качественного стиля</vt:lpstr>
      <vt:lpstr>Элементы качественного стиля</vt:lpstr>
      <vt:lpstr>Элементы качественного стиля</vt:lpstr>
      <vt:lpstr>Элементы качественного стиля</vt:lpstr>
      <vt:lpstr>Элементы качественного стиля</vt:lpstr>
      <vt:lpstr>Элементы качественного стиля</vt:lpstr>
      <vt:lpstr>Элементы качественного стиля</vt:lpstr>
      <vt:lpstr>Элементы качественного стиля</vt:lpstr>
      <vt:lpstr>Элементы качественного стиля</vt:lpstr>
      <vt:lpstr>Защитное программирование</vt:lpstr>
      <vt:lpstr>Защитное программирование</vt:lpstr>
      <vt:lpstr>Защитное программирование</vt:lpstr>
      <vt:lpstr>Готовьтесь к худшему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Защитное программирование</vt:lpstr>
      <vt:lpstr>Достоинства и недостатки</vt:lpstr>
      <vt:lpstr>Рефакторинг кода</vt:lpstr>
      <vt:lpstr>Признаки плохого кода и методы рефакторинга</vt:lpstr>
      <vt:lpstr>Выделение метода (Пример)</vt:lpstr>
      <vt:lpstr>Признаки плохого кода и методы рефакторинга</vt:lpstr>
      <vt:lpstr>Признаки плохого кода и методы рефакторинга</vt:lpstr>
      <vt:lpstr>Объединение в объект (Пример)</vt:lpstr>
      <vt:lpstr>Признаки плохого кода и методы рефакторинга</vt:lpstr>
      <vt:lpstr>Признаки плохого кода и методы рефакторинга</vt:lpstr>
      <vt:lpstr>Признаки плохого кода и методы рефакторинга</vt:lpstr>
      <vt:lpstr>Признаки плохого кода и методы рефакторинга</vt:lpstr>
      <vt:lpstr>Признаки плохого кода и методы рефакторинга</vt:lpstr>
      <vt:lpstr>Признаки плохого кода и методы рефакторинга</vt:lpstr>
      <vt:lpstr>Признаки плохого кода и методы рефакторинга</vt:lpstr>
      <vt:lpstr>Признаки плохого кода и методы рефакторинга</vt:lpstr>
      <vt:lpstr>Профилирование кода</vt:lpstr>
      <vt:lpstr>Профилирование кода</vt:lpstr>
      <vt:lpstr>Кодирование ПО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Алексей Кузнецов</cp:lastModifiedBy>
  <cp:revision>290</cp:revision>
  <dcterms:created xsi:type="dcterms:W3CDTF">2017-05-16T13:01:14Z</dcterms:created>
  <dcterms:modified xsi:type="dcterms:W3CDTF">2021-11-06T09:40:34Z</dcterms:modified>
</cp:coreProperties>
</file>