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80" r:id="rId6"/>
    <p:sldId id="279" r:id="rId7"/>
    <p:sldId id="281" r:id="rId8"/>
    <p:sldId id="284" r:id="rId9"/>
    <p:sldId id="282" r:id="rId10"/>
    <p:sldId id="285" r:id="rId11"/>
    <p:sldId id="294" r:id="rId12"/>
    <p:sldId id="295" r:id="rId13"/>
    <p:sldId id="296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896864" cy="1527048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Next Hikes </a:t>
            </a:r>
            <a:b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27E11-725E-7CC3-750E-FE6C3334D1DA}"/>
              </a:ext>
            </a:extLst>
          </p:cNvPr>
          <p:cNvSpPr txBox="1"/>
          <p:nvPr/>
        </p:nvSpPr>
        <p:spPr>
          <a:xfrm flipH="1">
            <a:off x="3161611" y="3515360"/>
            <a:ext cx="353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Oshika Tomar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D79D-A0EA-A566-FC92-702B6C06A0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3F01-A408-F49B-4933-13835C1A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952C1-A466-8BBD-9DB6-A36F0C5C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61" y="263309"/>
            <a:ext cx="5804198" cy="3441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9671B-CA26-7775-7718-92DA6694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90" y="3717485"/>
            <a:ext cx="563273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Oshika Tomar</a:t>
            </a:r>
          </a:p>
          <a:p>
            <a:r>
              <a:rPr lang="en-US" dirty="0"/>
              <a:t>oshikatomar13@gmail.com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67360"/>
            <a:ext cx="7174992" cy="467360"/>
          </a:xfrm>
        </p:spPr>
        <p:txBody>
          <a:bodyPr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DFBF6"/>
                </a:highlight>
                <a:latin typeface="Bookman Old Style" panose="02050604050505020204" pitchFamily="18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1767840"/>
            <a:ext cx="7945120" cy="4927600"/>
          </a:xfrm>
        </p:spPr>
        <p:txBody>
          <a:bodyPr/>
          <a:lstStyle/>
          <a:p>
            <a:r>
              <a:rPr lang="en-US" sz="2000" dirty="0"/>
              <a:t>( Also known as Data Cleaning), data remediation, or data munging, refers to a set of processed used to convert raw data into more </a:t>
            </a:r>
            <a:r>
              <a:rPr lang="en-US" sz="2000" dirty="0" err="1"/>
              <a:t>uisable</a:t>
            </a:r>
            <a:r>
              <a:rPr lang="en-US" sz="2000" dirty="0"/>
              <a:t> formats.</a:t>
            </a:r>
          </a:p>
          <a:p>
            <a:endParaRPr lang="en-US" sz="2000" dirty="0"/>
          </a:p>
          <a:p>
            <a:r>
              <a:rPr lang="en-US" sz="2000" b="1" dirty="0"/>
              <a:t>Examples : </a:t>
            </a:r>
          </a:p>
          <a:p>
            <a:pPr marL="342900" indent="-342900">
              <a:buAutoNum type="arabicParenR"/>
            </a:pPr>
            <a:r>
              <a:rPr lang="en-US" sz="2000" dirty="0"/>
              <a:t>Multiple date source are combined into single dataset for analysis.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Detecting Data Gaps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Identifying extreme outliers.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23520"/>
            <a:ext cx="10671048" cy="802640"/>
          </a:xfrm>
        </p:spPr>
        <p:txBody>
          <a:bodyPr/>
          <a:lstStyle/>
          <a:p>
            <a:r>
              <a:rPr lang="en-US" sz="360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DFBF6"/>
                </a:highlight>
                <a:latin typeface="Bookman Old Style" panose="02050604050505020204" pitchFamily="18" charset="0"/>
              </a:rPr>
              <a:t>Steps involved in data wrangling</a:t>
            </a:r>
            <a:br>
              <a:rPr lang="en-US" sz="440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DFBF6"/>
                </a:highlight>
                <a:latin typeface="+mj-lt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1239520"/>
            <a:ext cx="10680192" cy="539496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0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Discovery</a:t>
            </a: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(identifying patterns or issues in data set e.g. missing or incomplete values)</a:t>
            </a:r>
          </a:p>
          <a:p>
            <a:pPr marL="457200" indent="-457200">
              <a:buAutoNum type="arabicParenR"/>
            </a:pPr>
            <a:r>
              <a:rPr lang="en-US" sz="20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Structuring</a:t>
            </a: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 Transforming raw data into structured data for analytical tool)</a:t>
            </a:r>
          </a:p>
          <a:p>
            <a:pPr marL="457200" indent="-457200">
              <a:buAutoNum type="arabicParenR"/>
            </a:pPr>
            <a:r>
              <a:rPr lang="en-US" sz="20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Cleaning</a:t>
            </a: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 Removing inherit errors in the data that can diminish the result)</a:t>
            </a:r>
          </a:p>
          <a:p>
            <a:pPr marL="0" indent="0"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E.g</a:t>
            </a: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  Changing the name, sorting or rearranging, conversion of data, addressing missing or incorrect data, filtering data</a:t>
            </a:r>
          </a:p>
          <a:p>
            <a:pPr marL="0" indent="0">
              <a:buNone/>
            </a:pPr>
            <a:r>
              <a:rPr lang="en-US" sz="20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4) Data Transformation </a:t>
            </a:r>
            <a:r>
              <a:rPr lang="en-US" sz="20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(Restructuring the data to facilitate analysis.)</a:t>
            </a:r>
          </a:p>
          <a:p>
            <a:pPr marL="0" indent="0"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4A5E53-2C67-B318-C79C-F9CBA164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79" y="3599076"/>
            <a:ext cx="7606801" cy="29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2400"/>
            <a:ext cx="10671048" cy="629920"/>
          </a:xfrm>
        </p:spPr>
        <p:txBody>
          <a:bodyPr/>
          <a:lstStyle/>
          <a:p>
            <a:r>
              <a:rPr lang="en-US" sz="360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DFBF6"/>
                </a:highlight>
                <a:latin typeface="Bookman Old Style" panose="02050604050505020204" pitchFamily="18" charset="0"/>
              </a:rPr>
              <a:t>Steps involved in data wrangling</a:t>
            </a:r>
            <a:endParaRPr lang="en-US" sz="3600" b="1" dirty="0">
              <a:solidFill>
                <a:schemeClr val="accent6"/>
              </a:solidFill>
              <a:latin typeface="Bookman Old Style" panose="02050604050505020204" pitchFamily="18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005840"/>
            <a:ext cx="11119104" cy="57708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1) </a:t>
            </a:r>
            <a:r>
              <a:rPr lang="en-US" sz="24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Enriching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(Transform into useful data, determine do u have all the data ? or merge new data with existing to append columns and rows, Compiling and summarizing the data, re-</a:t>
            </a:r>
            <a:r>
              <a:rPr lang="en-US" sz="2400" dirty="0" err="1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sampelling</a:t>
            </a: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)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endParaRPr lang="en-US" sz="2400" b="1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endParaRPr lang="en-US" sz="2400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endParaRPr lang="en-US" sz="2400" b="1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endParaRPr lang="en-US" sz="2400" b="1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ctr">
              <a:buAutoNum type="arabicParenR"/>
            </a:pPr>
            <a:endParaRPr lang="en-US" sz="2400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2) Valida</a:t>
            </a:r>
            <a:r>
              <a:rPr lang="en-US" sz="2400" b="1" dirty="0">
                <a:latin typeface="Sabon Next LT" panose="02000500000000000000" pitchFamily="2" charset="0"/>
                <a:cs typeface="Sabon Next LT" panose="02000500000000000000" pitchFamily="2" charset="0"/>
              </a:rPr>
              <a:t>ting</a:t>
            </a:r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 ensuring data is consistent and of sufficient quality, discover issues, conclude that data is ready to be analyzed)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3) Publishing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( Making it available to analysis for others)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2CA43-5AEB-E6A1-5049-001785F9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344553"/>
            <a:ext cx="10671048" cy="95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DE0F8-6C6D-E64D-A452-E80DA237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3106306"/>
            <a:ext cx="10671048" cy="88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36CCC-9477-836F-11E5-0F0D7248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" y="4640668"/>
            <a:ext cx="10589768" cy="933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181D3-9D53-52E6-ACF9-66A3ADDE0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" y="3990294"/>
            <a:ext cx="10589768" cy="7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0"/>
            <a:ext cx="10671048" cy="731520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tx1"/>
                </a:solidFill>
                <a:latin typeface="Bookman Old Style" panose="02050604050505020204" pitchFamily="18" charset="0"/>
                <a:cs typeface="Arial Black" panose="020B0604020202020204" pitchFamily="34" charset="0"/>
              </a:rPr>
              <a:t>Data Wrangling includes</a:t>
            </a:r>
            <a:endParaRPr lang="en-US" sz="3600" b="1" dirty="0">
              <a:solidFill>
                <a:schemeClr val="tx1"/>
              </a:solidFill>
              <a:latin typeface="Bookman Old Style" panose="02050604050505020204" pitchFamily="18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412CD9-0196-88EF-CAB3-4A506B9EB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397" y="594360"/>
            <a:ext cx="5186857" cy="27189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1BA2B-2747-C6BC-C683-DEB6B0A6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74" y="594360"/>
            <a:ext cx="3566227" cy="2692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C3A42-9851-93F7-77AC-56944666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7" y="3286861"/>
            <a:ext cx="7620243" cy="3508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52E0F-0F50-2B0F-D04D-1F1C8FBC4791}"/>
              </a:ext>
            </a:extLst>
          </p:cNvPr>
          <p:cNvSpPr txBox="1"/>
          <p:nvPr/>
        </p:nvSpPr>
        <p:spPr>
          <a:xfrm>
            <a:off x="8176768" y="3982720"/>
            <a:ext cx="39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Column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Row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Boolean Filtering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6EA59-C6A3-BE97-B1CC-82122930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1" y="843402"/>
            <a:ext cx="9118600" cy="2585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02DFF4-08E9-E8D2-EDC5-3D9804CE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1" y="3540883"/>
            <a:ext cx="9544541" cy="2571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41DCF8-25D0-C2CA-B791-DE48EC431A1F}"/>
              </a:ext>
            </a:extLst>
          </p:cNvPr>
          <p:cNvSpPr txBox="1"/>
          <p:nvPr/>
        </p:nvSpPr>
        <p:spPr>
          <a:xfrm>
            <a:off x="340361" y="223520"/>
            <a:ext cx="729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Describe() a </a:t>
            </a:r>
            <a:r>
              <a:rPr lang="en-US" sz="3600" dirty="0" err="1"/>
              <a:t>DataSet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F4E41-22DE-45A0-68A8-98CA82979ACF}"/>
              </a:ext>
            </a:extLst>
          </p:cNvPr>
          <p:cNvSpPr txBox="1"/>
          <p:nvPr/>
        </p:nvSpPr>
        <p:spPr>
          <a:xfrm>
            <a:off x="172720" y="457200"/>
            <a:ext cx="1065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Handling Missing Values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21DD50-0122-5A5A-A67C-C555CC80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" y="1344122"/>
            <a:ext cx="3529535" cy="26792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9C3EE0-9F38-923E-CA13-7F3EC619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74" y="1567642"/>
            <a:ext cx="4268326" cy="42928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6173DE-F41B-B049-DAC0-696325475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182" y="2063775"/>
            <a:ext cx="3722017" cy="36997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EE9996-1F8B-ABEF-C405-A80D2AD50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68" y="4213294"/>
            <a:ext cx="3551241" cy="22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C9CD-0A47-5C4C-5EA1-F34344BB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E7FD2-5A5B-3253-6C15-49D9AA2B1C7E}"/>
              </a:ext>
            </a:extLst>
          </p:cNvPr>
          <p:cNvSpPr txBox="1"/>
          <p:nvPr/>
        </p:nvSpPr>
        <p:spPr>
          <a:xfrm>
            <a:off x="335280" y="254000"/>
            <a:ext cx="108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Datatype Conversion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35A13-C25A-3A22-D011-A602810E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998166"/>
            <a:ext cx="3220720" cy="336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F98B0-41C9-412A-C4BD-1C4D410F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85" y="998166"/>
            <a:ext cx="5201401" cy="33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C328-6BE1-3A77-1964-E9964721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0859F-BE4F-E93B-B318-F9BA301D273F}"/>
              </a:ext>
            </a:extLst>
          </p:cNvPr>
          <p:cNvSpPr txBox="1"/>
          <p:nvPr/>
        </p:nvSpPr>
        <p:spPr>
          <a:xfrm>
            <a:off x="386080" y="243840"/>
            <a:ext cx="1100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kewness and correlation of the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BF3A3-5DDE-ADAC-D97A-2C9B8F98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233209"/>
            <a:ext cx="4297680" cy="2941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1FAB7-6644-B4D9-6D11-A362749F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646" y="1233209"/>
            <a:ext cx="3373833" cy="3055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4C04C-D1B9-5CE6-4831-EFA45048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" y="4636126"/>
            <a:ext cx="5649124" cy="4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{2F2F3D37-8AB2-4DF7-8DF7-C0779429B0FE}tf78438558_win32</Template>
  <TotalTime>522</TotalTime>
  <Words>267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Bookman Old Style</vt:lpstr>
      <vt:lpstr>Sabon Next LT</vt:lpstr>
      <vt:lpstr>Office Theme</vt:lpstr>
      <vt:lpstr>Next Hikes  PROJECT 1  </vt:lpstr>
      <vt:lpstr>Data Wrangling</vt:lpstr>
      <vt:lpstr>Steps involved in data wrangling </vt:lpstr>
      <vt:lpstr>Steps involved in data wrangling</vt:lpstr>
      <vt:lpstr>Data Wrangling includes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Hikes  Project 1 </dc:title>
  <dc:subject/>
  <dc:creator>Oshika Tomar</dc:creator>
  <cp:lastModifiedBy>Oshika Tomar</cp:lastModifiedBy>
  <cp:revision>20</cp:revision>
  <dcterms:created xsi:type="dcterms:W3CDTF">2023-12-20T17:07:41Z</dcterms:created>
  <dcterms:modified xsi:type="dcterms:W3CDTF">2023-12-23T15:26:03Z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