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89" r:id="rId20"/>
    <p:sldId id="29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4274847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882216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4482676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4114687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424550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30398204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697820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4049744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3810472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A78468-2575-4C6F-B06B-61617F7DC40B}" type="datetimeFigureOut">
              <a:rPr lang="en-US" smtClean="0"/>
              <a:t>7/10/2025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3264401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A78468-2575-4C6F-B06B-61617F7DC40B}"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1543243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A78468-2575-4C6F-B06B-61617F7DC40B}" type="datetimeFigureOut">
              <a:rPr lang="en-US" smtClean="0"/>
              <a:t>7/10/2025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327389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A78468-2575-4C6F-B06B-61617F7DC40B}" type="datetimeFigureOut">
              <a:rPr lang="en-US" smtClean="0"/>
              <a:t>7/10/2025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336978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A78468-2575-4C6F-B06B-61617F7DC40B}" type="datetimeFigureOut">
              <a:rPr lang="en-US" smtClean="0"/>
              <a:t>7/10/2025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1039633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78468-2575-4C6F-B06B-61617F7DC40B}"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2482691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A78468-2575-4C6F-B06B-61617F7DC40B}" type="datetimeFigureOut">
              <a:rPr lang="en-US" smtClean="0"/>
              <a:t>7/10/2025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D086367-FD50-4C82-B4CC-188CDA56D9CB}" type="slidenum">
              <a:rPr lang="en-US" smtClean="0"/>
              <a:t>‹#›</a:t>
            </a:fld>
            <a:endParaRPr lang="en-US"/>
          </a:p>
        </p:txBody>
      </p:sp>
    </p:spTree>
    <p:extLst>
      <p:ext uri="{BB962C8B-B14F-4D97-AF65-F5344CB8AC3E}">
        <p14:creationId xmlns:p14="http://schemas.microsoft.com/office/powerpoint/2010/main" val="5747185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A78468-2575-4C6F-B06B-61617F7DC40B}" type="datetimeFigureOut">
              <a:rPr lang="en-US" smtClean="0"/>
              <a:t>7/10/2025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D086367-FD50-4C82-B4CC-188CDA56D9CB}" type="slidenum">
              <a:rPr lang="en-US" smtClean="0"/>
              <a:t>‹#›</a:t>
            </a:fld>
            <a:endParaRPr lang="en-US"/>
          </a:p>
        </p:txBody>
      </p:sp>
    </p:spTree>
    <p:extLst>
      <p:ext uri="{BB962C8B-B14F-4D97-AF65-F5344CB8AC3E}">
        <p14:creationId xmlns:p14="http://schemas.microsoft.com/office/powerpoint/2010/main" val="2897566198"/>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2.sv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701D0-805C-3E00-3DEE-A1526A656E04}"/>
              </a:ext>
            </a:extLst>
          </p:cNvPr>
          <p:cNvSpPr>
            <a:spLocks noGrp="1"/>
          </p:cNvSpPr>
          <p:nvPr>
            <p:ph type="ctrTitle"/>
          </p:nvPr>
        </p:nvSpPr>
        <p:spPr>
          <a:xfrm>
            <a:off x="6096000" y="2222089"/>
            <a:ext cx="4571999" cy="1287873"/>
          </a:xfrm>
        </p:spPr>
        <p:txBody>
          <a:bodyPr>
            <a:normAutofit/>
          </a:bodyPr>
          <a:lstStyle/>
          <a:p>
            <a:r>
              <a:rPr lang="en-US" dirty="0"/>
              <a:t>SQL Project</a:t>
            </a:r>
          </a:p>
        </p:txBody>
      </p:sp>
      <p:sp>
        <p:nvSpPr>
          <p:cNvPr id="3" name="Subtitle 2">
            <a:extLst>
              <a:ext uri="{FF2B5EF4-FFF2-40B4-BE49-F238E27FC236}">
                <a16:creationId xmlns:a16="http://schemas.microsoft.com/office/drawing/2014/main" id="{9CB547FC-2DB7-E954-C88B-324FB71DDE2A}"/>
              </a:ext>
            </a:extLst>
          </p:cNvPr>
          <p:cNvSpPr>
            <a:spLocks noGrp="1"/>
          </p:cNvSpPr>
          <p:nvPr>
            <p:ph type="subTitle" idx="1"/>
          </p:nvPr>
        </p:nvSpPr>
        <p:spPr>
          <a:xfrm>
            <a:off x="6096000" y="3602038"/>
            <a:ext cx="4571999" cy="1156775"/>
          </a:xfrm>
        </p:spPr>
        <p:txBody>
          <a:bodyPr>
            <a:normAutofit/>
          </a:bodyPr>
          <a:lstStyle/>
          <a:p>
            <a:r>
              <a:rPr lang="en-US" sz="3200" dirty="0"/>
              <a:t>AIRPORT DATA ANALYSIS</a:t>
            </a:r>
          </a:p>
        </p:txBody>
      </p:sp>
      <p:sp>
        <p:nvSpPr>
          <p:cNvPr id="4" name="Freeform 7">
            <a:extLst>
              <a:ext uri="{FF2B5EF4-FFF2-40B4-BE49-F238E27FC236}">
                <a16:creationId xmlns:a16="http://schemas.microsoft.com/office/drawing/2014/main" id="{CF788604-1AA1-8A22-589B-94C315B68BBD}"/>
              </a:ext>
            </a:extLst>
          </p:cNvPr>
          <p:cNvSpPr/>
          <p:nvPr/>
        </p:nvSpPr>
        <p:spPr>
          <a:xfrm rot="-693380" flipH="1">
            <a:off x="1359702" y="698974"/>
            <a:ext cx="3723746" cy="1591055"/>
          </a:xfrm>
          <a:custGeom>
            <a:avLst/>
            <a:gdLst/>
            <a:ahLst/>
            <a:cxnLst/>
            <a:rect l="l" t="t" r="r" b="b"/>
            <a:pathLst>
              <a:path w="3723746" h="1591055">
                <a:moveTo>
                  <a:pt x="3723746" y="0"/>
                </a:moveTo>
                <a:lnTo>
                  <a:pt x="0" y="0"/>
                </a:lnTo>
                <a:lnTo>
                  <a:pt x="0" y="1591055"/>
                </a:lnTo>
                <a:lnTo>
                  <a:pt x="3723746" y="1591055"/>
                </a:lnTo>
                <a:lnTo>
                  <a:pt x="372374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Freeform 5">
            <a:extLst>
              <a:ext uri="{FF2B5EF4-FFF2-40B4-BE49-F238E27FC236}">
                <a16:creationId xmlns:a16="http://schemas.microsoft.com/office/drawing/2014/main" id="{9B2EC986-FE37-1FA5-AA56-05949305EB39}"/>
              </a:ext>
            </a:extLst>
          </p:cNvPr>
          <p:cNvSpPr/>
          <p:nvPr/>
        </p:nvSpPr>
        <p:spPr>
          <a:xfrm>
            <a:off x="691384" y="-98322"/>
            <a:ext cx="3106784" cy="1890937"/>
          </a:xfrm>
          <a:custGeom>
            <a:avLst/>
            <a:gdLst/>
            <a:ahLst/>
            <a:cxnLst/>
            <a:rect l="l" t="t" r="r" b="b"/>
            <a:pathLst>
              <a:path w="6047339" h="3091702">
                <a:moveTo>
                  <a:pt x="0" y="0"/>
                </a:moveTo>
                <a:lnTo>
                  <a:pt x="6047339" y="0"/>
                </a:lnTo>
                <a:lnTo>
                  <a:pt x="6047339" y="3091702"/>
                </a:lnTo>
                <a:lnTo>
                  <a:pt x="0" y="309170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Tree>
    <p:extLst>
      <p:ext uri="{BB962C8B-B14F-4D97-AF65-F5344CB8AC3E}">
        <p14:creationId xmlns:p14="http://schemas.microsoft.com/office/powerpoint/2010/main" val="3103753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E338654A-FBBD-3BDD-1BA3-E526F698AFC3}"/>
              </a:ext>
            </a:extLst>
          </p:cNvPr>
          <p:cNvSpPr/>
          <p:nvPr/>
        </p:nvSpPr>
        <p:spPr>
          <a:xfrm>
            <a:off x="6402325" y="1597686"/>
            <a:ext cx="5789675" cy="3274507"/>
          </a:xfrm>
          <a:custGeom>
            <a:avLst/>
            <a:gdLst/>
            <a:ahLst/>
            <a:cxnLst/>
            <a:rect l="l" t="t" r="r" b="b"/>
            <a:pathLst>
              <a:path w="7452277" h="6529394">
                <a:moveTo>
                  <a:pt x="0" y="0"/>
                </a:moveTo>
                <a:lnTo>
                  <a:pt x="7452277" y="0"/>
                </a:lnTo>
                <a:lnTo>
                  <a:pt x="7452277" y="6529394"/>
                </a:lnTo>
                <a:lnTo>
                  <a:pt x="0" y="6529394"/>
                </a:lnTo>
                <a:lnTo>
                  <a:pt x="0" y="0"/>
                </a:lnTo>
                <a:close/>
              </a:path>
            </a:pathLst>
          </a:custGeom>
          <a:blipFill>
            <a:blip r:embed="rId2"/>
            <a:stretch>
              <a:fillRect/>
            </a:stretch>
          </a:blipFill>
        </p:spPr>
      </p:sp>
      <p:sp>
        <p:nvSpPr>
          <p:cNvPr id="6" name="TextBox 6">
            <a:extLst>
              <a:ext uri="{FF2B5EF4-FFF2-40B4-BE49-F238E27FC236}">
                <a16:creationId xmlns:a16="http://schemas.microsoft.com/office/drawing/2014/main" id="{81683BD6-242D-D5EA-7A9A-E23EF6E87DA0}"/>
              </a:ext>
            </a:extLst>
          </p:cNvPr>
          <p:cNvSpPr txBox="1"/>
          <p:nvPr/>
        </p:nvSpPr>
        <p:spPr>
          <a:xfrm>
            <a:off x="780557" y="650833"/>
            <a:ext cx="4643173" cy="597534"/>
          </a:xfrm>
          <a:prstGeom prst="rect">
            <a:avLst/>
          </a:prstGeom>
        </p:spPr>
        <p:txBody>
          <a:bodyPr lIns="0" tIns="0" rIns="0" bIns="0" rtlCol="0" anchor="t">
            <a:spAutoFit/>
          </a:bodyPr>
          <a:lstStyle/>
          <a:p>
            <a:pPr algn="ctr">
              <a:lnSpc>
                <a:spcPts val="4160"/>
              </a:lnSpc>
              <a:spcBef>
                <a:spcPct val="0"/>
              </a:spcBef>
            </a:pPr>
            <a:r>
              <a:rPr lang="en-US" sz="3200">
                <a:solidFill>
                  <a:srgbClr val="000000"/>
                </a:solidFill>
                <a:latin typeface="Stadio Now Novarese"/>
                <a:ea typeface="Stadio Now Novarese"/>
                <a:cs typeface="Stadio Now Novarese"/>
                <a:sym typeface="Stadio Now Novarese"/>
              </a:rPr>
              <a:t>Problem Statement 8 : </a:t>
            </a:r>
          </a:p>
        </p:txBody>
      </p:sp>
      <p:sp>
        <p:nvSpPr>
          <p:cNvPr id="7" name="TextBox 7">
            <a:extLst>
              <a:ext uri="{FF2B5EF4-FFF2-40B4-BE49-F238E27FC236}">
                <a16:creationId xmlns:a16="http://schemas.microsoft.com/office/drawing/2014/main" id="{27326050-B452-E0AB-DEF4-AB8EEF3DBF2C}"/>
              </a:ext>
            </a:extLst>
          </p:cNvPr>
          <p:cNvSpPr txBox="1"/>
          <p:nvPr/>
        </p:nvSpPr>
        <p:spPr>
          <a:xfrm>
            <a:off x="190622" y="1667750"/>
            <a:ext cx="6401170" cy="4121321"/>
          </a:xfrm>
          <a:prstGeom prst="rect">
            <a:avLst/>
          </a:prstGeom>
        </p:spPr>
        <p:txBody>
          <a:bodyPr lIns="0" tIns="0" rIns="0" bIns="0" rtlCol="0" anchor="t">
            <a:spAutoFit/>
          </a:bodyPr>
          <a:lstStyle/>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The aim is to determine the top 3 origin airports with the highest frequency of flights. </a:t>
            </a:r>
          </a:p>
          <a:p>
            <a:pPr algn="l">
              <a:lnSpc>
                <a:spcPts val="3640"/>
              </a:lnSpc>
            </a:pPr>
            <a:endParaRPr lang="en-US" sz="2000" dirty="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It will highlight the most active airports in terms of flight operations, providing valuable insights for airlines and stakeholders to optimize scheduling and improve service offerings at these critical locations.</a:t>
            </a:r>
          </a:p>
          <a:p>
            <a:pPr algn="l">
              <a:lnSpc>
                <a:spcPts val="3640"/>
              </a:lnSpc>
            </a:pPr>
            <a:endParaRPr lang="en-US" sz="2800" dirty="0">
              <a:solidFill>
                <a:srgbClr val="000000"/>
              </a:solidFill>
              <a:latin typeface="Lexend Deca"/>
              <a:ea typeface="Lexend Deca"/>
              <a:cs typeface="Lexend Deca"/>
              <a:sym typeface="Lexend Deca"/>
            </a:endParaRPr>
          </a:p>
        </p:txBody>
      </p:sp>
    </p:spTree>
    <p:extLst>
      <p:ext uri="{BB962C8B-B14F-4D97-AF65-F5344CB8AC3E}">
        <p14:creationId xmlns:p14="http://schemas.microsoft.com/office/powerpoint/2010/main" val="1922114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10AE4B51-8CAC-7AB7-7B14-B4B70182CC8B}"/>
              </a:ext>
            </a:extLst>
          </p:cNvPr>
          <p:cNvSpPr/>
          <p:nvPr/>
        </p:nvSpPr>
        <p:spPr>
          <a:xfrm>
            <a:off x="5171768" y="1251148"/>
            <a:ext cx="6794461" cy="4510856"/>
          </a:xfrm>
          <a:custGeom>
            <a:avLst/>
            <a:gdLst/>
            <a:ahLst/>
            <a:cxnLst/>
            <a:rect l="l" t="t" r="r" b="b"/>
            <a:pathLst>
              <a:path w="7503360" h="7619632">
                <a:moveTo>
                  <a:pt x="0" y="0"/>
                </a:moveTo>
                <a:lnTo>
                  <a:pt x="7503360" y="0"/>
                </a:lnTo>
                <a:lnTo>
                  <a:pt x="7503360" y="7619632"/>
                </a:lnTo>
                <a:lnTo>
                  <a:pt x="0" y="7619632"/>
                </a:lnTo>
                <a:lnTo>
                  <a:pt x="0" y="0"/>
                </a:lnTo>
                <a:close/>
              </a:path>
            </a:pathLst>
          </a:custGeom>
          <a:blipFill>
            <a:blip r:embed="rId2"/>
            <a:stretch>
              <a:fillRect t="-458" b="-458"/>
            </a:stretch>
          </a:blipFill>
        </p:spPr>
      </p:sp>
      <p:sp>
        <p:nvSpPr>
          <p:cNvPr id="6" name="TextBox 6">
            <a:extLst>
              <a:ext uri="{FF2B5EF4-FFF2-40B4-BE49-F238E27FC236}">
                <a16:creationId xmlns:a16="http://schemas.microsoft.com/office/drawing/2014/main" id="{08FFC717-4496-E962-1FB3-F8E32F138B45}"/>
              </a:ext>
            </a:extLst>
          </p:cNvPr>
          <p:cNvSpPr txBox="1"/>
          <p:nvPr/>
        </p:nvSpPr>
        <p:spPr>
          <a:xfrm>
            <a:off x="1203344" y="355866"/>
            <a:ext cx="4643173" cy="59753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9 : </a:t>
            </a:r>
          </a:p>
        </p:txBody>
      </p:sp>
      <p:sp>
        <p:nvSpPr>
          <p:cNvPr id="7" name="TextBox 7">
            <a:extLst>
              <a:ext uri="{FF2B5EF4-FFF2-40B4-BE49-F238E27FC236}">
                <a16:creationId xmlns:a16="http://schemas.microsoft.com/office/drawing/2014/main" id="{547A8015-142E-0E60-B229-A3516CBF5FE7}"/>
              </a:ext>
            </a:extLst>
          </p:cNvPr>
          <p:cNvSpPr txBox="1"/>
          <p:nvPr/>
        </p:nvSpPr>
        <p:spPr>
          <a:xfrm>
            <a:off x="225771" y="1368339"/>
            <a:ext cx="4945997" cy="5506316"/>
          </a:xfrm>
          <a:prstGeom prst="rect">
            <a:avLst/>
          </a:prstGeom>
        </p:spPr>
        <p:txBody>
          <a:bodyPr wrap="square" lIns="0" tIns="0" rIns="0" bIns="0" rtlCol="0" anchor="t">
            <a:spAutoFit/>
          </a:bodyPr>
          <a:lstStyle/>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The objective is to identify the city (excluding Bend, OR) that sends the most flights and passengers to Bend, OR. </a:t>
            </a:r>
          </a:p>
          <a:p>
            <a:pPr algn="l">
              <a:lnSpc>
                <a:spcPts val="3640"/>
              </a:lnSpc>
            </a:pPr>
            <a:endParaRPr lang="en-US" sz="2000" dirty="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This will reveal key contributors to passenger traffic at Bend, OR, helping airlines and travel authorities understand demand patterns and enhance connectivity from popular originating cities.</a:t>
            </a:r>
          </a:p>
          <a:p>
            <a:pPr algn="l">
              <a:lnSpc>
                <a:spcPts val="3640"/>
              </a:lnSpc>
            </a:pPr>
            <a:endParaRPr lang="en-US" sz="2800" dirty="0">
              <a:solidFill>
                <a:srgbClr val="000000"/>
              </a:solidFill>
              <a:latin typeface="Lexend Deca"/>
              <a:ea typeface="Lexend Deca"/>
              <a:cs typeface="Lexend Deca"/>
              <a:sym typeface="Lexend Deca"/>
            </a:endParaRPr>
          </a:p>
        </p:txBody>
      </p:sp>
    </p:spTree>
    <p:extLst>
      <p:ext uri="{BB962C8B-B14F-4D97-AF65-F5344CB8AC3E}">
        <p14:creationId xmlns:p14="http://schemas.microsoft.com/office/powerpoint/2010/main" val="2026598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A3BE160E-7255-3682-F7D8-17DA605432CA}"/>
              </a:ext>
            </a:extLst>
          </p:cNvPr>
          <p:cNvSpPr/>
          <p:nvPr/>
        </p:nvSpPr>
        <p:spPr>
          <a:xfrm>
            <a:off x="6631911" y="1563293"/>
            <a:ext cx="5560089" cy="3731414"/>
          </a:xfrm>
          <a:custGeom>
            <a:avLst/>
            <a:gdLst/>
            <a:ahLst/>
            <a:cxnLst/>
            <a:rect l="l" t="t" r="r" b="b"/>
            <a:pathLst>
              <a:path w="8343474" h="7250345">
                <a:moveTo>
                  <a:pt x="0" y="0"/>
                </a:moveTo>
                <a:lnTo>
                  <a:pt x="8343474" y="0"/>
                </a:lnTo>
                <a:lnTo>
                  <a:pt x="8343474" y="7250345"/>
                </a:lnTo>
                <a:lnTo>
                  <a:pt x="0" y="7250345"/>
                </a:lnTo>
                <a:lnTo>
                  <a:pt x="0" y="0"/>
                </a:lnTo>
                <a:close/>
              </a:path>
            </a:pathLst>
          </a:custGeom>
          <a:blipFill>
            <a:blip r:embed="rId2"/>
            <a:stretch>
              <a:fillRect/>
            </a:stretch>
          </a:blipFill>
        </p:spPr>
      </p:sp>
      <p:sp>
        <p:nvSpPr>
          <p:cNvPr id="6" name="TextBox 6">
            <a:extLst>
              <a:ext uri="{FF2B5EF4-FFF2-40B4-BE49-F238E27FC236}">
                <a16:creationId xmlns:a16="http://schemas.microsoft.com/office/drawing/2014/main" id="{FCFEBD53-9E8F-07DA-22DA-C818D0C0401B}"/>
              </a:ext>
            </a:extLst>
          </p:cNvPr>
          <p:cNvSpPr txBox="1"/>
          <p:nvPr/>
        </p:nvSpPr>
        <p:spPr>
          <a:xfrm>
            <a:off x="1124686" y="719659"/>
            <a:ext cx="4643173" cy="59753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10 : </a:t>
            </a:r>
          </a:p>
        </p:txBody>
      </p:sp>
      <p:sp>
        <p:nvSpPr>
          <p:cNvPr id="7" name="TextBox 7">
            <a:extLst>
              <a:ext uri="{FF2B5EF4-FFF2-40B4-BE49-F238E27FC236}">
                <a16:creationId xmlns:a16="http://schemas.microsoft.com/office/drawing/2014/main" id="{1F274F8C-B782-2049-986A-45338D3BDBBD}"/>
              </a:ext>
            </a:extLst>
          </p:cNvPr>
          <p:cNvSpPr txBox="1"/>
          <p:nvPr/>
        </p:nvSpPr>
        <p:spPr>
          <a:xfrm>
            <a:off x="245687" y="1632644"/>
            <a:ext cx="6401170" cy="4582986"/>
          </a:xfrm>
          <a:prstGeom prst="rect">
            <a:avLst/>
          </a:prstGeom>
        </p:spPr>
        <p:txBody>
          <a:bodyPr lIns="0" tIns="0" rIns="0" bIns="0" rtlCol="0" anchor="t">
            <a:spAutoFit/>
          </a:bodyPr>
          <a:lstStyle/>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The aim is to identify the longest flight route in terms of distance traveled, including both the origin and destination airports.</a:t>
            </a:r>
          </a:p>
          <a:p>
            <a:pPr algn="l">
              <a:lnSpc>
                <a:spcPts val="3640"/>
              </a:lnSpc>
            </a:pPr>
            <a:r>
              <a:rPr lang="en-US" sz="2000" dirty="0">
                <a:solidFill>
                  <a:srgbClr val="000000"/>
                </a:solidFill>
                <a:latin typeface="Lexend Deca"/>
                <a:ea typeface="Lexend Deca"/>
                <a:cs typeface="Lexend Deca"/>
                <a:sym typeface="Lexend Deca"/>
              </a:rPr>
              <a:t> </a:t>
            </a:r>
          </a:p>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This will provide insights into the most extensive travel connections, helping airlines assess operational challenges and opportunities for long-haul service planning.</a:t>
            </a:r>
          </a:p>
          <a:p>
            <a:pPr algn="l">
              <a:lnSpc>
                <a:spcPts val="3640"/>
              </a:lnSpc>
            </a:pPr>
            <a:endParaRPr lang="en-US" sz="2000" dirty="0">
              <a:solidFill>
                <a:srgbClr val="000000"/>
              </a:solidFill>
              <a:latin typeface="Lexend Deca"/>
              <a:ea typeface="Lexend Deca"/>
              <a:cs typeface="Lexend Deca"/>
              <a:sym typeface="Lexend Deca"/>
            </a:endParaRPr>
          </a:p>
          <a:p>
            <a:pPr algn="l">
              <a:lnSpc>
                <a:spcPts val="3640"/>
              </a:lnSpc>
            </a:pPr>
            <a:endParaRPr lang="en-US" sz="2800" dirty="0">
              <a:solidFill>
                <a:srgbClr val="000000"/>
              </a:solidFill>
              <a:latin typeface="Lexend Deca"/>
              <a:ea typeface="Lexend Deca"/>
              <a:cs typeface="Lexend Deca"/>
              <a:sym typeface="Lexend Deca"/>
            </a:endParaRPr>
          </a:p>
        </p:txBody>
      </p:sp>
    </p:spTree>
    <p:extLst>
      <p:ext uri="{BB962C8B-B14F-4D97-AF65-F5344CB8AC3E}">
        <p14:creationId xmlns:p14="http://schemas.microsoft.com/office/powerpoint/2010/main" val="31847795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356F707A-289B-16DB-B5C2-87B52D79CB4A}"/>
              </a:ext>
            </a:extLst>
          </p:cNvPr>
          <p:cNvSpPr/>
          <p:nvPr/>
        </p:nvSpPr>
        <p:spPr>
          <a:xfrm>
            <a:off x="5606981" y="927979"/>
            <a:ext cx="6509256" cy="4676252"/>
          </a:xfrm>
          <a:custGeom>
            <a:avLst/>
            <a:gdLst/>
            <a:ahLst/>
            <a:cxnLst/>
            <a:rect l="l" t="t" r="r" b="b"/>
            <a:pathLst>
              <a:path w="9655670" h="7464969">
                <a:moveTo>
                  <a:pt x="0" y="0"/>
                </a:moveTo>
                <a:lnTo>
                  <a:pt x="9655670" y="0"/>
                </a:lnTo>
                <a:lnTo>
                  <a:pt x="9655670" y="7464969"/>
                </a:lnTo>
                <a:lnTo>
                  <a:pt x="0" y="7464969"/>
                </a:lnTo>
                <a:lnTo>
                  <a:pt x="0" y="0"/>
                </a:lnTo>
                <a:close/>
              </a:path>
            </a:pathLst>
          </a:custGeom>
          <a:blipFill>
            <a:blip r:embed="rId2"/>
            <a:stretch>
              <a:fillRect t="-121" b="-121"/>
            </a:stretch>
          </a:blipFill>
        </p:spPr>
      </p:sp>
      <p:sp>
        <p:nvSpPr>
          <p:cNvPr id="6" name="TextBox 6">
            <a:extLst>
              <a:ext uri="{FF2B5EF4-FFF2-40B4-BE49-F238E27FC236}">
                <a16:creationId xmlns:a16="http://schemas.microsoft.com/office/drawing/2014/main" id="{17E3890B-1E71-4DAA-841E-1D405C527587}"/>
              </a:ext>
            </a:extLst>
          </p:cNvPr>
          <p:cNvSpPr txBox="1"/>
          <p:nvPr/>
        </p:nvSpPr>
        <p:spPr>
          <a:xfrm>
            <a:off x="629831" y="629212"/>
            <a:ext cx="4643173" cy="49744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11 : </a:t>
            </a:r>
          </a:p>
        </p:txBody>
      </p:sp>
      <p:sp>
        <p:nvSpPr>
          <p:cNvPr id="7" name="TextBox 7">
            <a:extLst>
              <a:ext uri="{FF2B5EF4-FFF2-40B4-BE49-F238E27FC236}">
                <a16:creationId xmlns:a16="http://schemas.microsoft.com/office/drawing/2014/main" id="{DDDA1FC0-626D-BB5A-34DA-FB899D7A3C5A}"/>
              </a:ext>
            </a:extLst>
          </p:cNvPr>
          <p:cNvSpPr txBox="1"/>
          <p:nvPr/>
        </p:nvSpPr>
        <p:spPr>
          <a:xfrm>
            <a:off x="171005" y="2129736"/>
            <a:ext cx="5268987" cy="2272738"/>
          </a:xfrm>
          <a:prstGeom prst="rect">
            <a:avLst/>
          </a:prstGeom>
        </p:spPr>
        <p:txBody>
          <a:bodyPr lIns="0" tIns="0" rIns="0" bIns="0" rtlCol="0" anchor="t">
            <a:spAutoFit/>
          </a:bodyPr>
          <a:lstStyle/>
          <a:p>
            <a:pPr marL="590315" lvl="1" indent="-295158" algn="l">
              <a:lnSpc>
                <a:spcPts val="3554"/>
              </a:lnSpc>
              <a:buFont typeface="Arial"/>
              <a:buChar char="•"/>
            </a:pPr>
            <a:r>
              <a:rPr lang="en-US" sz="2000" dirty="0">
                <a:solidFill>
                  <a:srgbClr val="000000"/>
                </a:solidFill>
                <a:latin typeface="Lexend Deca"/>
                <a:ea typeface="Lexend Deca"/>
                <a:cs typeface="Lexend Deca"/>
                <a:sym typeface="Lexend Deca"/>
              </a:rPr>
              <a:t>The aim is to determine the top 3 origin airports with the highest weighted passenger-to-seats utilization ratio, considering the total number of flights for weighting</a:t>
            </a:r>
            <a:r>
              <a:rPr lang="en-US" sz="2734" dirty="0">
                <a:solidFill>
                  <a:srgbClr val="000000"/>
                </a:solidFill>
                <a:latin typeface="Lexend Deca"/>
                <a:ea typeface="Lexend Deca"/>
                <a:cs typeface="Lexend Deca"/>
                <a:sym typeface="Lexend Deca"/>
              </a:rPr>
              <a:t>.</a:t>
            </a:r>
          </a:p>
        </p:txBody>
      </p:sp>
    </p:spTree>
    <p:extLst>
      <p:ext uri="{BB962C8B-B14F-4D97-AF65-F5344CB8AC3E}">
        <p14:creationId xmlns:p14="http://schemas.microsoft.com/office/powerpoint/2010/main" val="3004062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A765786B-4E99-6189-94FC-6EC2FD7751F1}"/>
              </a:ext>
            </a:extLst>
          </p:cNvPr>
          <p:cNvSpPr txBox="1"/>
          <p:nvPr/>
        </p:nvSpPr>
        <p:spPr>
          <a:xfrm>
            <a:off x="1006699" y="365698"/>
            <a:ext cx="4643173" cy="59753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13 : </a:t>
            </a:r>
          </a:p>
        </p:txBody>
      </p:sp>
      <p:sp>
        <p:nvSpPr>
          <p:cNvPr id="7" name="TextBox 7">
            <a:extLst>
              <a:ext uri="{FF2B5EF4-FFF2-40B4-BE49-F238E27FC236}">
                <a16:creationId xmlns:a16="http://schemas.microsoft.com/office/drawing/2014/main" id="{E9EB7836-E5D4-CCFB-0D91-7990C679BAEE}"/>
              </a:ext>
            </a:extLst>
          </p:cNvPr>
          <p:cNvSpPr txBox="1"/>
          <p:nvPr/>
        </p:nvSpPr>
        <p:spPr>
          <a:xfrm>
            <a:off x="506867" y="1617296"/>
            <a:ext cx="5005353" cy="2399439"/>
          </a:xfrm>
          <a:prstGeom prst="rect">
            <a:avLst/>
          </a:prstGeom>
        </p:spPr>
        <p:txBody>
          <a:bodyPr lIns="0" tIns="0" rIns="0" bIns="0" rtlCol="0" anchor="t">
            <a:spAutoFit/>
          </a:bodyPr>
          <a:lstStyle/>
          <a:p>
            <a:pPr marL="626120" lvl="1" indent="-313060" algn="l">
              <a:lnSpc>
                <a:spcPts val="3770"/>
              </a:lnSpc>
              <a:buFont typeface="Arial"/>
              <a:buChar char="•"/>
            </a:pPr>
            <a:r>
              <a:rPr lang="en-US" sz="2000" dirty="0">
                <a:solidFill>
                  <a:srgbClr val="000000"/>
                </a:solidFill>
                <a:latin typeface="Lexend Deca"/>
                <a:ea typeface="Lexend Deca"/>
                <a:cs typeface="Lexend Deca"/>
                <a:sym typeface="Lexend Deca"/>
              </a:rPr>
              <a:t>The objective is to identify routes (from origin to destination) that have demonstrated consistent year-over-year growth in the number of flights. </a:t>
            </a:r>
          </a:p>
          <a:p>
            <a:pPr algn="l">
              <a:lnSpc>
                <a:spcPts val="3770"/>
              </a:lnSpc>
            </a:pPr>
            <a:endParaRPr lang="en-US" sz="2900" dirty="0">
              <a:solidFill>
                <a:srgbClr val="000000"/>
              </a:solidFill>
              <a:latin typeface="Lexend Deca"/>
              <a:ea typeface="Lexend Deca"/>
              <a:cs typeface="Lexend Deca"/>
              <a:sym typeface="Lexend Deca"/>
            </a:endParaRPr>
          </a:p>
        </p:txBody>
      </p:sp>
      <p:pic>
        <p:nvPicPr>
          <p:cNvPr id="9" name="Picture 8">
            <a:extLst>
              <a:ext uri="{FF2B5EF4-FFF2-40B4-BE49-F238E27FC236}">
                <a16:creationId xmlns:a16="http://schemas.microsoft.com/office/drawing/2014/main" id="{9F087C99-7583-5BCE-7F1A-0E1F69E5C0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41375" y="208178"/>
            <a:ext cx="4953429" cy="6127011"/>
          </a:xfrm>
          <a:prstGeom prst="rect">
            <a:avLst/>
          </a:prstGeom>
        </p:spPr>
      </p:pic>
    </p:spTree>
    <p:extLst>
      <p:ext uri="{BB962C8B-B14F-4D97-AF65-F5344CB8AC3E}">
        <p14:creationId xmlns:p14="http://schemas.microsoft.com/office/powerpoint/2010/main" val="22193386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3EB37F98-8381-29AB-03EB-3CE7625CC8EB}"/>
              </a:ext>
            </a:extLst>
          </p:cNvPr>
          <p:cNvSpPr/>
          <p:nvPr/>
        </p:nvSpPr>
        <p:spPr>
          <a:xfrm>
            <a:off x="6878826" y="1437414"/>
            <a:ext cx="4211961" cy="2944423"/>
          </a:xfrm>
          <a:custGeom>
            <a:avLst/>
            <a:gdLst/>
            <a:ahLst/>
            <a:cxnLst/>
            <a:rect l="l" t="t" r="r" b="b"/>
            <a:pathLst>
              <a:path w="10625973" h="7835751">
                <a:moveTo>
                  <a:pt x="0" y="0"/>
                </a:moveTo>
                <a:lnTo>
                  <a:pt x="10625972" y="0"/>
                </a:lnTo>
                <a:lnTo>
                  <a:pt x="10625972" y="7835751"/>
                </a:lnTo>
                <a:lnTo>
                  <a:pt x="0" y="7835751"/>
                </a:lnTo>
                <a:lnTo>
                  <a:pt x="0" y="0"/>
                </a:lnTo>
                <a:close/>
              </a:path>
            </a:pathLst>
          </a:custGeom>
          <a:blipFill>
            <a:blip r:embed="rId2"/>
            <a:stretch>
              <a:fillRect/>
            </a:stretch>
          </a:blipFill>
        </p:spPr>
      </p:sp>
      <p:sp>
        <p:nvSpPr>
          <p:cNvPr id="6" name="TextBox 6">
            <a:extLst>
              <a:ext uri="{FF2B5EF4-FFF2-40B4-BE49-F238E27FC236}">
                <a16:creationId xmlns:a16="http://schemas.microsoft.com/office/drawing/2014/main" id="{0F7EAB9B-9B0B-66C1-63CE-B3F7C8F3806F}"/>
              </a:ext>
            </a:extLst>
          </p:cNvPr>
          <p:cNvSpPr txBox="1"/>
          <p:nvPr/>
        </p:nvSpPr>
        <p:spPr>
          <a:xfrm>
            <a:off x="633073" y="362805"/>
            <a:ext cx="4643173" cy="49744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14 : </a:t>
            </a:r>
          </a:p>
        </p:txBody>
      </p:sp>
      <p:sp>
        <p:nvSpPr>
          <p:cNvPr id="7" name="TextBox 7">
            <a:extLst>
              <a:ext uri="{FF2B5EF4-FFF2-40B4-BE49-F238E27FC236}">
                <a16:creationId xmlns:a16="http://schemas.microsoft.com/office/drawing/2014/main" id="{83F22657-70E2-7A29-ED27-20C952A65708}"/>
              </a:ext>
            </a:extLst>
          </p:cNvPr>
          <p:cNvSpPr txBox="1"/>
          <p:nvPr/>
        </p:nvSpPr>
        <p:spPr>
          <a:xfrm>
            <a:off x="206905" y="1173109"/>
            <a:ext cx="4643173" cy="3670557"/>
          </a:xfrm>
          <a:prstGeom prst="rect">
            <a:avLst/>
          </a:prstGeom>
        </p:spPr>
        <p:txBody>
          <a:bodyPr wrap="square" lIns="0" tIns="0" rIns="0" bIns="0" rtlCol="0" anchor="t">
            <a:spAutoFit/>
          </a:bodyPr>
          <a:lstStyle/>
          <a:p>
            <a:pPr marL="685255" lvl="1" indent="-342628" algn="l">
              <a:lnSpc>
                <a:spcPts val="4126"/>
              </a:lnSpc>
              <a:buFont typeface="Arial"/>
              <a:buChar char="•"/>
            </a:pPr>
            <a:r>
              <a:rPr lang="en-US" sz="2000" dirty="0">
                <a:solidFill>
                  <a:srgbClr val="000000"/>
                </a:solidFill>
                <a:latin typeface="Lexend Deca"/>
                <a:ea typeface="Lexend Deca"/>
                <a:cs typeface="Lexend Deca"/>
                <a:sym typeface="Lexend Deca"/>
              </a:rPr>
              <a:t>The aim is to calculate the average flight distance for each unique city-to-city pair (origin and destination) and identify the routes with the longest average distance. </a:t>
            </a:r>
          </a:p>
          <a:p>
            <a:pPr algn="l">
              <a:lnSpc>
                <a:spcPts val="4126"/>
              </a:lnSpc>
            </a:pPr>
            <a:endParaRPr lang="en-US" sz="2000" dirty="0">
              <a:solidFill>
                <a:srgbClr val="000000"/>
              </a:solidFill>
              <a:latin typeface="Lexend Deca"/>
              <a:ea typeface="Lexend Deca"/>
              <a:cs typeface="Lexend Deca"/>
              <a:sym typeface="Lexend Deca"/>
            </a:endParaRPr>
          </a:p>
          <a:p>
            <a:pPr algn="l">
              <a:lnSpc>
                <a:spcPts val="4418"/>
              </a:lnSpc>
              <a:spcBef>
                <a:spcPct val="0"/>
              </a:spcBef>
            </a:pPr>
            <a:endParaRPr lang="en-US" sz="3173" dirty="0">
              <a:solidFill>
                <a:srgbClr val="000000"/>
              </a:solidFill>
              <a:latin typeface="Lexend Deca"/>
              <a:ea typeface="Lexend Deca"/>
              <a:cs typeface="Lexend Deca"/>
              <a:sym typeface="Lexend Deca"/>
            </a:endParaRPr>
          </a:p>
        </p:txBody>
      </p:sp>
      <p:sp>
        <p:nvSpPr>
          <p:cNvPr id="8" name="TextBox 8">
            <a:extLst>
              <a:ext uri="{FF2B5EF4-FFF2-40B4-BE49-F238E27FC236}">
                <a16:creationId xmlns:a16="http://schemas.microsoft.com/office/drawing/2014/main" id="{395EEE67-4D8B-7A1E-2BEA-BB5040C602AC}"/>
              </a:ext>
            </a:extLst>
          </p:cNvPr>
          <p:cNvSpPr txBox="1"/>
          <p:nvPr/>
        </p:nvSpPr>
        <p:spPr>
          <a:xfrm>
            <a:off x="393718" y="3836499"/>
            <a:ext cx="6701418" cy="2014334"/>
          </a:xfrm>
          <a:prstGeom prst="rect">
            <a:avLst/>
          </a:prstGeom>
        </p:spPr>
        <p:txBody>
          <a:bodyPr lIns="0" tIns="0" rIns="0" bIns="0" rtlCol="0" anchor="t">
            <a:spAutoFit/>
          </a:bodyPr>
          <a:lstStyle/>
          <a:p>
            <a:pPr marL="335187" lvl="1" algn="l">
              <a:lnSpc>
                <a:spcPts val="4036"/>
              </a:lnSpc>
            </a:pPr>
            <a:r>
              <a:rPr lang="en-US" sz="2000" dirty="0">
                <a:solidFill>
                  <a:srgbClr val="000000"/>
                </a:solidFill>
                <a:latin typeface="Lexend Deca"/>
                <a:ea typeface="Lexend Deca"/>
                <a:cs typeface="Lexend Deca"/>
                <a:sym typeface="Lexend Deca"/>
              </a:rPr>
              <a:t>This analysis will provide insights into long-haul travel patterns, helping airlines assess operational consideration and potential market opportunities for extended routes</a:t>
            </a:r>
            <a:r>
              <a:rPr lang="en-US" sz="3105" dirty="0">
                <a:solidFill>
                  <a:srgbClr val="000000"/>
                </a:solidFill>
                <a:latin typeface="Lexend Deca"/>
                <a:ea typeface="Lexend Deca"/>
                <a:cs typeface="Lexend Deca"/>
                <a:sym typeface="Lexend Deca"/>
              </a:rPr>
              <a:t>.</a:t>
            </a:r>
          </a:p>
        </p:txBody>
      </p:sp>
    </p:spTree>
    <p:extLst>
      <p:ext uri="{BB962C8B-B14F-4D97-AF65-F5344CB8AC3E}">
        <p14:creationId xmlns:p14="http://schemas.microsoft.com/office/powerpoint/2010/main" val="644926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6">
            <a:extLst>
              <a:ext uri="{FF2B5EF4-FFF2-40B4-BE49-F238E27FC236}">
                <a16:creationId xmlns:a16="http://schemas.microsoft.com/office/drawing/2014/main" id="{6D03315D-44DA-2DAC-BF17-E6BEC0DD168F}"/>
              </a:ext>
            </a:extLst>
          </p:cNvPr>
          <p:cNvSpPr txBox="1"/>
          <p:nvPr/>
        </p:nvSpPr>
        <p:spPr>
          <a:xfrm>
            <a:off x="328273" y="90395"/>
            <a:ext cx="5578524" cy="49744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15 : </a:t>
            </a:r>
          </a:p>
        </p:txBody>
      </p:sp>
      <p:sp>
        <p:nvSpPr>
          <p:cNvPr id="7" name="TextBox 7">
            <a:extLst>
              <a:ext uri="{FF2B5EF4-FFF2-40B4-BE49-F238E27FC236}">
                <a16:creationId xmlns:a16="http://schemas.microsoft.com/office/drawing/2014/main" id="{4612253F-CC41-3918-2C70-66EEA18F1F95}"/>
              </a:ext>
            </a:extLst>
          </p:cNvPr>
          <p:cNvSpPr txBox="1"/>
          <p:nvPr/>
        </p:nvSpPr>
        <p:spPr>
          <a:xfrm>
            <a:off x="328273" y="1431305"/>
            <a:ext cx="5845780" cy="3995389"/>
          </a:xfrm>
          <a:prstGeom prst="rect">
            <a:avLst/>
          </a:prstGeom>
        </p:spPr>
        <p:txBody>
          <a:bodyPr lIns="0" tIns="0" rIns="0" bIns="0" rtlCol="0" anchor="t">
            <a:spAutoFit/>
          </a:bodyPr>
          <a:lstStyle/>
          <a:p>
            <a:pPr marL="739743" lvl="1" indent="-369872" algn="l">
              <a:lnSpc>
                <a:spcPts val="4454"/>
              </a:lnSpc>
              <a:buFont typeface="Arial"/>
              <a:buChar char="•"/>
            </a:pPr>
            <a:r>
              <a:rPr lang="en-US" sz="3426" dirty="0">
                <a:solidFill>
                  <a:srgbClr val="000000"/>
                </a:solidFill>
                <a:latin typeface="Lexend Deca"/>
                <a:ea typeface="Lexend Deca"/>
                <a:cs typeface="Lexend Deca"/>
                <a:sym typeface="Lexend Deca"/>
              </a:rPr>
              <a:t> </a:t>
            </a:r>
            <a:r>
              <a:rPr lang="en-US" sz="2000" dirty="0">
                <a:solidFill>
                  <a:srgbClr val="000000"/>
                </a:solidFill>
                <a:latin typeface="Lexend Deca"/>
                <a:ea typeface="Lexend Deca"/>
                <a:cs typeface="Lexend Deca"/>
                <a:sym typeface="Lexend Deca"/>
              </a:rPr>
              <a:t>This will highlight the most significant routes in terms of distance and operational activity, providing valuable insights for airlines to optimize their scheduling and resource allocation strategies.</a:t>
            </a:r>
          </a:p>
          <a:p>
            <a:pPr algn="l">
              <a:lnSpc>
                <a:spcPts val="4454"/>
              </a:lnSpc>
            </a:pPr>
            <a:endParaRPr lang="en-US" sz="2000" dirty="0">
              <a:solidFill>
                <a:srgbClr val="000000"/>
              </a:solidFill>
              <a:latin typeface="Lexend Deca"/>
              <a:ea typeface="Lexend Deca"/>
              <a:cs typeface="Lexend Deca"/>
              <a:sym typeface="Lexend Deca"/>
            </a:endParaRPr>
          </a:p>
          <a:p>
            <a:pPr algn="l">
              <a:lnSpc>
                <a:spcPts val="4454"/>
              </a:lnSpc>
              <a:spcBef>
                <a:spcPct val="0"/>
              </a:spcBef>
            </a:pPr>
            <a:endParaRPr lang="en-US" sz="3426" dirty="0">
              <a:solidFill>
                <a:srgbClr val="000000"/>
              </a:solidFill>
              <a:latin typeface="Lexend Deca"/>
              <a:ea typeface="Lexend Deca"/>
              <a:cs typeface="Lexend Deca"/>
              <a:sym typeface="Lexend Deca"/>
            </a:endParaRPr>
          </a:p>
        </p:txBody>
      </p:sp>
      <p:pic>
        <p:nvPicPr>
          <p:cNvPr id="9" name="Picture 8">
            <a:extLst>
              <a:ext uri="{FF2B5EF4-FFF2-40B4-BE49-F238E27FC236}">
                <a16:creationId xmlns:a16="http://schemas.microsoft.com/office/drawing/2014/main" id="{37B4DB9E-D6C3-7627-F6CE-2C4F3D2CA5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1495" y="339117"/>
            <a:ext cx="4237087" cy="6088908"/>
          </a:xfrm>
          <a:prstGeom prst="rect">
            <a:avLst/>
          </a:prstGeom>
        </p:spPr>
      </p:pic>
    </p:spTree>
    <p:extLst>
      <p:ext uri="{BB962C8B-B14F-4D97-AF65-F5344CB8AC3E}">
        <p14:creationId xmlns:p14="http://schemas.microsoft.com/office/powerpoint/2010/main" val="106863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D0DCF88D-6A20-EA2E-A9CC-240CAE8AAD59}"/>
              </a:ext>
            </a:extLst>
          </p:cNvPr>
          <p:cNvSpPr txBox="1"/>
          <p:nvPr/>
        </p:nvSpPr>
        <p:spPr>
          <a:xfrm>
            <a:off x="2089800" y="150821"/>
            <a:ext cx="8748641" cy="802784"/>
          </a:xfrm>
          <a:prstGeom prst="rect">
            <a:avLst/>
          </a:prstGeom>
        </p:spPr>
        <p:txBody>
          <a:bodyPr wrap="square" lIns="0" tIns="0" rIns="0" bIns="0" rtlCol="0" anchor="t">
            <a:spAutoFit/>
          </a:bodyPr>
          <a:lstStyle/>
          <a:p>
            <a:pPr marL="0" lvl="0" indent="0" algn="l">
              <a:lnSpc>
                <a:spcPts val="7800"/>
              </a:lnSpc>
              <a:spcBef>
                <a:spcPct val="0"/>
              </a:spcBef>
            </a:pPr>
            <a:r>
              <a:rPr lang="en-US" b="1" dirty="0">
                <a:solidFill>
                  <a:srgbClr val="000000"/>
                </a:solidFill>
                <a:latin typeface="Stadio Now Novarese"/>
                <a:ea typeface="Stadio Now Novarese"/>
                <a:cs typeface="Stadio Now Novarese"/>
                <a:sym typeface="Stadio Now Novarese"/>
              </a:rPr>
              <a:t>Story telling : Identifying Operational Challenges in the Airline Industry</a:t>
            </a:r>
          </a:p>
        </p:txBody>
      </p:sp>
      <p:sp>
        <p:nvSpPr>
          <p:cNvPr id="3" name="Freeform 3">
            <a:extLst>
              <a:ext uri="{FF2B5EF4-FFF2-40B4-BE49-F238E27FC236}">
                <a16:creationId xmlns:a16="http://schemas.microsoft.com/office/drawing/2014/main" id="{B68B1C64-9C4F-A154-0911-4242E7461213}"/>
              </a:ext>
            </a:extLst>
          </p:cNvPr>
          <p:cNvSpPr/>
          <p:nvPr/>
        </p:nvSpPr>
        <p:spPr>
          <a:xfrm>
            <a:off x="14835897" y="-779680"/>
            <a:ext cx="1980881" cy="930501"/>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4" name="Freeform 4">
            <a:extLst>
              <a:ext uri="{FF2B5EF4-FFF2-40B4-BE49-F238E27FC236}">
                <a16:creationId xmlns:a16="http://schemas.microsoft.com/office/drawing/2014/main" id="{D36696C0-2ABD-BC09-38E7-9E40E60165FE}"/>
              </a:ext>
            </a:extLst>
          </p:cNvPr>
          <p:cNvSpPr/>
          <p:nvPr/>
        </p:nvSpPr>
        <p:spPr>
          <a:xfrm rot="453340">
            <a:off x="13831301" y="46152"/>
            <a:ext cx="2532529" cy="994225"/>
          </a:xfrm>
          <a:custGeom>
            <a:avLst/>
            <a:gdLst/>
            <a:ahLst/>
            <a:cxnLst/>
            <a:rect l="l" t="t" r="r" b="b"/>
            <a:pathLst>
              <a:path w="4477701" h="1913200">
                <a:moveTo>
                  <a:pt x="0" y="0"/>
                </a:moveTo>
                <a:lnTo>
                  <a:pt x="4477701" y="0"/>
                </a:lnTo>
                <a:lnTo>
                  <a:pt x="4477701" y="1913199"/>
                </a:lnTo>
                <a:lnTo>
                  <a:pt x="0" y="1913199"/>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Freeform 5">
            <a:extLst>
              <a:ext uri="{FF2B5EF4-FFF2-40B4-BE49-F238E27FC236}">
                <a16:creationId xmlns:a16="http://schemas.microsoft.com/office/drawing/2014/main" id="{BCE55481-3A5D-CBF7-A024-5769EB1EC144}"/>
              </a:ext>
            </a:extLst>
          </p:cNvPr>
          <p:cNvSpPr/>
          <p:nvPr/>
        </p:nvSpPr>
        <p:spPr>
          <a:xfrm>
            <a:off x="16203504" y="1927148"/>
            <a:ext cx="1650938" cy="775514"/>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6" name="TextBox 6">
            <a:extLst>
              <a:ext uri="{FF2B5EF4-FFF2-40B4-BE49-F238E27FC236}">
                <a16:creationId xmlns:a16="http://schemas.microsoft.com/office/drawing/2014/main" id="{9B89E1B2-74DB-FB40-FB4F-51792544D363}"/>
              </a:ext>
            </a:extLst>
          </p:cNvPr>
          <p:cNvSpPr txBox="1"/>
          <p:nvPr/>
        </p:nvSpPr>
        <p:spPr>
          <a:xfrm>
            <a:off x="376914" y="1202562"/>
            <a:ext cx="9691535" cy="2168542"/>
          </a:xfrm>
          <a:prstGeom prst="rect">
            <a:avLst/>
          </a:prstGeom>
        </p:spPr>
        <p:txBody>
          <a:bodyPr wrap="square" lIns="0" tIns="0" rIns="0" bIns="0" rtlCol="0" anchor="t">
            <a:spAutoFit/>
          </a:bodyPr>
          <a:lstStyle/>
          <a:p>
            <a:pPr algn="just">
              <a:lnSpc>
                <a:spcPts val="4420"/>
              </a:lnSpc>
              <a:spcBef>
                <a:spcPct val="0"/>
              </a:spcBef>
            </a:pPr>
            <a:r>
              <a:rPr lang="en-US" dirty="0">
                <a:solidFill>
                  <a:srgbClr val="000000"/>
                </a:solidFill>
                <a:latin typeface="Lexend Deca"/>
                <a:ea typeface="Lexend Deca"/>
                <a:cs typeface="Lexend Deca"/>
                <a:sym typeface="Lexend Deca"/>
              </a:rPr>
              <a:t>The airline faced several operational difficulties, ranging from declining route performance to underutilized flight capacity. Despite growing passenger demand in some areas, inefficiencies were noted across several routes, with some underperforming. Additionally, seasonal fluctuations weren’t being fully leveraged, leading to mismatches between supply and demand.</a:t>
            </a:r>
          </a:p>
        </p:txBody>
      </p:sp>
      <p:sp>
        <p:nvSpPr>
          <p:cNvPr id="7" name="TextBox 7">
            <a:extLst>
              <a:ext uri="{FF2B5EF4-FFF2-40B4-BE49-F238E27FC236}">
                <a16:creationId xmlns:a16="http://schemas.microsoft.com/office/drawing/2014/main" id="{8AEFA252-181B-E78F-1525-571AFC922D7A}"/>
              </a:ext>
            </a:extLst>
          </p:cNvPr>
          <p:cNvSpPr txBox="1"/>
          <p:nvPr/>
        </p:nvSpPr>
        <p:spPr>
          <a:xfrm>
            <a:off x="376656" y="3429000"/>
            <a:ext cx="11389963" cy="3143168"/>
          </a:xfrm>
          <a:prstGeom prst="rect">
            <a:avLst/>
          </a:prstGeom>
        </p:spPr>
        <p:txBody>
          <a:bodyPr wrap="square" lIns="0" tIns="0" rIns="0" bIns="0" rtlCol="0" anchor="t">
            <a:spAutoFit/>
          </a:bodyPr>
          <a:lstStyle/>
          <a:p>
            <a:pPr algn="just">
              <a:lnSpc>
                <a:spcPts val="3640"/>
              </a:lnSpc>
            </a:pPr>
            <a:r>
              <a:rPr lang="en-US" dirty="0">
                <a:solidFill>
                  <a:srgbClr val="000000"/>
                </a:solidFill>
                <a:latin typeface="Archivo Black"/>
                <a:ea typeface="Archivo Black"/>
                <a:cs typeface="Archivo Black"/>
                <a:sym typeface="Archivo Black"/>
              </a:rPr>
              <a:t>These problems created a ripple effect:</a:t>
            </a:r>
          </a:p>
          <a:p>
            <a:pPr marL="604531" lvl="1" indent="-302265" algn="just">
              <a:lnSpc>
                <a:spcPts val="3640"/>
              </a:lnSpc>
              <a:buFont typeface="Arial"/>
              <a:buChar char="•"/>
            </a:pPr>
            <a:r>
              <a:rPr lang="en-US" dirty="0">
                <a:solidFill>
                  <a:srgbClr val="000000"/>
                </a:solidFill>
                <a:latin typeface="Lexend Deca"/>
                <a:ea typeface="Lexend Deca"/>
                <a:cs typeface="Lexend Deca"/>
                <a:sym typeface="Lexend Deca"/>
              </a:rPr>
              <a:t>Declining profitability on key routes.</a:t>
            </a:r>
          </a:p>
          <a:p>
            <a:pPr marL="604531" lvl="1" indent="-302265" algn="just">
              <a:lnSpc>
                <a:spcPts val="3640"/>
              </a:lnSpc>
              <a:buFont typeface="Arial"/>
              <a:buChar char="•"/>
            </a:pPr>
            <a:r>
              <a:rPr lang="en-US" dirty="0">
                <a:solidFill>
                  <a:srgbClr val="000000"/>
                </a:solidFill>
                <a:latin typeface="Lexend Deca"/>
                <a:ea typeface="Lexend Deca"/>
                <a:cs typeface="Lexend Deca"/>
                <a:sym typeface="Lexend Deca"/>
              </a:rPr>
              <a:t>Wasted resources due to low seat utilization.</a:t>
            </a:r>
          </a:p>
          <a:p>
            <a:pPr marL="604531" lvl="1" indent="-302265" algn="just">
              <a:lnSpc>
                <a:spcPts val="3640"/>
              </a:lnSpc>
              <a:buFont typeface="Arial"/>
              <a:buChar char="•"/>
            </a:pPr>
            <a:r>
              <a:rPr lang="en-US" dirty="0">
                <a:solidFill>
                  <a:srgbClr val="000000"/>
                </a:solidFill>
                <a:latin typeface="Lexend Deca"/>
                <a:ea typeface="Lexend Deca"/>
                <a:cs typeface="Lexend Deca"/>
                <a:sym typeface="Lexend Deca"/>
              </a:rPr>
              <a:t>Missed opportunities for expansion and market leadership.</a:t>
            </a:r>
          </a:p>
          <a:p>
            <a:pPr algn="just">
              <a:lnSpc>
                <a:spcPts val="3380"/>
              </a:lnSpc>
            </a:pPr>
            <a:endParaRPr lang="en-US" dirty="0">
              <a:solidFill>
                <a:srgbClr val="000000"/>
              </a:solidFill>
              <a:latin typeface="Lexend Deca"/>
              <a:ea typeface="Lexend Deca"/>
              <a:cs typeface="Lexend Deca"/>
              <a:sym typeface="Lexend Deca"/>
            </a:endParaRPr>
          </a:p>
          <a:p>
            <a:pPr algn="just">
              <a:lnSpc>
                <a:spcPts val="3640"/>
              </a:lnSpc>
            </a:pPr>
            <a:r>
              <a:rPr lang="en-US" dirty="0">
                <a:solidFill>
                  <a:srgbClr val="000000"/>
                </a:solidFill>
                <a:latin typeface="Lexend Deca"/>
                <a:ea typeface="Lexend Deca"/>
                <a:cs typeface="Lexend Deca"/>
                <a:sym typeface="Lexend Deca"/>
              </a:rPr>
              <a:t>This led to the need for a comprehensive data analysis to pinpoint the root causes of these issues and drive actionable insights.</a:t>
            </a:r>
          </a:p>
        </p:txBody>
      </p:sp>
    </p:spTree>
    <p:extLst>
      <p:ext uri="{BB962C8B-B14F-4D97-AF65-F5344CB8AC3E}">
        <p14:creationId xmlns:p14="http://schemas.microsoft.com/office/powerpoint/2010/main" val="139304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480373-C99A-5424-6CEB-DBC644FE7F02}"/>
              </a:ext>
            </a:extLst>
          </p:cNvPr>
          <p:cNvSpPr txBox="1"/>
          <p:nvPr/>
        </p:nvSpPr>
        <p:spPr>
          <a:xfrm>
            <a:off x="1769806" y="-223344"/>
            <a:ext cx="6096000" cy="721993"/>
          </a:xfrm>
          <a:prstGeom prst="rect">
            <a:avLst/>
          </a:prstGeom>
          <a:noFill/>
        </p:spPr>
        <p:txBody>
          <a:bodyPr wrap="square">
            <a:spAutoFit/>
          </a:bodyPr>
          <a:lstStyle/>
          <a:p>
            <a:pPr algn="ctr">
              <a:lnSpc>
                <a:spcPts val="6003"/>
              </a:lnSpc>
              <a:spcBef>
                <a:spcPct val="0"/>
              </a:spcBef>
            </a:pPr>
            <a:r>
              <a:rPr lang="en-US" sz="1800" b="1" dirty="0">
                <a:solidFill>
                  <a:srgbClr val="000000"/>
                </a:solidFill>
                <a:latin typeface="Stadio Now Novarese"/>
                <a:ea typeface="Stadio Now Novarese"/>
                <a:cs typeface="Stadio Now Novarese"/>
                <a:sym typeface="Stadio Now Novarese"/>
              </a:rPr>
              <a:t>Insights Derived from Data Analysis(SQL)</a:t>
            </a:r>
          </a:p>
        </p:txBody>
      </p:sp>
      <p:sp>
        <p:nvSpPr>
          <p:cNvPr id="5" name="TextBox 4">
            <a:extLst>
              <a:ext uri="{FF2B5EF4-FFF2-40B4-BE49-F238E27FC236}">
                <a16:creationId xmlns:a16="http://schemas.microsoft.com/office/drawing/2014/main" id="{B4474DD3-9A17-AC23-0AAD-1E5BCDD6ED9E}"/>
              </a:ext>
            </a:extLst>
          </p:cNvPr>
          <p:cNvSpPr txBox="1"/>
          <p:nvPr/>
        </p:nvSpPr>
        <p:spPr>
          <a:xfrm>
            <a:off x="255637" y="137653"/>
            <a:ext cx="11936363" cy="6720348"/>
          </a:xfrm>
          <a:prstGeom prst="rect">
            <a:avLst/>
          </a:prstGeom>
          <a:noFill/>
        </p:spPr>
        <p:txBody>
          <a:bodyPr wrap="square">
            <a:spAutoFit/>
          </a:bodyPr>
          <a:lstStyle/>
          <a:p>
            <a:pPr algn="just">
              <a:lnSpc>
                <a:spcPts val="4020"/>
              </a:lnSpc>
            </a:pPr>
            <a:r>
              <a:rPr lang="en-US" sz="2000" dirty="0">
                <a:solidFill>
                  <a:srgbClr val="000000"/>
                </a:solidFill>
                <a:latin typeface="Lexend Deca"/>
                <a:ea typeface="Lexend Deca"/>
                <a:cs typeface="Lexend Deca"/>
                <a:sym typeface="Lexend Deca"/>
              </a:rPr>
              <a:t>By </a:t>
            </a:r>
            <a:r>
              <a:rPr lang="en-US" sz="1400" dirty="0">
                <a:solidFill>
                  <a:srgbClr val="000000"/>
                </a:solidFill>
                <a:latin typeface="Lexend Deca"/>
                <a:ea typeface="Lexend Deca"/>
                <a:cs typeface="Lexend Deca"/>
                <a:sym typeface="Lexend Deca"/>
              </a:rPr>
              <a:t>analyzing flight data, several critical factors were uncovered that were affecting overall performance:</a:t>
            </a:r>
          </a:p>
          <a:p>
            <a:pPr marL="667784" lvl="1" indent="-333892" algn="just">
              <a:lnSpc>
                <a:spcPts val="4020"/>
              </a:lnSpc>
              <a:buAutoNum type="arabicPeriod"/>
            </a:pPr>
            <a:r>
              <a:rPr lang="en-US" sz="1400" dirty="0">
                <a:solidFill>
                  <a:srgbClr val="000000"/>
                </a:solidFill>
                <a:latin typeface="Archivo Black"/>
                <a:ea typeface="Archivo Black"/>
                <a:cs typeface="Archivo Black"/>
                <a:sym typeface="Archivo Black"/>
              </a:rPr>
              <a:t>Inconsistent Route Growth:</a:t>
            </a:r>
          </a:p>
          <a:p>
            <a:pPr marL="667784" lvl="1" indent="-333892" algn="just">
              <a:lnSpc>
                <a:spcPts val="4020"/>
              </a:lnSpc>
              <a:buFont typeface="Arial"/>
              <a:buChar char="•"/>
            </a:pPr>
            <a:r>
              <a:rPr lang="en-US" sz="1400" dirty="0">
                <a:solidFill>
                  <a:srgbClr val="000000"/>
                </a:solidFill>
                <a:latin typeface="Lexend Deca"/>
                <a:ea typeface="Lexend Deca"/>
                <a:cs typeface="Lexend Deca"/>
                <a:sym typeface="Lexend Deca"/>
              </a:rPr>
              <a:t>Certain routes were thriving while others showed a year-over-year decline in passenger numbers. This indicates that demand forecasting and route planning needed to be realigned.</a:t>
            </a:r>
          </a:p>
          <a:p>
            <a:pPr marL="689373" lvl="1" indent="-344687" algn="just">
              <a:lnSpc>
                <a:spcPts val="4150"/>
              </a:lnSpc>
              <a:buAutoNum type="arabicPeriod"/>
            </a:pPr>
            <a:r>
              <a:rPr lang="en-US" sz="1400" dirty="0">
                <a:solidFill>
                  <a:srgbClr val="000000"/>
                </a:solidFill>
                <a:latin typeface="Archivo Black"/>
                <a:ea typeface="Archivo Black"/>
                <a:cs typeface="Archivo Black"/>
                <a:sym typeface="Archivo Black"/>
              </a:rPr>
              <a:t>Low Seat Utilization:</a:t>
            </a:r>
          </a:p>
          <a:p>
            <a:pPr marL="689373" lvl="1" indent="-344687" algn="just">
              <a:lnSpc>
                <a:spcPts val="4150"/>
              </a:lnSpc>
              <a:buFont typeface="Arial"/>
              <a:buChar char="•"/>
            </a:pPr>
            <a:r>
              <a:rPr lang="en-US" sz="1400" dirty="0">
                <a:solidFill>
                  <a:srgbClr val="000000"/>
                </a:solidFill>
                <a:latin typeface="Lexend Deca"/>
                <a:ea typeface="Lexend Deca"/>
                <a:cs typeface="Lexend Deca"/>
                <a:sym typeface="Lexend Deca"/>
              </a:rPr>
              <a:t>Routes with less than 50% seat utilization were identified, indicating over-capacity on flights. This was a major contributor to operational inefficiencies.</a:t>
            </a:r>
          </a:p>
          <a:p>
            <a:pPr marL="667784" lvl="1" indent="-333892" algn="just">
              <a:lnSpc>
                <a:spcPts val="4020"/>
              </a:lnSpc>
              <a:buAutoNum type="arabicPeriod"/>
            </a:pPr>
            <a:r>
              <a:rPr lang="en-US" sz="1400" dirty="0">
                <a:solidFill>
                  <a:srgbClr val="000000"/>
                </a:solidFill>
                <a:latin typeface="Archivo Black"/>
                <a:ea typeface="Archivo Black"/>
                <a:cs typeface="Archivo Black"/>
                <a:sym typeface="Archivo Black"/>
              </a:rPr>
              <a:t>Seasonal Peaks in Demand: </a:t>
            </a:r>
          </a:p>
          <a:p>
            <a:pPr marL="667784" lvl="1" indent="-333892" algn="just">
              <a:lnSpc>
                <a:spcPts val="4020"/>
              </a:lnSpc>
              <a:buFont typeface="Arial"/>
              <a:buChar char="•"/>
            </a:pPr>
            <a:r>
              <a:rPr lang="en-US" sz="1400" dirty="0">
                <a:solidFill>
                  <a:srgbClr val="000000"/>
                </a:solidFill>
                <a:latin typeface="Lexend Deca"/>
                <a:ea typeface="Lexend Deca"/>
                <a:cs typeface="Lexend Deca"/>
                <a:sym typeface="Lexend Deca"/>
              </a:rPr>
              <a:t>Cities experienced predictable surges in passenger numbers during certain months, but the airline's scheduling wasn’t fully aligned with these peaks, leading to unbalanced resource allocation.</a:t>
            </a:r>
          </a:p>
          <a:p>
            <a:pPr marL="667784" lvl="1" indent="-333892" algn="just">
              <a:lnSpc>
                <a:spcPts val="4020"/>
              </a:lnSpc>
              <a:buAutoNum type="arabicPeriod"/>
            </a:pPr>
            <a:r>
              <a:rPr lang="en-US" sz="1400" dirty="0">
                <a:solidFill>
                  <a:srgbClr val="000000"/>
                </a:solidFill>
                <a:latin typeface="Archivo Black"/>
                <a:ea typeface="Archivo Black"/>
                <a:cs typeface="Archivo Black"/>
                <a:sym typeface="Archivo Black"/>
              </a:rPr>
              <a:t>Distance Efficiency: </a:t>
            </a:r>
          </a:p>
          <a:p>
            <a:pPr marL="667784" lvl="1" indent="-333892" algn="just">
              <a:lnSpc>
                <a:spcPts val="4020"/>
              </a:lnSpc>
              <a:buFont typeface="Arial"/>
              <a:buChar char="•"/>
            </a:pPr>
            <a:r>
              <a:rPr lang="en-US" sz="1400" dirty="0">
                <a:solidFill>
                  <a:srgbClr val="000000"/>
                </a:solidFill>
                <a:latin typeface="Lexend Deca"/>
                <a:ea typeface="Lexend Deca"/>
                <a:cs typeface="Lexend Deca"/>
                <a:sym typeface="Lexend Deca"/>
              </a:rPr>
              <a:t>Long-distance routes with higher passenger volume were not being optimized, and in some cases, underperforming short-distance routes were over-served.</a:t>
            </a:r>
          </a:p>
        </p:txBody>
      </p:sp>
    </p:spTree>
    <p:extLst>
      <p:ext uri="{BB962C8B-B14F-4D97-AF65-F5344CB8AC3E}">
        <p14:creationId xmlns:p14="http://schemas.microsoft.com/office/powerpoint/2010/main" val="3715101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248400" y="-230227"/>
            <a:ext cx="2334897" cy="1193716"/>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453340">
            <a:off x="8941516" y="-271102"/>
            <a:ext cx="2985134" cy="1275467"/>
          </a:xfrm>
          <a:custGeom>
            <a:avLst/>
            <a:gdLst/>
            <a:ahLst/>
            <a:cxnLst/>
            <a:rect l="l" t="t" r="r" b="b"/>
            <a:pathLst>
              <a:path w="4477701" h="1913200">
                <a:moveTo>
                  <a:pt x="0" y="0"/>
                </a:moveTo>
                <a:lnTo>
                  <a:pt x="4477701" y="0"/>
                </a:lnTo>
                <a:lnTo>
                  <a:pt x="4477701" y="1913200"/>
                </a:lnTo>
                <a:lnTo>
                  <a:pt x="0" y="19132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1024552" y="0"/>
            <a:ext cx="1945989" cy="994887"/>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TextBox 5"/>
          <p:cNvSpPr txBox="1"/>
          <p:nvPr/>
        </p:nvSpPr>
        <p:spPr>
          <a:xfrm>
            <a:off x="180375" y="975837"/>
            <a:ext cx="11325825" cy="5287281"/>
          </a:xfrm>
          <a:prstGeom prst="rect">
            <a:avLst/>
          </a:prstGeom>
        </p:spPr>
        <p:txBody>
          <a:bodyPr lIns="0" tIns="0" rIns="0" bIns="0" rtlCol="0" anchor="t">
            <a:spAutoFit/>
          </a:bodyPr>
          <a:lstStyle/>
          <a:p>
            <a:pPr algn="just">
              <a:lnSpc>
                <a:spcPts val="2307"/>
              </a:lnSpc>
            </a:pPr>
            <a:r>
              <a:rPr lang="en-US" sz="1775" dirty="0">
                <a:solidFill>
                  <a:srgbClr val="000000"/>
                </a:solidFill>
                <a:latin typeface="Lexend Deca"/>
                <a:ea typeface="Lexend Deca"/>
                <a:cs typeface="Lexend Deca"/>
                <a:sym typeface="Lexend Deca"/>
              </a:rPr>
              <a:t>To address these issues, the following strategies are proposed to enhance operational efficiency and increase profitability:</a:t>
            </a:r>
          </a:p>
          <a:p>
            <a:pPr marL="383205" lvl="1" indent="-191602" algn="just">
              <a:lnSpc>
                <a:spcPts val="2307"/>
              </a:lnSpc>
              <a:buAutoNum type="arabicPeriod"/>
            </a:pPr>
            <a:r>
              <a:rPr lang="en-US" sz="1775" dirty="0">
                <a:solidFill>
                  <a:srgbClr val="000000"/>
                </a:solidFill>
                <a:latin typeface="Archivo Black"/>
                <a:ea typeface="Archivo Black"/>
                <a:cs typeface="Archivo Black"/>
                <a:sym typeface="Archivo Black"/>
              </a:rPr>
              <a:t>Route Optimization and Realignment:</a:t>
            </a:r>
          </a:p>
          <a:p>
            <a:pPr marL="766410" lvl="2" indent="-255470" algn="just">
              <a:lnSpc>
                <a:spcPts val="2307"/>
              </a:lnSpc>
              <a:buFont typeface="Arial"/>
              <a:buChar char="⚬"/>
            </a:pPr>
            <a:r>
              <a:rPr lang="en-US" sz="1775" dirty="0">
                <a:solidFill>
                  <a:srgbClr val="000000"/>
                </a:solidFill>
                <a:latin typeface="Lexend Deca"/>
                <a:ea typeface="Lexend Deca"/>
                <a:cs typeface="Lexend Deca"/>
                <a:sym typeface="Lexend Deca"/>
              </a:rPr>
              <a:t>Reduce flight frequency or capacity on underperforming routes with declining passengers.</a:t>
            </a:r>
          </a:p>
          <a:p>
            <a:pPr marL="766410" lvl="2" indent="-255470" algn="just">
              <a:lnSpc>
                <a:spcPts val="2307"/>
              </a:lnSpc>
              <a:buFont typeface="Arial"/>
              <a:buChar char="⚬"/>
            </a:pPr>
            <a:r>
              <a:rPr lang="en-US" sz="1775" dirty="0">
                <a:solidFill>
                  <a:srgbClr val="000000"/>
                </a:solidFill>
                <a:latin typeface="Lexend Deca"/>
                <a:ea typeface="Lexend Deca"/>
                <a:cs typeface="Lexend Deca"/>
                <a:sym typeface="Lexend Deca"/>
              </a:rPr>
              <a:t>Invest in expanding capacity on routes demonstrating consistent growth, as highlighted in the year-over-year trends.</a:t>
            </a:r>
          </a:p>
          <a:p>
            <a:pPr marL="383205" lvl="1" indent="-191602" algn="just">
              <a:lnSpc>
                <a:spcPts val="2307"/>
              </a:lnSpc>
              <a:buAutoNum type="arabicPeriod"/>
            </a:pPr>
            <a:r>
              <a:rPr lang="en-US" sz="1775" dirty="0">
                <a:solidFill>
                  <a:srgbClr val="000000"/>
                </a:solidFill>
                <a:latin typeface="Archivo Black"/>
                <a:ea typeface="Archivo Black"/>
                <a:cs typeface="Archivo Black"/>
                <a:sym typeface="Archivo Black"/>
              </a:rPr>
              <a:t>Enhance Seat Utilization:</a:t>
            </a:r>
          </a:p>
          <a:p>
            <a:pPr marL="766410" lvl="2" indent="-255470" algn="just">
              <a:lnSpc>
                <a:spcPts val="2307"/>
              </a:lnSpc>
              <a:buFont typeface="Arial"/>
              <a:buChar char="⚬"/>
            </a:pPr>
            <a:r>
              <a:rPr lang="en-US" sz="1775" dirty="0">
                <a:solidFill>
                  <a:srgbClr val="000000"/>
                </a:solidFill>
                <a:latin typeface="Lexend Deca"/>
                <a:ea typeface="Lexend Deca"/>
                <a:cs typeface="Lexend Deca"/>
                <a:sym typeface="Lexend Deca"/>
              </a:rPr>
              <a:t>Realign aircraft sizes to better match passenger demand on low-utilization routes.</a:t>
            </a:r>
          </a:p>
          <a:p>
            <a:pPr marL="766410" lvl="2" indent="-255470" algn="just">
              <a:lnSpc>
                <a:spcPts val="2307"/>
              </a:lnSpc>
              <a:buFont typeface="Arial"/>
              <a:buChar char="⚬"/>
            </a:pPr>
            <a:r>
              <a:rPr lang="en-US" sz="1775" dirty="0">
                <a:solidFill>
                  <a:srgbClr val="000000"/>
                </a:solidFill>
                <a:latin typeface="Lexend Deca"/>
                <a:ea typeface="Lexend Deca"/>
                <a:cs typeface="Lexend Deca"/>
                <a:sym typeface="Lexend Deca"/>
              </a:rPr>
              <a:t>Implement dynamic pricing and targeted promotions to fill more seats, especially on off-peak flights.</a:t>
            </a:r>
          </a:p>
          <a:p>
            <a:pPr marL="383205" lvl="1" indent="-191602" algn="just">
              <a:lnSpc>
                <a:spcPts val="2307"/>
              </a:lnSpc>
              <a:buAutoNum type="arabicPeriod"/>
            </a:pPr>
            <a:r>
              <a:rPr lang="en-US" sz="1775" dirty="0">
                <a:solidFill>
                  <a:srgbClr val="000000"/>
                </a:solidFill>
                <a:latin typeface="Archivo Black"/>
                <a:ea typeface="Archivo Black"/>
                <a:cs typeface="Archivo Black"/>
                <a:sym typeface="Archivo Black"/>
              </a:rPr>
              <a:t>Leverage Seasonal Demand:</a:t>
            </a:r>
          </a:p>
          <a:p>
            <a:pPr marL="766410" lvl="2" indent="-255470" algn="just">
              <a:lnSpc>
                <a:spcPts val="2307"/>
              </a:lnSpc>
              <a:buFont typeface="Arial"/>
              <a:buChar char="⚬"/>
            </a:pPr>
            <a:r>
              <a:rPr lang="en-US" sz="1775" dirty="0">
                <a:solidFill>
                  <a:srgbClr val="000000"/>
                </a:solidFill>
                <a:latin typeface="Lexend Deca"/>
                <a:ea typeface="Lexend Deca"/>
                <a:cs typeface="Lexend Deca"/>
                <a:sym typeface="Lexend Deca"/>
              </a:rPr>
              <a:t>Use historical data on peak months to increase flights or larger aircraft during high-demand periods.</a:t>
            </a:r>
          </a:p>
          <a:p>
            <a:pPr marL="766410" lvl="2" indent="-255470" algn="just">
              <a:lnSpc>
                <a:spcPts val="2307"/>
              </a:lnSpc>
              <a:buFont typeface="Arial"/>
              <a:buChar char="⚬"/>
            </a:pPr>
            <a:r>
              <a:rPr lang="en-US" sz="1775" dirty="0">
                <a:solidFill>
                  <a:srgbClr val="000000"/>
                </a:solidFill>
                <a:latin typeface="Lexend Deca"/>
                <a:ea typeface="Lexend Deca"/>
                <a:cs typeface="Lexend Deca"/>
                <a:sym typeface="Lexend Deca"/>
              </a:rPr>
              <a:t>Tailor marketing strategies to attract passengers during these seasons, ensuring full use of available capacity.</a:t>
            </a:r>
          </a:p>
          <a:p>
            <a:pPr marL="383205" lvl="1" indent="-191602" algn="just">
              <a:lnSpc>
                <a:spcPts val="2307"/>
              </a:lnSpc>
              <a:buAutoNum type="arabicPeriod"/>
            </a:pPr>
            <a:r>
              <a:rPr lang="en-US" sz="1775" dirty="0">
                <a:solidFill>
                  <a:srgbClr val="000000"/>
                </a:solidFill>
                <a:latin typeface="Archivo Black"/>
                <a:ea typeface="Archivo Black"/>
                <a:cs typeface="Archivo Black"/>
                <a:sym typeface="Archivo Black"/>
              </a:rPr>
              <a:t>Maximize Long-Distance Route Efficiency:</a:t>
            </a:r>
          </a:p>
          <a:p>
            <a:pPr marL="766410" lvl="2" indent="-255470" algn="just">
              <a:lnSpc>
                <a:spcPts val="2307"/>
              </a:lnSpc>
              <a:buFont typeface="Arial"/>
              <a:buChar char="⚬"/>
            </a:pPr>
            <a:r>
              <a:rPr lang="en-US" sz="1775" dirty="0">
                <a:solidFill>
                  <a:srgbClr val="000000"/>
                </a:solidFill>
                <a:latin typeface="Lexend Deca"/>
                <a:ea typeface="Lexend Deca"/>
                <a:cs typeface="Lexend Deca"/>
                <a:sym typeface="Lexend Deca"/>
              </a:rPr>
              <a:t>Focus on routes with the longest average distance and significant passenger volume to ensure efficient resource allocation.</a:t>
            </a:r>
          </a:p>
          <a:p>
            <a:pPr marL="766410" lvl="2" indent="-255470" algn="just">
              <a:lnSpc>
                <a:spcPts val="2307"/>
              </a:lnSpc>
              <a:buFont typeface="Arial"/>
              <a:buChar char="⚬"/>
            </a:pPr>
            <a:r>
              <a:rPr lang="en-US" sz="1775" dirty="0">
                <a:solidFill>
                  <a:srgbClr val="000000"/>
                </a:solidFill>
                <a:latin typeface="Lexend Deca"/>
                <a:ea typeface="Lexend Deca"/>
                <a:cs typeface="Lexend Deca"/>
                <a:sym typeface="Lexend Deca"/>
              </a:rPr>
              <a:t>Explore potential to introduce additional services for high-demand, long-haul routes.</a:t>
            </a:r>
          </a:p>
          <a:p>
            <a:pPr algn="just">
              <a:lnSpc>
                <a:spcPts val="2307"/>
              </a:lnSpc>
              <a:spcBef>
                <a:spcPct val="0"/>
              </a:spcBef>
            </a:pPr>
            <a:endParaRPr lang="en-US" sz="1775" dirty="0">
              <a:solidFill>
                <a:srgbClr val="000000"/>
              </a:solidFill>
              <a:latin typeface="Lexend Deca"/>
              <a:ea typeface="Lexend Deca"/>
              <a:cs typeface="Lexend Deca"/>
              <a:sym typeface="Lexend Deca"/>
            </a:endParaRPr>
          </a:p>
        </p:txBody>
      </p:sp>
      <p:sp>
        <p:nvSpPr>
          <p:cNvPr id="6" name="TextBox 6"/>
          <p:cNvSpPr txBox="1"/>
          <p:nvPr/>
        </p:nvSpPr>
        <p:spPr>
          <a:xfrm>
            <a:off x="438821" y="7367"/>
            <a:ext cx="7735047" cy="474617"/>
          </a:xfrm>
          <a:prstGeom prst="rect">
            <a:avLst/>
          </a:prstGeom>
        </p:spPr>
        <p:txBody>
          <a:bodyPr lIns="0" tIns="0" rIns="0" bIns="0" rtlCol="0" anchor="t">
            <a:spAutoFit/>
          </a:bodyPr>
          <a:lstStyle/>
          <a:p>
            <a:pPr>
              <a:lnSpc>
                <a:spcPts val="4002"/>
              </a:lnSpc>
              <a:spcBef>
                <a:spcPct val="0"/>
              </a:spcBef>
            </a:pPr>
            <a:r>
              <a:rPr lang="en-US" sz="3079">
                <a:solidFill>
                  <a:srgbClr val="000000"/>
                </a:solidFill>
                <a:latin typeface="Stadio Now Novarese"/>
                <a:ea typeface="Stadio Now Novarese"/>
                <a:cs typeface="Stadio Now Novarese"/>
                <a:sym typeface="Stadio Now Novarese"/>
              </a:rPr>
              <a:t>Proposed Strategic Solutions</a:t>
            </a:r>
          </a:p>
        </p:txBody>
      </p:sp>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3F0906-689B-948F-0159-BBF2B37AD889}"/>
              </a:ext>
            </a:extLst>
          </p:cNvPr>
          <p:cNvSpPr txBox="1"/>
          <p:nvPr/>
        </p:nvSpPr>
        <p:spPr>
          <a:xfrm>
            <a:off x="2411362" y="234081"/>
            <a:ext cx="6100916" cy="1183657"/>
          </a:xfrm>
          <a:prstGeom prst="rect">
            <a:avLst/>
          </a:prstGeom>
          <a:noFill/>
        </p:spPr>
        <p:txBody>
          <a:bodyPr wrap="square">
            <a:spAutoFit/>
          </a:bodyPr>
          <a:lstStyle/>
          <a:p>
            <a:pPr algn="ctr">
              <a:lnSpc>
                <a:spcPts val="10770"/>
              </a:lnSpc>
            </a:pPr>
            <a:r>
              <a:rPr lang="en-US" sz="1800" dirty="0">
                <a:solidFill>
                  <a:srgbClr val="000000"/>
                </a:solidFill>
                <a:latin typeface="Canva Sans"/>
                <a:ea typeface="Canva Sans"/>
                <a:cs typeface="Canva Sans"/>
                <a:sym typeface="Canva Sans"/>
              </a:rPr>
              <a:t>OBJECTIVE</a:t>
            </a:r>
          </a:p>
        </p:txBody>
      </p:sp>
      <p:sp>
        <p:nvSpPr>
          <p:cNvPr id="4" name="TextBox 3">
            <a:extLst>
              <a:ext uri="{FF2B5EF4-FFF2-40B4-BE49-F238E27FC236}">
                <a16:creationId xmlns:a16="http://schemas.microsoft.com/office/drawing/2014/main" id="{C824D695-2D47-35D7-B8DF-C0015FFE97AD}"/>
              </a:ext>
            </a:extLst>
          </p:cNvPr>
          <p:cNvSpPr txBox="1"/>
          <p:nvPr/>
        </p:nvSpPr>
        <p:spPr>
          <a:xfrm>
            <a:off x="1602658" y="2172929"/>
            <a:ext cx="8104050" cy="1477328"/>
          </a:xfrm>
          <a:prstGeom prst="rect">
            <a:avLst/>
          </a:prstGeom>
          <a:noFill/>
        </p:spPr>
        <p:txBody>
          <a:bodyPr wrap="square" rtlCol="0">
            <a:spAutoFit/>
          </a:bodyPr>
          <a:lstStyle/>
          <a:p>
            <a:r>
              <a:rPr lang="en-US" b="1" dirty="0">
                <a:solidFill>
                  <a:srgbClr val="000000"/>
                </a:solidFill>
                <a:latin typeface="Canva Sans Bold"/>
                <a:ea typeface="Canva Sans Bold"/>
                <a:cs typeface="Canva Sans Bold"/>
                <a:sym typeface="Canva Sans Bold"/>
              </a:rPr>
              <a:t>The SQL project will analyze the Airport Data to identify the key factors such as airport operations by examining total passenger numbers and trends per route, average passengers per flight, flight frequency. It will compare passenger numbers across origin cities, access available seats, and identify popular destination airports</a:t>
            </a:r>
            <a:endParaRPr lang="en-US" dirty="0"/>
          </a:p>
        </p:txBody>
      </p:sp>
    </p:spTree>
    <p:extLst>
      <p:ext uri="{BB962C8B-B14F-4D97-AF65-F5344CB8AC3E}">
        <p14:creationId xmlns:p14="http://schemas.microsoft.com/office/powerpoint/2010/main" val="9877374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248400" y="-230227"/>
            <a:ext cx="2334897" cy="1193716"/>
          </a:xfrm>
          <a:custGeom>
            <a:avLst/>
            <a:gdLst/>
            <a:ahLst/>
            <a:cxnLst/>
            <a:rect l="l" t="t" r="r" b="b"/>
            <a:pathLst>
              <a:path w="3502345" h="1790574">
                <a:moveTo>
                  <a:pt x="0" y="0"/>
                </a:moveTo>
                <a:lnTo>
                  <a:pt x="3502345" y="0"/>
                </a:lnTo>
                <a:lnTo>
                  <a:pt x="3502345" y="1790574"/>
                </a:lnTo>
                <a:lnTo>
                  <a:pt x="0" y="1790574"/>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3" name="Freeform 3"/>
          <p:cNvSpPr/>
          <p:nvPr/>
        </p:nvSpPr>
        <p:spPr>
          <a:xfrm rot="453340">
            <a:off x="8941516" y="-271102"/>
            <a:ext cx="2985134" cy="1275467"/>
          </a:xfrm>
          <a:custGeom>
            <a:avLst/>
            <a:gdLst/>
            <a:ahLst/>
            <a:cxnLst/>
            <a:rect l="l" t="t" r="r" b="b"/>
            <a:pathLst>
              <a:path w="4477701" h="1913200">
                <a:moveTo>
                  <a:pt x="0" y="0"/>
                </a:moveTo>
                <a:lnTo>
                  <a:pt x="4477701" y="0"/>
                </a:lnTo>
                <a:lnTo>
                  <a:pt x="4477701" y="1913200"/>
                </a:lnTo>
                <a:lnTo>
                  <a:pt x="0" y="191320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a:off x="11024552" y="0"/>
            <a:ext cx="1945989" cy="994887"/>
          </a:xfrm>
          <a:custGeom>
            <a:avLst/>
            <a:gdLst/>
            <a:ahLst/>
            <a:cxnLst/>
            <a:rect l="l" t="t" r="r" b="b"/>
            <a:pathLst>
              <a:path w="2918983" h="1492330">
                <a:moveTo>
                  <a:pt x="0" y="0"/>
                </a:moveTo>
                <a:lnTo>
                  <a:pt x="2918983" y="0"/>
                </a:lnTo>
                <a:lnTo>
                  <a:pt x="2918983" y="1492330"/>
                </a:lnTo>
                <a:lnTo>
                  <a:pt x="0" y="149233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5" name="TextBox 5"/>
          <p:cNvSpPr txBox="1"/>
          <p:nvPr/>
        </p:nvSpPr>
        <p:spPr>
          <a:xfrm>
            <a:off x="438821" y="7367"/>
            <a:ext cx="7735047" cy="474617"/>
          </a:xfrm>
          <a:prstGeom prst="rect">
            <a:avLst/>
          </a:prstGeom>
        </p:spPr>
        <p:txBody>
          <a:bodyPr lIns="0" tIns="0" rIns="0" bIns="0" rtlCol="0" anchor="t">
            <a:spAutoFit/>
          </a:bodyPr>
          <a:lstStyle/>
          <a:p>
            <a:pPr>
              <a:lnSpc>
                <a:spcPts val="4002"/>
              </a:lnSpc>
              <a:spcBef>
                <a:spcPct val="0"/>
              </a:spcBef>
            </a:pPr>
            <a:r>
              <a:rPr lang="en-US" sz="3079">
                <a:solidFill>
                  <a:srgbClr val="000000"/>
                </a:solidFill>
                <a:latin typeface="Stadio Now Novarese"/>
                <a:ea typeface="Stadio Now Novarese"/>
                <a:cs typeface="Stadio Now Novarese"/>
                <a:sym typeface="Stadio Now Novarese"/>
              </a:rPr>
              <a:t>Conclusion and Stretegic Roadmap : </a:t>
            </a:r>
          </a:p>
        </p:txBody>
      </p:sp>
      <p:sp>
        <p:nvSpPr>
          <p:cNvPr id="6" name="TextBox 6"/>
          <p:cNvSpPr txBox="1"/>
          <p:nvPr/>
        </p:nvSpPr>
        <p:spPr>
          <a:xfrm>
            <a:off x="438821" y="1176035"/>
            <a:ext cx="10864531" cy="3082832"/>
          </a:xfrm>
          <a:prstGeom prst="rect">
            <a:avLst/>
          </a:prstGeom>
        </p:spPr>
        <p:txBody>
          <a:bodyPr lIns="0" tIns="0" rIns="0" bIns="0" rtlCol="0" anchor="t">
            <a:spAutoFit/>
          </a:bodyPr>
          <a:lstStyle/>
          <a:p>
            <a:pPr algn="just">
              <a:lnSpc>
                <a:spcPts val="2223"/>
              </a:lnSpc>
              <a:spcBef>
                <a:spcPct val="0"/>
              </a:spcBef>
            </a:pPr>
            <a:r>
              <a:rPr lang="en-US" sz="1709">
                <a:solidFill>
                  <a:srgbClr val="000000"/>
                </a:solidFill>
                <a:latin typeface="Lexend Deca"/>
                <a:ea typeface="Lexend Deca"/>
                <a:cs typeface="Lexend Deca"/>
                <a:sym typeface="Lexend Deca"/>
              </a:rPr>
              <a:t>In conclusion, our data-driven approach has highlighted key operational inefficiencies and provided actionable insights to tackle these challenges. </a:t>
            </a:r>
          </a:p>
          <a:p>
            <a:pPr algn="just">
              <a:lnSpc>
                <a:spcPts val="2223"/>
              </a:lnSpc>
              <a:spcBef>
                <a:spcPct val="0"/>
              </a:spcBef>
            </a:pPr>
            <a:endParaRPr lang="en-US" sz="1709">
              <a:solidFill>
                <a:srgbClr val="000000"/>
              </a:solidFill>
              <a:latin typeface="Lexend Deca"/>
              <a:ea typeface="Lexend Deca"/>
              <a:cs typeface="Lexend Deca"/>
              <a:sym typeface="Lexend Deca"/>
            </a:endParaRPr>
          </a:p>
          <a:p>
            <a:pPr algn="just">
              <a:lnSpc>
                <a:spcPts val="2223"/>
              </a:lnSpc>
              <a:spcBef>
                <a:spcPct val="0"/>
              </a:spcBef>
            </a:pPr>
            <a:r>
              <a:rPr lang="en-US" sz="1709">
                <a:solidFill>
                  <a:srgbClr val="000000"/>
                </a:solidFill>
                <a:latin typeface="Lexend Deca"/>
                <a:ea typeface="Lexend Deca"/>
                <a:cs typeface="Lexend Deca"/>
                <a:sym typeface="Lexend Deca"/>
              </a:rPr>
              <a:t>The airline can:</a:t>
            </a:r>
          </a:p>
          <a:p>
            <a:pPr marL="369182" lvl="1" indent="-184591" algn="just">
              <a:lnSpc>
                <a:spcPts val="2223"/>
              </a:lnSpc>
              <a:buFont typeface="Arial"/>
              <a:buChar char="•"/>
            </a:pPr>
            <a:r>
              <a:rPr lang="en-US" sz="1709">
                <a:solidFill>
                  <a:srgbClr val="000000"/>
                </a:solidFill>
                <a:latin typeface="Lexend Deca"/>
                <a:ea typeface="Lexend Deca"/>
                <a:cs typeface="Lexend Deca"/>
                <a:sym typeface="Lexend Deca"/>
              </a:rPr>
              <a:t>Enhance profitability by focusing on high-growth routes and optimizing underperforming ones.</a:t>
            </a:r>
          </a:p>
          <a:p>
            <a:pPr marL="369182" lvl="1" indent="-184591" algn="just">
              <a:lnSpc>
                <a:spcPts val="2223"/>
              </a:lnSpc>
              <a:buFont typeface="Arial"/>
              <a:buChar char="•"/>
            </a:pPr>
            <a:r>
              <a:rPr lang="en-US" sz="1709">
                <a:solidFill>
                  <a:srgbClr val="000000"/>
                </a:solidFill>
                <a:latin typeface="Lexend Deca"/>
                <a:ea typeface="Lexend Deca"/>
                <a:cs typeface="Lexend Deca"/>
                <a:sym typeface="Lexend Deca"/>
              </a:rPr>
              <a:t>Improve resource allocation through better seat utilization and more efficient capacity management.</a:t>
            </a:r>
          </a:p>
          <a:p>
            <a:pPr marL="369182" lvl="1" indent="-184591" algn="just">
              <a:lnSpc>
                <a:spcPts val="2223"/>
              </a:lnSpc>
              <a:buFont typeface="Arial"/>
              <a:buChar char="•"/>
            </a:pPr>
            <a:r>
              <a:rPr lang="en-US" sz="1709">
                <a:solidFill>
                  <a:srgbClr val="000000"/>
                </a:solidFill>
                <a:latin typeface="Lexend Deca"/>
                <a:ea typeface="Lexend Deca"/>
                <a:cs typeface="Lexend Deca"/>
                <a:sym typeface="Lexend Deca"/>
              </a:rPr>
              <a:t>Capitalize on seasonal trends to match service levels with fluctuating passenger demand, maximizing revenue potential during peak months.</a:t>
            </a:r>
          </a:p>
          <a:p>
            <a:pPr algn="just">
              <a:lnSpc>
                <a:spcPts val="2223"/>
              </a:lnSpc>
            </a:pPr>
            <a:endParaRPr lang="en-US" sz="1709">
              <a:solidFill>
                <a:srgbClr val="000000"/>
              </a:solidFill>
              <a:latin typeface="Lexend Deca"/>
              <a:ea typeface="Lexend Deca"/>
              <a:cs typeface="Lexend Deca"/>
              <a:sym typeface="Lexend Deca"/>
            </a:endParaRPr>
          </a:p>
          <a:p>
            <a:pPr algn="just">
              <a:lnSpc>
                <a:spcPts val="2223"/>
              </a:lnSpc>
              <a:spcBef>
                <a:spcPct val="0"/>
              </a:spcBef>
            </a:pPr>
            <a:r>
              <a:rPr lang="en-US" sz="1709">
                <a:solidFill>
                  <a:srgbClr val="000000"/>
                </a:solidFill>
                <a:latin typeface="Lexend Deca"/>
                <a:ea typeface="Lexend Deca"/>
                <a:cs typeface="Lexend Deca"/>
                <a:sym typeface="Lexend Deca"/>
              </a:rPr>
              <a:t>By implementing these strategies, the airline can position itself for sustainable growth, reduce operational costs, and offer a more consistent and satisfactory experience for passengers moving forward.</a:t>
            </a:r>
          </a:p>
        </p:txBody>
      </p:sp>
      <p:sp>
        <p:nvSpPr>
          <p:cNvPr id="7" name="Freeform 7"/>
          <p:cNvSpPr/>
          <p:nvPr/>
        </p:nvSpPr>
        <p:spPr>
          <a:xfrm>
            <a:off x="9659610" y="4584436"/>
            <a:ext cx="2337936" cy="1969201"/>
          </a:xfrm>
          <a:custGeom>
            <a:avLst/>
            <a:gdLst/>
            <a:ahLst/>
            <a:cxnLst/>
            <a:rect l="l" t="t" r="r" b="b"/>
            <a:pathLst>
              <a:path w="3506904" h="2953802">
                <a:moveTo>
                  <a:pt x="0" y="0"/>
                </a:moveTo>
                <a:lnTo>
                  <a:pt x="3506904" y="0"/>
                </a:lnTo>
                <a:lnTo>
                  <a:pt x="3506904" y="2953802"/>
                </a:lnTo>
                <a:lnTo>
                  <a:pt x="0" y="2953802"/>
                </a:lnTo>
                <a:lnTo>
                  <a:pt x="0" y="0"/>
                </a:lnTo>
                <a:close/>
              </a:path>
            </a:pathLst>
          </a:custGeom>
          <a:blipFill>
            <a:blip r:embed="rId6">
              <a:extLst>
                <a:ext uri="{96DAC541-7B7A-43D3-8B79-37D633B846F1}">
                  <asvg:svgBlip xmlns:asvg="http://schemas.microsoft.com/office/drawing/2016/SVG/main" r:embed="rId7"/>
                </a:ext>
              </a:extLst>
            </a:blip>
            <a:stretch>
              <a:fillRect l="-1992" b="-6559"/>
            </a:stretch>
          </a:blipFill>
        </p:spPr>
      </p:sp>
      <p:sp>
        <p:nvSpPr>
          <p:cNvPr id="8" name="TextBox 8"/>
          <p:cNvSpPr txBox="1"/>
          <p:nvPr/>
        </p:nvSpPr>
        <p:spPr>
          <a:xfrm>
            <a:off x="5871086" y="5409354"/>
            <a:ext cx="3417357" cy="808106"/>
          </a:xfrm>
          <a:prstGeom prst="rect">
            <a:avLst/>
          </a:prstGeom>
        </p:spPr>
        <p:txBody>
          <a:bodyPr lIns="0" tIns="0" rIns="0" bIns="0" rtlCol="0" anchor="t">
            <a:spAutoFit/>
          </a:bodyPr>
          <a:lstStyle/>
          <a:p>
            <a:pPr algn="ctr">
              <a:lnSpc>
                <a:spcPts val="6923"/>
              </a:lnSpc>
            </a:pPr>
            <a:r>
              <a:rPr lang="en-US" sz="4945">
                <a:solidFill>
                  <a:srgbClr val="000000"/>
                </a:solidFill>
                <a:latin typeface="Stadio Now Novarese"/>
                <a:ea typeface="Stadio Now Novarese"/>
                <a:cs typeface="Stadio Now Novarese"/>
                <a:sym typeface="Stadio Now Novarese"/>
              </a:rPr>
              <a:t>Thank You !</a:t>
            </a: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3">
            <a:extLst>
              <a:ext uri="{FF2B5EF4-FFF2-40B4-BE49-F238E27FC236}">
                <a16:creationId xmlns:a16="http://schemas.microsoft.com/office/drawing/2014/main" id="{61032EA2-976D-D489-3AEC-0B830BBDA213}"/>
              </a:ext>
            </a:extLst>
          </p:cNvPr>
          <p:cNvSpPr/>
          <p:nvPr/>
        </p:nvSpPr>
        <p:spPr>
          <a:xfrm>
            <a:off x="6520129" y="2201777"/>
            <a:ext cx="5489218" cy="2390225"/>
          </a:xfrm>
          <a:custGeom>
            <a:avLst/>
            <a:gdLst/>
            <a:ahLst/>
            <a:cxnLst/>
            <a:rect l="l" t="t" r="r" b="b"/>
            <a:pathLst>
              <a:path w="10441268" h="5526423">
                <a:moveTo>
                  <a:pt x="0" y="0"/>
                </a:moveTo>
                <a:lnTo>
                  <a:pt x="10441269" y="0"/>
                </a:lnTo>
                <a:lnTo>
                  <a:pt x="10441269" y="5526423"/>
                </a:lnTo>
                <a:lnTo>
                  <a:pt x="0" y="5526423"/>
                </a:lnTo>
                <a:lnTo>
                  <a:pt x="0" y="0"/>
                </a:lnTo>
                <a:close/>
              </a:path>
            </a:pathLst>
          </a:custGeom>
          <a:blipFill>
            <a:blip r:embed="rId2"/>
            <a:stretch>
              <a:fillRect l="-235" r="-235"/>
            </a:stretch>
          </a:blipFill>
        </p:spPr>
      </p:sp>
      <p:sp>
        <p:nvSpPr>
          <p:cNvPr id="11" name="TextBox 5">
            <a:extLst>
              <a:ext uri="{FF2B5EF4-FFF2-40B4-BE49-F238E27FC236}">
                <a16:creationId xmlns:a16="http://schemas.microsoft.com/office/drawing/2014/main" id="{28822E16-2B79-AB85-03C4-018DC3B8BF4B}"/>
              </a:ext>
            </a:extLst>
          </p:cNvPr>
          <p:cNvSpPr txBox="1"/>
          <p:nvPr/>
        </p:nvSpPr>
        <p:spPr>
          <a:xfrm>
            <a:off x="586248" y="900120"/>
            <a:ext cx="4643173" cy="59753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1 : </a:t>
            </a:r>
          </a:p>
        </p:txBody>
      </p:sp>
      <p:sp>
        <p:nvSpPr>
          <p:cNvPr id="12" name="TextBox 6">
            <a:extLst>
              <a:ext uri="{FF2B5EF4-FFF2-40B4-BE49-F238E27FC236}">
                <a16:creationId xmlns:a16="http://schemas.microsoft.com/office/drawing/2014/main" id="{6EEA2885-4CCD-EC69-B8B4-37F3848ECD2E}"/>
              </a:ext>
            </a:extLst>
          </p:cNvPr>
          <p:cNvSpPr txBox="1"/>
          <p:nvPr/>
        </p:nvSpPr>
        <p:spPr>
          <a:xfrm>
            <a:off x="895212" y="1590207"/>
            <a:ext cx="3952091" cy="5423151"/>
          </a:xfrm>
          <a:prstGeom prst="rect">
            <a:avLst/>
          </a:prstGeom>
        </p:spPr>
        <p:txBody>
          <a:bodyPr wrap="square" lIns="0" tIns="0" rIns="0" bIns="0" rtlCol="0" anchor="t">
            <a:spAutoFit/>
          </a:bodyPr>
          <a:lstStyle/>
          <a:p>
            <a:pPr marL="647710" lvl="1" indent="-323855" algn="l">
              <a:lnSpc>
                <a:spcPts val="3900"/>
              </a:lnSpc>
              <a:buFont typeface="Arial"/>
              <a:buChar char="•"/>
            </a:pPr>
            <a:r>
              <a:rPr lang="en-US" sz="1600" dirty="0">
                <a:solidFill>
                  <a:srgbClr val="000000"/>
                </a:solidFill>
                <a:latin typeface="Lexend Deca"/>
                <a:ea typeface="Lexend Deca"/>
                <a:cs typeface="Lexend Deca"/>
                <a:sym typeface="Lexend Deca"/>
              </a:rPr>
              <a:t>The objective is to calculate the total number of passengers for each pair of origin and destination airports.</a:t>
            </a:r>
          </a:p>
          <a:p>
            <a:pPr algn="l">
              <a:lnSpc>
                <a:spcPts val="3900"/>
              </a:lnSpc>
            </a:pPr>
            <a:endParaRPr lang="en-US" sz="1600" dirty="0">
              <a:solidFill>
                <a:srgbClr val="000000"/>
              </a:solidFill>
              <a:latin typeface="Lexend Deca"/>
              <a:ea typeface="Lexend Deca"/>
              <a:cs typeface="Lexend Deca"/>
              <a:sym typeface="Lexend Deca"/>
            </a:endParaRPr>
          </a:p>
          <a:p>
            <a:pPr marL="647710" lvl="1" indent="-323855" algn="l">
              <a:lnSpc>
                <a:spcPts val="3900"/>
              </a:lnSpc>
              <a:buFont typeface="Arial"/>
              <a:buChar char="•"/>
            </a:pPr>
            <a:r>
              <a:rPr lang="en-US" sz="1600" dirty="0">
                <a:solidFill>
                  <a:srgbClr val="000000"/>
                </a:solidFill>
                <a:latin typeface="Lexend Deca"/>
                <a:ea typeface="Lexend Deca"/>
                <a:cs typeface="Lexend Deca"/>
                <a:sym typeface="Lexend Deca"/>
              </a:rPr>
              <a:t>This will provide insights into travel patterns between specific airport pairs, helping to identify the most frequented routes and enhance strategic planning for airline operations.</a:t>
            </a:r>
          </a:p>
          <a:p>
            <a:pPr algn="l">
              <a:lnSpc>
                <a:spcPts val="3900"/>
              </a:lnSpc>
            </a:pPr>
            <a:endParaRPr lang="en-US" sz="1600" dirty="0">
              <a:solidFill>
                <a:srgbClr val="000000"/>
              </a:solidFill>
              <a:latin typeface="Lexend Deca"/>
              <a:ea typeface="Lexend Deca"/>
              <a:cs typeface="Lexend Deca"/>
              <a:sym typeface="Lexend Deca"/>
            </a:endParaRPr>
          </a:p>
        </p:txBody>
      </p:sp>
    </p:spTree>
    <p:extLst>
      <p:ext uri="{BB962C8B-B14F-4D97-AF65-F5344CB8AC3E}">
        <p14:creationId xmlns:p14="http://schemas.microsoft.com/office/powerpoint/2010/main" val="47345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551162-03C6-3F7D-CC6F-61237E1092C0}"/>
              </a:ext>
            </a:extLst>
          </p:cNvPr>
          <p:cNvSpPr txBox="1"/>
          <p:nvPr/>
        </p:nvSpPr>
        <p:spPr>
          <a:xfrm>
            <a:off x="277761" y="1151453"/>
            <a:ext cx="6100916" cy="4555093"/>
          </a:xfrm>
          <a:prstGeom prst="rect">
            <a:avLst/>
          </a:prstGeom>
          <a:noFill/>
        </p:spPr>
        <p:txBody>
          <a:bodyPr wrap="square">
            <a:spAutoFit/>
          </a:bodyPr>
          <a:lstStyle/>
          <a:p>
            <a:pPr algn="ctr" rtl="0">
              <a:buNone/>
            </a:pPr>
            <a:br>
              <a:rPr lang="en-US" b="0" dirty="0">
                <a:effectLst/>
              </a:rPr>
            </a:br>
            <a:r>
              <a:rPr lang="en-US" sz="2000" b="0" i="0" u="none" strike="noStrike" dirty="0">
                <a:solidFill>
                  <a:srgbClr val="000000"/>
                </a:solidFill>
                <a:effectLst/>
                <a:latin typeface="Arial" panose="020B0604020202020204" pitchFamily="34" charset="0"/>
              </a:rPr>
              <a:t>Problem Statement 2 : </a:t>
            </a:r>
            <a:endParaRPr lang="en-US" b="0" dirty="0">
              <a:effectLst/>
            </a:endParaRPr>
          </a:p>
          <a:p>
            <a:pPr marL="251460" rtl="0" fontAlgn="base">
              <a:buFont typeface="Arial" panose="020B0604020202020204" pitchFamily="34" charset="0"/>
              <a:buChar char="•"/>
            </a:pPr>
            <a:br>
              <a:rPr lang="en-US" b="0" dirty="0">
                <a:effectLst/>
              </a:rPr>
            </a:br>
            <a:r>
              <a:rPr lang="en-US" sz="1800" b="0" i="0" u="none" strike="noStrike" dirty="0">
                <a:solidFill>
                  <a:srgbClr val="000000"/>
                </a:solidFill>
                <a:effectLst/>
                <a:latin typeface="Lexend Deca" panose="020B0604020202020204" charset="0"/>
              </a:rPr>
              <a:t>Here the goal is to calculate the average seat utilization for each flight by dividing the number of passengers by the total number of seats available. </a:t>
            </a:r>
            <a:endParaRPr lang="en-US" sz="1800" b="0" i="0" u="none" strike="noStrike" dirty="0">
              <a:solidFill>
                <a:srgbClr val="000000"/>
              </a:solidFill>
              <a:effectLst/>
              <a:latin typeface="Arial" panose="020B0604020202020204" pitchFamily="34" charset="0"/>
            </a:endParaRPr>
          </a:p>
          <a:p>
            <a:pPr marL="251460" rtl="0" fontAlgn="base">
              <a:buFont typeface="Arial" panose="020B0604020202020204" pitchFamily="34" charset="0"/>
              <a:buChar char="•"/>
            </a:pPr>
            <a:br>
              <a:rPr lang="en-US" b="0" dirty="0">
                <a:effectLst/>
              </a:rPr>
            </a:br>
            <a:r>
              <a:rPr lang="en-US" sz="1800" b="0" i="0" u="none" strike="noStrike" dirty="0">
                <a:solidFill>
                  <a:srgbClr val="000000"/>
                </a:solidFill>
                <a:effectLst/>
                <a:latin typeface="Lexend Deca" panose="020B0604020202020204" charset="0"/>
              </a:rPr>
              <a:t>The results will be sorted in descending order based on utilization percentage.</a:t>
            </a:r>
            <a:endParaRPr lang="en-US" sz="1800" b="0" i="0" u="none" strike="noStrike" dirty="0">
              <a:solidFill>
                <a:srgbClr val="000000"/>
              </a:solidFill>
              <a:effectLst/>
              <a:latin typeface="Arial" panose="020B0604020202020204" pitchFamily="34" charset="0"/>
            </a:endParaRPr>
          </a:p>
          <a:p>
            <a:pPr marL="251460" rtl="0" fontAlgn="base">
              <a:buFont typeface="Arial" panose="020B0604020202020204" pitchFamily="34" charset="0"/>
              <a:buChar char="•"/>
            </a:pPr>
            <a:br>
              <a:rPr lang="en-US" b="0" dirty="0">
                <a:effectLst/>
              </a:rPr>
            </a:br>
            <a:r>
              <a:rPr lang="en-US" sz="1800" b="0" i="0" u="none" strike="noStrike" dirty="0">
                <a:solidFill>
                  <a:srgbClr val="000000"/>
                </a:solidFill>
                <a:effectLst/>
                <a:latin typeface="Lexend Deca" panose="020B0604020202020204" charset="0"/>
              </a:rPr>
              <a:t>This will help identify flights with the highest and lowest seat occupancy, providing valuable insights for optimizing flight capacity and enhancing operational efficiency.</a:t>
            </a:r>
            <a:endParaRPr lang="en-US" sz="1800" b="0" i="0" u="none" strike="noStrike" dirty="0">
              <a:solidFill>
                <a:srgbClr val="000000"/>
              </a:solidFill>
              <a:effectLst/>
              <a:latin typeface="Arial" panose="020B0604020202020204" pitchFamily="34" charset="0"/>
            </a:endParaRPr>
          </a:p>
          <a:p>
            <a:pPr>
              <a:buNone/>
            </a:pPr>
            <a:br>
              <a:rPr lang="en-US" b="0" dirty="0">
                <a:effectLst/>
              </a:rPr>
            </a:br>
            <a:endParaRPr lang="en-US" dirty="0"/>
          </a:p>
        </p:txBody>
      </p:sp>
      <p:sp>
        <p:nvSpPr>
          <p:cNvPr id="4" name="Freeform 2">
            <a:extLst>
              <a:ext uri="{FF2B5EF4-FFF2-40B4-BE49-F238E27FC236}">
                <a16:creationId xmlns:a16="http://schemas.microsoft.com/office/drawing/2014/main" id="{EF25A757-18C1-A170-EBAE-2100E44EFA9D}"/>
              </a:ext>
            </a:extLst>
          </p:cNvPr>
          <p:cNvSpPr/>
          <p:nvPr/>
        </p:nvSpPr>
        <p:spPr>
          <a:xfrm rot="-127671" flipH="1">
            <a:off x="9784001" y="1020251"/>
            <a:ext cx="1753656" cy="782569"/>
          </a:xfrm>
          <a:custGeom>
            <a:avLst/>
            <a:gdLst/>
            <a:ahLst/>
            <a:cxnLst/>
            <a:rect l="l" t="t" r="r" b="b"/>
            <a:pathLst>
              <a:path w="1753656" h="782569">
                <a:moveTo>
                  <a:pt x="1753656" y="0"/>
                </a:moveTo>
                <a:lnTo>
                  <a:pt x="0" y="0"/>
                </a:lnTo>
                <a:lnTo>
                  <a:pt x="0" y="782569"/>
                </a:lnTo>
                <a:lnTo>
                  <a:pt x="1753656" y="782569"/>
                </a:lnTo>
                <a:lnTo>
                  <a:pt x="1753656"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sp>
      <p:sp>
        <p:nvSpPr>
          <p:cNvPr id="7" name="TextBox 5">
            <a:extLst>
              <a:ext uri="{FF2B5EF4-FFF2-40B4-BE49-F238E27FC236}">
                <a16:creationId xmlns:a16="http://schemas.microsoft.com/office/drawing/2014/main" id="{B1311F7F-B2D1-9CAB-91B5-804AAA71E475}"/>
              </a:ext>
            </a:extLst>
          </p:cNvPr>
          <p:cNvSpPr txBox="1"/>
          <p:nvPr/>
        </p:nvSpPr>
        <p:spPr>
          <a:xfrm>
            <a:off x="1028700" y="1903010"/>
            <a:ext cx="4643173" cy="49744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 </a:t>
            </a:r>
          </a:p>
        </p:txBody>
      </p:sp>
      <p:sp>
        <p:nvSpPr>
          <p:cNvPr id="9" name="Freeform 7">
            <a:extLst>
              <a:ext uri="{FF2B5EF4-FFF2-40B4-BE49-F238E27FC236}">
                <a16:creationId xmlns:a16="http://schemas.microsoft.com/office/drawing/2014/main" id="{9006A785-EA30-10E2-9E7A-CDDB57F1E379}"/>
              </a:ext>
            </a:extLst>
          </p:cNvPr>
          <p:cNvSpPr/>
          <p:nvPr/>
        </p:nvSpPr>
        <p:spPr>
          <a:xfrm rot="-852141" flipH="1">
            <a:off x="8553678" y="-3613"/>
            <a:ext cx="2862126" cy="1222908"/>
          </a:xfrm>
          <a:custGeom>
            <a:avLst/>
            <a:gdLst/>
            <a:ahLst/>
            <a:cxnLst/>
            <a:rect l="l" t="t" r="r" b="b"/>
            <a:pathLst>
              <a:path w="2862126" h="1222908">
                <a:moveTo>
                  <a:pt x="2862126" y="0"/>
                </a:moveTo>
                <a:lnTo>
                  <a:pt x="0" y="0"/>
                </a:lnTo>
                <a:lnTo>
                  <a:pt x="0" y="1222908"/>
                </a:lnTo>
                <a:lnTo>
                  <a:pt x="2862126" y="1222908"/>
                </a:lnTo>
                <a:lnTo>
                  <a:pt x="2862126"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10" name="Freeform 5">
            <a:extLst>
              <a:ext uri="{FF2B5EF4-FFF2-40B4-BE49-F238E27FC236}">
                <a16:creationId xmlns:a16="http://schemas.microsoft.com/office/drawing/2014/main" id="{420E7FC0-87B4-52E5-E1EE-2307201C669F}"/>
              </a:ext>
            </a:extLst>
          </p:cNvPr>
          <p:cNvSpPr/>
          <p:nvPr/>
        </p:nvSpPr>
        <p:spPr>
          <a:xfrm>
            <a:off x="6378676" y="2059911"/>
            <a:ext cx="5793223" cy="2531753"/>
          </a:xfrm>
          <a:custGeom>
            <a:avLst/>
            <a:gdLst/>
            <a:ahLst/>
            <a:cxnLst/>
            <a:rect l="l" t="t" r="r" b="b"/>
            <a:pathLst>
              <a:path w="11064914" h="4293360">
                <a:moveTo>
                  <a:pt x="0" y="0"/>
                </a:moveTo>
                <a:lnTo>
                  <a:pt x="11064915" y="0"/>
                </a:lnTo>
                <a:lnTo>
                  <a:pt x="11064915" y="4293360"/>
                </a:lnTo>
                <a:lnTo>
                  <a:pt x="0" y="4293360"/>
                </a:lnTo>
                <a:lnTo>
                  <a:pt x="0" y="0"/>
                </a:lnTo>
                <a:close/>
              </a:path>
            </a:pathLst>
          </a:custGeom>
          <a:blipFill>
            <a:blip r:embed="rId6"/>
            <a:stretch>
              <a:fillRect l="-582" r="-582"/>
            </a:stretch>
          </a:blipFill>
        </p:spPr>
      </p:sp>
    </p:spTree>
    <p:extLst>
      <p:ext uri="{BB962C8B-B14F-4D97-AF65-F5344CB8AC3E}">
        <p14:creationId xmlns:p14="http://schemas.microsoft.com/office/powerpoint/2010/main" val="1021751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32D1027-D806-C52F-4765-F7171BDC7772}"/>
              </a:ext>
            </a:extLst>
          </p:cNvPr>
          <p:cNvSpPr/>
          <p:nvPr/>
        </p:nvSpPr>
        <p:spPr>
          <a:xfrm>
            <a:off x="6293168" y="495638"/>
            <a:ext cx="5674418" cy="5148078"/>
          </a:xfrm>
          <a:custGeom>
            <a:avLst/>
            <a:gdLst/>
            <a:ahLst/>
            <a:cxnLst/>
            <a:rect l="l" t="t" r="r" b="b"/>
            <a:pathLst>
              <a:path w="8105272" h="7223352">
                <a:moveTo>
                  <a:pt x="0" y="0"/>
                </a:moveTo>
                <a:lnTo>
                  <a:pt x="8105272" y="0"/>
                </a:lnTo>
                <a:lnTo>
                  <a:pt x="8105272" y="7223352"/>
                </a:lnTo>
                <a:lnTo>
                  <a:pt x="0" y="7223352"/>
                </a:lnTo>
                <a:lnTo>
                  <a:pt x="0" y="0"/>
                </a:lnTo>
                <a:close/>
              </a:path>
            </a:pathLst>
          </a:custGeom>
          <a:blipFill>
            <a:blip r:embed="rId2"/>
            <a:stretch>
              <a:fillRect/>
            </a:stretch>
          </a:blipFill>
        </p:spPr>
      </p:sp>
      <p:sp>
        <p:nvSpPr>
          <p:cNvPr id="6" name="TextBox 6">
            <a:extLst>
              <a:ext uri="{FF2B5EF4-FFF2-40B4-BE49-F238E27FC236}">
                <a16:creationId xmlns:a16="http://schemas.microsoft.com/office/drawing/2014/main" id="{489C4D6A-15A7-5442-E749-1F99609F6DEF}"/>
              </a:ext>
            </a:extLst>
          </p:cNvPr>
          <p:cNvSpPr txBox="1"/>
          <p:nvPr/>
        </p:nvSpPr>
        <p:spPr>
          <a:xfrm>
            <a:off x="744049" y="196871"/>
            <a:ext cx="4643173" cy="59753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3 : </a:t>
            </a:r>
          </a:p>
        </p:txBody>
      </p:sp>
      <p:sp>
        <p:nvSpPr>
          <p:cNvPr id="7" name="TextBox 7">
            <a:extLst>
              <a:ext uri="{FF2B5EF4-FFF2-40B4-BE49-F238E27FC236}">
                <a16:creationId xmlns:a16="http://schemas.microsoft.com/office/drawing/2014/main" id="{B6AF53B6-4676-694A-366D-FAAF98092B2E}"/>
              </a:ext>
            </a:extLst>
          </p:cNvPr>
          <p:cNvSpPr txBox="1"/>
          <p:nvPr/>
        </p:nvSpPr>
        <p:spPr>
          <a:xfrm>
            <a:off x="78121" y="956970"/>
            <a:ext cx="5674417" cy="5482976"/>
          </a:xfrm>
          <a:prstGeom prst="rect">
            <a:avLst/>
          </a:prstGeom>
        </p:spPr>
        <p:txBody>
          <a:bodyPr wrap="square" lIns="0" tIns="0" rIns="0" bIns="0" rtlCol="0" anchor="t">
            <a:spAutoFit/>
          </a:bodyPr>
          <a:lstStyle/>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The aim is to determine the top 5 origin and destination airport pairs that have the highest total passenger volume. </a:t>
            </a:r>
          </a:p>
          <a:p>
            <a:pPr algn="l">
              <a:lnSpc>
                <a:spcPts val="3640"/>
              </a:lnSpc>
            </a:pPr>
            <a:endParaRPr lang="en-US" sz="2000" dirty="0">
              <a:solidFill>
                <a:srgbClr val="000000"/>
              </a:solidFill>
              <a:latin typeface="Lexend Deca"/>
              <a:ea typeface="Lexend Deca"/>
              <a:cs typeface="Lexend Deca"/>
              <a:sym typeface="Lexend Deca"/>
            </a:endParaRPr>
          </a:p>
          <a:p>
            <a:pPr algn="l">
              <a:lnSpc>
                <a:spcPts val="3640"/>
              </a:lnSpc>
            </a:pPr>
            <a:endParaRPr lang="en-US" sz="2000" dirty="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This analysis will reveal the most frequented travel routes, allowing airlines to optimize resource allocation and enhance service offerings based on passenger demand trends</a:t>
            </a:r>
          </a:p>
          <a:p>
            <a:pPr algn="l">
              <a:lnSpc>
                <a:spcPts val="3640"/>
              </a:lnSpc>
            </a:pPr>
            <a:endParaRPr lang="en-US" sz="2000" dirty="0">
              <a:solidFill>
                <a:srgbClr val="000000"/>
              </a:solidFill>
              <a:latin typeface="Lexend Deca"/>
              <a:ea typeface="Lexend Deca"/>
              <a:cs typeface="Lexend Deca"/>
              <a:sym typeface="Lexend Deca"/>
            </a:endParaRPr>
          </a:p>
          <a:p>
            <a:pPr algn="l">
              <a:lnSpc>
                <a:spcPts val="3640"/>
              </a:lnSpc>
            </a:pPr>
            <a:endParaRPr lang="en-US" sz="2000" dirty="0">
              <a:solidFill>
                <a:srgbClr val="000000"/>
              </a:solidFill>
              <a:latin typeface="Lexend Deca"/>
              <a:ea typeface="Lexend Deca"/>
              <a:cs typeface="Lexend Deca"/>
              <a:sym typeface="Lexend Deca"/>
            </a:endParaRPr>
          </a:p>
        </p:txBody>
      </p:sp>
    </p:spTree>
    <p:extLst>
      <p:ext uri="{BB962C8B-B14F-4D97-AF65-F5344CB8AC3E}">
        <p14:creationId xmlns:p14="http://schemas.microsoft.com/office/powerpoint/2010/main" val="4042803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C2E65C32-F7DE-BC80-63AF-9EF250FF4FF9}"/>
              </a:ext>
            </a:extLst>
          </p:cNvPr>
          <p:cNvSpPr/>
          <p:nvPr/>
        </p:nvSpPr>
        <p:spPr>
          <a:xfrm>
            <a:off x="6943303" y="1189919"/>
            <a:ext cx="4643173" cy="4121321"/>
          </a:xfrm>
          <a:custGeom>
            <a:avLst/>
            <a:gdLst/>
            <a:ahLst/>
            <a:cxnLst/>
            <a:rect l="l" t="t" r="r" b="b"/>
            <a:pathLst>
              <a:path w="8329239" h="6645185">
                <a:moveTo>
                  <a:pt x="0" y="0"/>
                </a:moveTo>
                <a:lnTo>
                  <a:pt x="8329239" y="0"/>
                </a:lnTo>
                <a:lnTo>
                  <a:pt x="8329239" y="6645185"/>
                </a:lnTo>
                <a:lnTo>
                  <a:pt x="0" y="6645185"/>
                </a:lnTo>
                <a:lnTo>
                  <a:pt x="0" y="0"/>
                </a:lnTo>
                <a:close/>
              </a:path>
            </a:pathLst>
          </a:custGeom>
          <a:blipFill>
            <a:blip r:embed="rId2"/>
            <a:stretch>
              <a:fillRect/>
            </a:stretch>
          </a:blipFill>
        </p:spPr>
      </p:sp>
      <p:sp>
        <p:nvSpPr>
          <p:cNvPr id="6" name="TextBox 6">
            <a:extLst>
              <a:ext uri="{FF2B5EF4-FFF2-40B4-BE49-F238E27FC236}">
                <a16:creationId xmlns:a16="http://schemas.microsoft.com/office/drawing/2014/main" id="{D1CD7C19-A60D-84E1-635A-FD85D1EFDCE8}"/>
              </a:ext>
            </a:extLst>
          </p:cNvPr>
          <p:cNvSpPr txBox="1"/>
          <p:nvPr/>
        </p:nvSpPr>
        <p:spPr>
          <a:xfrm>
            <a:off x="1223544" y="1014627"/>
            <a:ext cx="4643173" cy="59753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4 : </a:t>
            </a:r>
          </a:p>
        </p:txBody>
      </p:sp>
      <p:sp>
        <p:nvSpPr>
          <p:cNvPr id="7" name="TextBox 7">
            <a:extLst>
              <a:ext uri="{FF2B5EF4-FFF2-40B4-BE49-F238E27FC236}">
                <a16:creationId xmlns:a16="http://schemas.microsoft.com/office/drawing/2014/main" id="{6F9B6C65-F918-81F2-DEC2-3CD8BE076C21}"/>
              </a:ext>
            </a:extLst>
          </p:cNvPr>
          <p:cNvSpPr txBox="1"/>
          <p:nvPr/>
        </p:nvSpPr>
        <p:spPr>
          <a:xfrm>
            <a:off x="344546" y="1959611"/>
            <a:ext cx="6401170" cy="4121321"/>
          </a:xfrm>
          <a:prstGeom prst="rect">
            <a:avLst/>
          </a:prstGeom>
        </p:spPr>
        <p:txBody>
          <a:bodyPr lIns="0" tIns="0" rIns="0" bIns="0" rtlCol="0" anchor="t">
            <a:spAutoFit/>
          </a:bodyPr>
          <a:lstStyle/>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The objective is to calculate the total number of flights and passengers departing from each origin city. </a:t>
            </a:r>
          </a:p>
          <a:p>
            <a:pPr algn="l">
              <a:lnSpc>
                <a:spcPts val="3640"/>
              </a:lnSpc>
            </a:pPr>
            <a:endParaRPr lang="en-US" sz="2000" dirty="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This will provide insights into the activity levels at various origin cities, helping to identify key hubs and inform strategic decisions regarding flight operations and capacity management.</a:t>
            </a:r>
          </a:p>
          <a:p>
            <a:pPr algn="l">
              <a:lnSpc>
                <a:spcPts val="3640"/>
              </a:lnSpc>
            </a:pPr>
            <a:endParaRPr lang="en-US" sz="2800" dirty="0">
              <a:solidFill>
                <a:srgbClr val="000000"/>
              </a:solidFill>
              <a:latin typeface="Lexend Deca"/>
              <a:ea typeface="Lexend Deca"/>
              <a:cs typeface="Lexend Deca"/>
              <a:sym typeface="Lexend Deca"/>
            </a:endParaRPr>
          </a:p>
        </p:txBody>
      </p:sp>
    </p:spTree>
    <p:extLst>
      <p:ext uri="{BB962C8B-B14F-4D97-AF65-F5344CB8AC3E}">
        <p14:creationId xmlns:p14="http://schemas.microsoft.com/office/powerpoint/2010/main" val="2353751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C928D477-5E36-AC40-8F03-D52BFD5CC670}"/>
              </a:ext>
            </a:extLst>
          </p:cNvPr>
          <p:cNvSpPr/>
          <p:nvPr/>
        </p:nvSpPr>
        <p:spPr>
          <a:xfrm>
            <a:off x="6311338" y="2165671"/>
            <a:ext cx="5802004" cy="2526658"/>
          </a:xfrm>
          <a:custGeom>
            <a:avLst/>
            <a:gdLst/>
            <a:ahLst/>
            <a:cxnLst/>
            <a:rect l="l" t="t" r="r" b="b"/>
            <a:pathLst>
              <a:path w="8670112" h="6601108">
                <a:moveTo>
                  <a:pt x="0" y="0"/>
                </a:moveTo>
                <a:lnTo>
                  <a:pt x="8670112" y="0"/>
                </a:lnTo>
                <a:lnTo>
                  <a:pt x="8670112" y="6601109"/>
                </a:lnTo>
                <a:lnTo>
                  <a:pt x="0" y="6601109"/>
                </a:lnTo>
                <a:lnTo>
                  <a:pt x="0" y="0"/>
                </a:lnTo>
                <a:close/>
              </a:path>
            </a:pathLst>
          </a:custGeom>
          <a:blipFill>
            <a:blip r:embed="rId2"/>
            <a:stretch>
              <a:fillRect/>
            </a:stretch>
          </a:blipFill>
        </p:spPr>
      </p:sp>
      <p:sp>
        <p:nvSpPr>
          <p:cNvPr id="6" name="TextBox 6">
            <a:extLst>
              <a:ext uri="{FF2B5EF4-FFF2-40B4-BE49-F238E27FC236}">
                <a16:creationId xmlns:a16="http://schemas.microsoft.com/office/drawing/2014/main" id="{14BBC664-83FB-BFA5-46FE-AB4117A4D156}"/>
              </a:ext>
            </a:extLst>
          </p:cNvPr>
          <p:cNvSpPr txBox="1"/>
          <p:nvPr/>
        </p:nvSpPr>
        <p:spPr>
          <a:xfrm>
            <a:off x="918209" y="424691"/>
            <a:ext cx="4643173" cy="59753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5 : </a:t>
            </a:r>
          </a:p>
        </p:txBody>
      </p:sp>
      <p:sp>
        <p:nvSpPr>
          <p:cNvPr id="7" name="TextBox 7">
            <a:extLst>
              <a:ext uri="{FF2B5EF4-FFF2-40B4-BE49-F238E27FC236}">
                <a16:creationId xmlns:a16="http://schemas.microsoft.com/office/drawing/2014/main" id="{025850BB-DCDB-6268-B06E-815AA13CC400}"/>
              </a:ext>
            </a:extLst>
          </p:cNvPr>
          <p:cNvSpPr txBox="1"/>
          <p:nvPr/>
        </p:nvSpPr>
        <p:spPr>
          <a:xfrm>
            <a:off x="338792" y="1455174"/>
            <a:ext cx="5802005" cy="5482976"/>
          </a:xfrm>
          <a:prstGeom prst="rect">
            <a:avLst/>
          </a:prstGeom>
        </p:spPr>
        <p:txBody>
          <a:bodyPr wrap="square" lIns="0" tIns="0" rIns="0" bIns="0" rtlCol="0" anchor="t">
            <a:spAutoFit/>
          </a:bodyPr>
          <a:lstStyle/>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The aim is to calculate the total distance flown by flights originating from each airport. </a:t>
            </a:r>
          </a:p>
          <a:p>
            <a:pPr algn="l">
              <a:lnSpc>
                <a:spcPts val="3640"/>
              </a:lnSpc>
            </a:pPr>
            <a:endParaRPr lang="en-US" sz="2000" dirty="0">
              <a:solidFill>
                <a:srgbClr val="000000"/>
              </a:solidFill>
              <a:latin typeface="Lexend Deca"/>
              <a:ea typeface="Lexend Deca"/>
              <a:cs typeface="Lexend Deca"/>
              <a:sym typeface="Lexend Deca"/>
            </a:endParaRPr>
          </a:p>
          <a:p>
            <a:pPr algn="l">
              <a:lnSpc>
                <a:spcPts val="3640"/>
              </a:lnSpc>
            </a:pPr>
            <a:endParaRPr lang="en-US" sz="2000" dirty="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This analysis will offer insights into the overall travel patterns and operational reach of each airport, helping to evaluate their significance in the network and inform future route planning decisions.</a:t>
            </a:r>
          </a:p>
          <a:p>
            <a:pPr algn="l">
              <a:lnSpc>
                <a:spcPts val="3640"/>
              </a:lnSpc>
            </a:pPr>
            <a:endParaRPr lang="en-US" sz="2000" dirty="0">
              <a:solidFill>
                <a:srgbClr val="000000"/>
              </a:solidFill>
              <a:latin typeface="Lexend Deca"/>
              <a:ea typeface="Lexend Deca"/>
              <a:cs typeface="Lexend Deca"/>
              <a:sym typeface="Lexend Deca"/>
            </a:endParaRPr>
          </a:p>
          <a:p>
            <a:pPr algn="l">
              <a:lnSpc>
                <a:spcPts val="3640"/>
              </a:lnSpc>
            </a:pPr>
            <a:endParaRPr lang="en-US" sz="2000" dirty="0">
              <a:solidFill>
                <a:srgbClr val="000000"/>
              </a:solidFill>
              <a:latin typeface="Lexend Deca"/>
              <a:ea typeface="Lexend Deca"/>
              <a:cs typeface="Lexend Deca"/>
              <a:sym typeface="Lexend Deca"/>
            </a:endParaRPr>
          </a:p>
          <a:p>
            <a:pPr algn="l">
              <a:lnSpc>
                <a:spcPts val="3640"/>
              </a:lnSpc>
            </a:pPr>
            <a:endParaRPr lang="en-US" sz="2000" dirty="0">
              <a:solidFill>
                <a:srgbClr val="000000"/>
              </a:solidFill>
              <a:latin typeface="Lexend Deca"/>
              <a:ea typeface="Lexend Deca"/>
              <a:cs typeface="Lexend Deca"/>
              <a:sym typeface="Lexend Deca"/>
            </a:endParaRPr>
          </a:p>
        </p:txBody>
      </p:sp>
    </p:spTree>
    <p:extLst>
      <p:ext uri="{BB962C8B-B14F-4D97-AF65-F5344CB8AC3E}">
        <p14:creationId xmlns:p14="http://schemas.microsoft.com/office/powerpoint/2010/main" val="201717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49997A-3376-03E5-7596-08161FEDF1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5237" y="1800070"/>
            <a:ext cx="4008467" cy="2156647"/>
          </a:xfrm>
          <a:prstGeom prst="rect">
            <a:avLst/>
          </a:prstGeom>
        </p:spPr>
      </p:pic>
      <p:sp>
        <p:nvSpPr>
          <p:cNvPr id="7" name="TextBox 6">
            <a:extLst>
              <a:ext uri="{FF2B5EF4-FFF2-40B4-BE49-F238E27FC236}">
                <a16:creationId xmlns:a16="http://schemas.microsoft.com/office/drawing/2014/main" id="{0DDD8A70-ED92-E781-EB5C-3C8FBD4D0857}"/>
              </a:ext>
            </a:extLst>
          </p:cNvPr>
          <p:cNvSpPr txBox="1"/>
          <p:nvPr/>
        </p:nvSpPr>
        <p:spPr>
          <a:xfrm>
            <a:off x="444909" y="1320843"/>
            <a:ext cx="6100916" cy="4675319"/>
          </a:xfrm>
          <a:prstGeom prst="rect">
            <a:avLst/>
          </a:prstGeom>
          <a:noFill/>
        </p:spPr>
        <p:txBody>
          <a:bodyPr wrap="square">
            <a:spAutoFit/>
          </a:bodyPr>
          <a:lstStyle/>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The objective is to group flights by year using the </a:t>
            </a:r>
            <a:r>
              <a:rPr lang="en-US" sz="2000" dirty="0" err="1">
                <a:solidFill>
                  <a:srgbClr val="000000"/>
                </a:solidFill>
                <a:latin typeface="Lexend Deca"/>
                <a:ea typeface="Lexend Deca"/>
                <a:cs typeface="Lexend Deca"/>
                <a:sym typeface="Lexend Deca"/>
              </a:rPr>
              <a:t>Fly_date</a:t>
            </a:r>
            <a:r>
              <a:rPr lang="en-US" sz="2000" dirty="0">
                <a:solidFill>
                  <a:srgbClr val="000000"/>
                </a:solidFill>
                <a:latin typeface="Lexend Deca"/>
                <a:ea typeface="Lexend Deca"/>
                <a:cs typeface="Lexend Deca"/>
                <a:sym typeface="Lexend Deca"/>
              </a:rPr>
              <a:t> column to calculate the number of flights, total passengers, and average distance traveled per month.</a:t>
            </a:r>
          </a:p>
          <a:p>
            <a:pPr algn="l">
              <a:lnSpc>
                <a:spcPts val="3640"/>
              </a:lnSpc>
            </a:pPr>
            <a:r>
              <a:rPr lang="en-US" sz="2000" dirty="0">
                <a:solidFill>
                  <a:srgbClr val="000000"/>
                </a:solidFill>
                <a:latin typeface="Lexend Deca"/>
                <a:ea typeface="Lexend Deca"/>
                <a:cs typeface="Lexend Deca"/>
                <a:sym typeface="Lexend Deca"/>
              </a:rPr>
              <a:t> </a:t>
            </a:r>
          </a:p>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This analysis will provide a clearer understanding of yearly trends and operational performance over time, enabling better strategic planning for airline operations.</a:t>
            </a:r>
          </a:p>
          <a:p>
            <a:pPr algn="l">
              <a:lnSpc>
                <a:spcPts val="3640"/>
              </a:lnSpc>
            </a:pPr>
            <a:endParaRPr lang="en-US" sz="2800" dirty="0">
              <a:solidFill>
                <a:srgbClr val="000000"/>
              </a:solidFill>
              <a:latin typeface="Lexend Deca"/>
              <a:ea typeface="Lexend Deca"/>
              <a:cs typeface="Lexend Deca"/>
              <a:sym typeface="Lexend Deca"/>
            </a:endParaRPr>
          </a:p>
        </p:txBody>
      </p:sp>
    </p:spTree>
    <p:extLst>
      <p:ext uri="{BB962C8B-B14F-4D97-AF65-F5344CB8AC3E}">
        <p14:creationId xmlns:p14="http://schemas.microsoft.com/office/powerpoint/2010/main" val="382419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FF83255A-CDC2-56E4-4953-A368A55D5BE8}"/>
              </a:ext>
            </a:extLst>
          </p:cNvPr>
          <p:cNvSpPr/>
          <p:nvPr/>
        </p:nvSpPr>
        <p:spPr>
          <a:xfrm>
            <a:off x="5807948" y="1517301"/>
            <a:ext cx="5725292" cy="3182518"/>
          </a:xfrm>
          <a:custGeom>
            <a:avLst/>
            <a:gdLst/>
            <a:ahLst/>
            <a:cxnLst/>
            <a:rect l="l" t="t" r="r" b="b"/>
            <a:pathLst>
              <a:path w="10481065" h="6142051">
                <a:moveTo>
                  <a:pt x="0" y="0"/>
                </a:moveTo>
                <a:lnTo>
                  <a:pt x="10481065" y="0"/>
                </a:lnTo>
                <a:lnTo>
                  <a:pt x="10481065" y="6142050"/>
                </a:lnTo>
                <a:lnTo>
                  <a:pt x="0" y="6142050"/>
                </a:lnTo>
                <a:lnTo>
                  <a:pt x="0" y="0"/>
                </a:lnTo>
                <a:close/>
              </a:path>
            </a:pathLst>
          </a:custGeom>
          <a:blipFill>
            <a:blip r:embed="rId2"/>
            <a:stretch>
              <a:fillRect/>
            </a:stretch>
          </a:blipFill>
        </p:spPr>
      </p:sp>
      <p:sp>
        <p:nvSpPr>
          <p:cNvPr id="6" name="TextBox 6">
            <a:extLst>
              <a:ext uri="{FF2B5EF4-FFF2-40B4-BE49-F238E27FC236}">
                <a16:creationId xmlns:a16="http://schemas.microsoft.com/office/drawing/2014/main" id="{98967384-741B-3255-463B-C9110D1342AD}"/>
              </a:ext>
            </a:extLst>
          </p:cNvPr>
          <p:cNvSpPr txBox="1"/>
          <p:nvPr/>
        </p:nvSpPr>
        <p:spPr>
          <a:xfrm>
            <a:off x="541429" y="405027"/>
            <a:ext cx="4643173" cy="597534"/>
          </a:xfrm>
          <a:prstGeom prst="rect">
            <a:avLst/>
          </a:prstGeom>
        </p:spPr>
        <p:txBody>
          <a:bodyPr lIns="0" tIns="0" rIns="0" bIns="0" rtlCol="0" anchor="t">
            <a:spAutoFit/>
          </a:bodyPr>
          <a:lstStyle/>
          <a:p>
            <a:pPr algn="ctr">
              <a:lnSpc>
                <a:spcPts val="4160"/>
              </a:lnSpc>
              <a:spcBef>
                <a:spcPct val="0"/>
              </a:spcBef>
            </a:pPr>
            <a:r>
              <a:rPr lang="en-US" sz="3200" dirty="0">
                <a:solidFill>
                  <a:srgbClr val="000000"/>
                </a:solidFill>
                <a:latin typeface="Stadio Now Novarese"/>
                <a:ea typeface="Stadio Now Novarese"/>
                <a:cs typeface="Stadio Now Novarese"/>
                <a:sym typeface="Stadio Now Novarese"/>
              </a:rPr>
              <a:t>Problem Statement 7 : </a:t>
            </a:r>
          </a:p>
        </p:txBody>
      </p:sp>
      <p:sp>
        <p:nvSpPr>
          <p:cNvPr id="7" name="TextBox 7">
            <a:extLst>
              <a:ext uri="{FF2B5EF4-FFF2-40B4-BE49-F238E27FC236}">
                <a16:creationId xmlns:a16="http://schemas.microsoft.com/office/drawing/2014/main" id="{9E843E4B-7A34-174A-7521-CFF50DFF14F5}"/>
              </a:ext>
            </a:extLst>
          </p:cNvPr>
          <p:cNvSpPr txBox="1"/>
          <p:nvPr/>
        </p:nvSpPr>
        <p:spPr>
          <a:xfrm>
            <a:off x="0" y="1517301"/>
            <a:ext cx="5437239" cy="5044651"/>
          </a:xfrm>
          <a:prstGeom prst="rect">
            <a:avLst/>
          </a:prstGeom>
        </p:spPr>
        <p:txBody>
          <a:bodyPr wrap="square" lIns="0" tIns="0" rIns="0" bIns="0" rtlCol="0" anchor="t">
            <a:spAutoFit/>
          </a:bodyPr>
          <a:lstStyle/>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The goal is to calculate the passenger-to-seats ratio for each origin and destination route and filter the results to display only those routes where this ratio is less than 0.5. </a:t>
            </a:r>
          </a:p>
          <a:p>
            <a:pPr algn="l">
              <a:lnSpc>
                <a:spcPts val="3640"/>
              </a:lnSpc>
            </a:pPr>
            <a:endParaRPr lang="en-US" sz="2000" dirty="0">
              <a:solidFill>
                <a:srgbClr val="000000"/>
              </a:solidFill>
              <a:latin typeface="Lexend Deca"/>
              <a:ea typeface="Lexend Deca"/>
              <a:cs typeface="Lexend Deca"/>
              <a:sym typeface="Lexend Deca"/>
            </a:endParaRPr>
          </a:p>
          <a:p>
            <a:pPr marL="604531" lvl="1" indent="-302265" algn="l">
              <a:lnSpc>
                <a:spcPts val="3640"/>
              </a:lnSpc>
              <a:buFont typeface="Arial"/>
              <a:buChar char="•"/>
            </a:pPr>
            <a:r>
              <a:rPr lang="en-US" sz="2000" dirty="0">
                <a:solidFill>
                  <a:srgbClr val="000000"/>
                </a:solidFill>
                <a:latin typeface="Lexend Deca"/>
                <a:ea typeface="Lexend Deca"/>
                <a:cs typeface="Lexend Deca"/>
                <a:sym typeface="Lexend Deca"/>
              </a:rPr>
              <a:t>This will help identify underutilized routes, enabling airlines to make informed decisions about capacity management and potential route adjustments.</a:t>
            </a:r>
          </a:p>
          <a:p>
            <a:pPr algn="l">
              <a:lnSpc>
                <a:spcPts val="3640"/>
              </a:lnSpc>
            </a:pPr>
            <a:endParaRPr lang="en-US" sz="2800" dirty="0">
              <a:solidFill>
                <a:srgbClr val="000000"/>
              </a:solidFill>
              <a:latin typeface="Lexend Deca"/>
              <a:ea typeface="Lexend Deca"/>
              <a:cs typeface="Lexend Deca"/>
              <a:sym typeface="Lexend Deca"/>
            </a:endParaRPr>
          </a:p>
        </p:txBody>
      </p:sp>
    </p:spTree>
    <p:extLst>
      <p:ext uri="{BB962C8B-B14F-4D97-AF65-F5344CB8AC3E}">
        <p14:creationId xmlns:p14="http://schemas.microsoft.com/office/powerpoint/2010/main" val="358384830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388</TotalTime>
  <Words>1284</Words>
  <Application>Microsoft Office PowerPoint</Application>
  <PresentationFormat>Widescreen</PresentationFormat>
  <Paragraphs>99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Archivo Black</vt:lpstr>
      <vt:lpstr>Arial</vt:lpstr>
      <vt:lpstr>Canva Sans</vt:lpstr>
      <vt:lpstr>Canva Sans Bold</vt:lpstr>
      <vt:lpstr>Lexend Deca</vt:lpstr>
      <vt:lpstr>Stadio Now Novarese</vt:lpstr>
      <vt:lpstr>Trebuchet MS</vt:lpstr>
      <vt:lpstr>Wingdings 3</vt:lpstr>
      <vt:lpstr>Facet</vt:lpstr>
      <vt:lpstr>SQL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OSHIN VERMA</dc:creator>
  <cp:lastModifiedBy>OSHIN VERMA</cp:lastModifiedBy>
  <cp:revision>1</cp:revision>
  <dcterms:created xsi:type="dcterms:W3CDTF">2025-07-10T04:56:02Z</dcterms:created>
  <dcterms:modified xsi:type="dcterms:W3CDTF">2025-07-10T11:24:58Z</dcterms:modified>
</cp:coreProperties>
</file>