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73" r:id="rId6"/>
    <p:sldId id="261" r:id="rId7"/>
    <p:sldId id="270" r:id="rId8"/>
    <p:sldId id="271" r:id="rId9"/>
  </p:sldIdLst>
  <p:sldSz cx="9144000" cy="5143500" type="screen16x9"/>
  <p:notesSz cx="6858000" cy="9144000"/>
  <p:embeddedFontLst>
    <p:embeddedFont>
      <p:font typeface="Didact Gothic" panose="020B0604020202020204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461e0b42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461e0b42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866599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866599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461e0b42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461e0b42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461e0b42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461e0b42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461e0b42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461e0b42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461e0b42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8461e0b42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461e0b42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461e0b42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8665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88665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hin7695/Sentimental-Analysis-Wi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90200" y="1775225"/>
            <a:ext cx="85299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 dirty="0"/>
              <a:t>Sentiment Analysis using Na</a:t>
            </a:r>
            <a:r>
              <a:rPr lang="en-IN" sz="3880" dirty="0"/>
              <a:t>ïve Bayes and Word Embeddings</a:t>
            </a:r>
            <a:endParaRPr sz="3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90375" y="2715925"/>
            <a:ext cx="852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WiDS Project</a:t>
            </a:r>
            <a:endParaRPr b="1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6370806" y="3333731"/>
            <a:ext cx="2512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Oshin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Roll No: 190110056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I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ech, 3</a:t>
            </a:r>
            <a:r>
              <a:rPr lang="en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Metallurgy and Material Sciences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28625" y="276725"/>
            <a:ext cx="5756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342" dirty="0">
                <a:solidFill>
                  <a:srgbClr val="202124"/>
                </a:solidFill>
                <a:latin typeface="Lato Black"/>
                <a:ea typeface="Lato Black"/>
                <a:cs typeface="Lato Black"/>
                <a:sym typeface="Lato Black"/>
              </a:rPr>
              <a:t>Learnings</a:t>
            </a:r>
            <a:endParaRPr sz="3342" dirty="0">
              <a:solidFill>
                <a:srgbClr val="20212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28625" y="1414475"/>
            <a:ext cx="21300" cy="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79185" y="1053125"/>
            <a:ext cx="61722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Modelling a text data.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US"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The role of preprocessing in improving accuracy of predictions.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US"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Building the model using </a:t>
            </a: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US" sz="1600" b="1" dirty="0"/>
              <a:t>ïve Bayes</a:t>
            </a:r>
            <a:r>
              <a:rPr lang="en-US" sz="1600" dirty="0"/>
              <a:t>, and further improving it using </a:t>
            </a:r>
            <a:r>
              <a:rPr lang="en-US" sz="1600" b="1" dirty="0"/>
              <a:t>Ensemble</a:t>
            </a:r>
            <a:r>
              <a:rPr lang="en-US" sz="1600" dirty="0"/>
              <a:t> technique.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US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/>
              <a:t>Re-building the model using </a:t>
            </a:r>
            <a:r>
              <a:rPr lang="en-US" sz="1600" b="1" dirty="0"/>
              <a:t>Word Embeddings</a:t>
            </a:r>
            <a:r>
              <a:rPr lang="en-US" sz="1600" dirty="0"/>
              <a:t>, and improving it using </a:t>
            </a:r>
            <a:r>
              <a:rPr lang="en-US" sz="1600" b="1" dirty="0"/>
              <a:t>CNN</a:t>
            </a:r>
            <a:r>
              <a:rPr lang="en-US" sz="1600" dirty="0"/>
              <a:t> and </a:t>
            </a:r>
            <a:r>
              <a:rPr lang="en-US" sz="1600" b="1" dirty="0"/>
              <a:t>Dropouts</a:t>
            </a:r>
            <a:r>
              <a:rPr lang="en-US" sz="1600" dirty="0"/>
              <a:t> for regularization.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US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/>
              <a:t>The working of the Kaggle interface.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US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600" dirty="0"/>
              <a:t>Experimenting with different features within the same algorithm in order to obtain maximum results.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6654400" y="4692125"/>
            <a:ext cx="27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idact Gothic"/>
              <a:buChar char="➢"/>
            </a:pPr>
            <a:r>
              <a:rPr lang="en" sz="1300">
                <a:latin typeface="Didact Gothic"/>
                <a:ea typeface="Didact Gothic"/>
                <a:cs typeface="Didact Gothic"/>
                <a:sym typeface="Didact Gothic"/>
              </a:rPr>
              <a:t>ImageSource- Dataset</a:t>
            </a:r>
            <a:endParaRPr sz="1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DB4E7-F780-4E2B-87F1-E0B0BC7D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56" y="982651"/>
            <a:ext cx="2353244" cy="37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371900" y="208550"/>
            <a:ext cx="5756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342" dirty="0">
                <a:solidFill>
                  <a:srgbClr val="202124"/>
                </a:solidFill>
                <a:latin typeface="Lato Black"/>
                <a:ea typeface="Lato Black"/>
                <a:cs typeface="Lato Black"/>
                <a:sym typeface="Lato Black"/>
              </a:rPr>
              <a:t>Data Pre-Processing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3342" dirty="0">
              <a:solidFill>
                <a:srgbClr val="20212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9030" y="859950"/>
            <a:ext cx="6914725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In this 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dataset, no digits and emoticons or use of any other language other than English was present. Also, all the letters were initially lowercased.</a:t>
            </a:r>
            <a:endParaRPr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957EB-99C6-471F-8BEB-35DB8CB959EE}"/>
              </a:ext>
            </a:extLst>
          </p:cNvPr>
          <p:cNvSpPr txBox="1"/>
          <p:nvPr/>
        </p:nvSpPr>
        <p:spPr>
          <a:xfrm>
            <a:off x="279030" y="1636350"/>
            <a:ext cx="8034375" cy="318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Basic pre-processing tasks were performed including:-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Removal of duplicate sentences with same label.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Plotting of frequency of words histogram and removing the rare ones.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Checked for punctuations and weird characters using </a:t>
            </a: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‘re’ 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library.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Removal of stop words using ‘</a:t>
            </a: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NLTK’ 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library.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Lemmatization using ‘</a:t>
            </a: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NLTK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’ library.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Data augmentation- 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Adding more 5 labels by translating it to French and then back to English.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TFIDF- 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As model didn’t understand the text data they are converted into a matrix of 0 and 1; where the row size are the number of sentences.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40850" y="1087850"/>
            <a:ext cx="8372700" cy="18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●"/>
            </a:pPr>
            <a:r>
              <a:rPr lang="en-US" sz="1600" dirty="0">
                <a:solidFill>
                  <a:srgbClr val="0E101A"/>
                </a:solidFill>
              </a:rPr>
              <a:t>Basic idea behind the algorithm is feature independence.</a:t>
            </a:r>
            <a:endParaRPr sz="1600" dirty="0">
              <a:solidFill>
                <a:srgbClr val="0E101A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●"/>
            </a:pPr>
            <a:r>
              <a:rPr lang="en" sz="1600" dirty="0">
                <a:solidFill>
                  <a:srgbClr val="0E101A"/>
                </a:solidFill>
              </a:rPr>
              <a:t>Different number of features were selected for the TFIDF matrix which was then fed to the Compliment NB algortihm due to high imbalance in amount of data labels.</a:t>
            </a: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●"/>
            </a:pPr>
            <a:r>
              <a:rPr lang="en" sz="1600" dirty="0">
                <a:solidFill>
                  <a:srgbClr val="0E101A"/>
                </a:solidFill>
              </a:rPr>
              <a:t>Voting was done from the given output of the NB implemented on different features and based on it a final list of labels were selected.</a:t>
            </a:r>
            <a:endParaRPr sz="1600" dirty="0">
              <a:solidFill>
                <a:srgbClr val="0E101A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294967295"/>
          </p:nvPr>
        </p:nvSpPr>
        <p:spPr>
          <a:xfrm>
            <a:off x="183593" y="405650"/>
            <a:ext cx="6141445" cy="682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3600" dirty="0"/>
              <a:t>Na</a:t>
            </a:r>
            <a:r>
              <a:rPr lang="en-IN" sz="3600" dirty="0"/>
              <a:t>ïve Bayes Implementation:</a:t>
            </a:r>
            <a:endParaRPr sz="3342" dirty="0">
              <a:solidFill>
                <a:srgbClr val="20212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818938" y="4620300"/>
            <a:ext cx="35061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idact Gothic"/>
                <a:ea typeface="Didact Gothic"/>
                <a:cs typeface="Didact Gothic"/>
                <a:sym typeface="Didact Gothic"/>
              </a:rPr>
              <a:t>General Formula of NB</a:t>
            </a:r>
            <a:endParaRPr sz="1200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91D67-F12C-48D3-AE49-BB4B7CDF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66" y="3179995"/>
            <a:ext cx="6005080" cy="1440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279030" y="163140"/>
            <a:ext cx="725762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Lato Black"/>
                <a:sym typeface="Lato Black"/>
              </a:rPr>
              <a:t>Deep Learning-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4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Lato Black"/>
                <a:sym typeface="Lato Black"/>
              </a:rPr>
              <a:t>Word Embedding based solution</a:t>
            </a:r>
            <a:endParaRPr sz="34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Lato Black"/>
              <a:sym typeface="Lato Black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9030" y="1030013"/>
            <a:ext cx="6914725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Word Embedding is reducing size of words to a specified number by clubbing similar things together. Individual words are represented as real-valued vectors in a predefined vector space.</a:t>
            </a:r>
            <a:endParaRPr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957EB-99C6-471F-8BEB-35DB8CB959EE}"/>
              </a:ext>
            </a:extLst>
          </p:cNvPr>
          <p:cNvSpPr txBox="1"/>
          <p:nvPr/>
        </p:nvSpPr>
        <p:spPr>
          <a:xfrm>
            <a:off x="279030" y="2064112"/>
            <a:ext cx="8034375" cy="290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To boost the performance of the algorithm further tasks were performed including:-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Word embedding layers was initially flatten, improved to GlobalMaxPool1D with increase in accuracy of the model.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 CNN layer was deployed with 32 filters and kernel size as 5.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Dropout of 0.2 was added after that for the subsequent layer to avoid overfitting.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-US" sz="1600" dirty="0" err="1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Adamax</a:t>
            </a: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’ optimizer was used for fitting the dataset with learning rate increased to 0.005 to avoid overfitting.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Categorical cross entropy loss function was used after converting the labels into categorical.</a:t>
            </a:r>
          </a:p>
        </p:txBody>
      </p:sp>
    </p:spTree>
    <p:extLst>
      <p:ext uri="{BB962C8B-B14F-4D97-AF65-F5344CB8AC3E}">
        <p14:creationId xmlns:p14="http://schemas.microsoft.com/office/powerpoint/2010/main" val="33505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66525" y="321475"/>
            <a:ext cx="5878200" cy="682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342">
                <a:solidFill>
                  <a:srgbClr val="202124"/>
                </a:solidFill>
                <a:latin typeface="Lato Black"/>
                <a:ea typeface="Lato Black"/>
                <a:cs typeface="Lato Black"/>
                <a:sym typeface="Lato Black"/>
              </a:rPr>
              <a:t>What is CNN?</a:t>
            </a:r>
            <a:endParaRPr sz="3342">
              <a:solidFill>
                <a:srgbClr val="20212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294967295"/>
          </p:nvPr>
        </p:nvSpPr>
        <p:spPr>
          <a:xfrm>
            <a:off x="-169075" y="1003675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914400" lvl="0" indent="-3056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74067"/>
              <a:buFont typeface="Arial"/>
              <a:buChar char="●"/>
            </a:pPr>
            <a:r>
              <a:rPr lang="en" sz="1928" dirty="0">
                <a:solidFill>
                  <a:srgbClr val="0E101A"/>
                </a:solidFill>
              </a:rPr>
              <a:t>CNNs are a class of </a:t>
            </a:r>
            <a:r>
              <a:rPr lang="en" sz="1928" i="1" dirty="0">
                <a:solidFill>
                  <a:srgbClr val="0E101A"/>
                </a:solidFill>
              </a:rPr>
              <a:t>deep learning algorithms</a:t>
            </a:r>
            <a:r>
              <a:rPr lang="en" sz="1928" dirty="0">
                <a:solidFill>
                  <a:srgbClr val="0E101A"/>
                </a:solidFill>
              </a:rPr>
              <a:t> that are used for the analysis and classification of visual imagery.</a:t>
            </a:r>
            <a:endParaRPr sz="1928" dirty="0">
              <a:solidFill>
                <a:srgbClr val="0E101A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8" dirty="0">
              <a:solidFill>
                <a:srgbClr val="0E101A"/>
              </a:solidFill>
            </a:endParaRPr>
          </a:p>
          <a:p>
            <a:pPr marL="914400" lvl="0" indent="-3056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74067"/>
              <a:buFont typeface="Arial"/>
              <a:buChar char="●"/>
            </a:pPr>
            <a:r>
              <a:rPr lang="en" sz="1928" dirty="0">
                <a:solidFill>
                  <a:srgbClr val="0E101A"/>
                </a:solidFill>
              </a:rPr>
              <a:t>The CNN consists of an </a:t>
            </a:r>
            <a:r>
              <a:rPr lang="en" sz="1928" i="1" dirty="0">
                <a:solidFill>
                  <a:srgbClr val="0E101A"/>
                </a:solidFill>
              </a:rPr>
              <a:t>input layer</a:t>
            </a:r>
            <a:r>
              <a:rPr lang="en" sz="1928" dirty="0">
                <a:solidFill>
                  <a:srgbClr val="0E101A"/>
                </a:solidFill>
              </a:rPr>
              <a:t>, </a:t>
            </a:r>
            <a:r>
              <a:rPr lang="en" sz="1928" i="1" dirty="0">
                <a:solidFill>
                  <a:srgbClr val="0E101A"/>
                </a:solidFill>
              </a:rPr>
              <a:t>hidden layers</a:t>
            </a:r>
            <a:r>
              <a:rPr lang="en" sz="1928" dirty="0">
                <a:solidFill>
                  <a:srgbClr val="0E101A"/>
                </a:solidFill>
              </a:rPr>
              <a:t>, and an </a:t>
            </a:r>
            <a:r>
              <a:rPr lang="en" sz="1928" i="1" dirty="0">
                <a:solidFill>
                  <a:srgbClr val="0E101A"/>
                </a:solidFill>
              </a:rPr>
              <a:t>output layer </a:t>
            </a:r>
            <a:r>
              <a:rPr lang="en" sz="1928" dirty="0">
                <a:solidFill>
                  <a:srgbClr val="0E101A"/>
                </a:solidFill>
              </a:rPr>
              <a:t>and other layers for feature extraction. In CNN the input is a tensor with raster layers of specific height and width.</a:t>
            </a:r>
            <a:endParaRPr sz="1928" dirty="0">
              <a:solidFill>
                <a:srgbClr val="0E101A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8" dirty="0">
              <a:solidFill>
                <a:srgbClr val="0E101A"/>
              </a:solidFill>
            </a:endParaRPr>
          </a:p>
          <a:p>
            <a:pPr marL="914400" lvl="0" indent="-3056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74067"/>
              <a:buFont typeface="Arial"/>
              <a:buChar char="●"/>
            </a:pPr>
            <a:r>
              <a:rPr lang="en" sz="1928" dirty="0">
                <a:solidFill>
                  <a:srgbClr val="0E101A"/>
                </a:solidFill>
              </a:rPr>
              <a:t>The convolution is an operation that runs a kernel (a square matrix) of fixed size over each of the layers of the tensor and obtains a value by multiplying each value of the kernel with the value in the input layer and then adding the results and forming a feature matrix using these values.</a:t>
            </a:r>
            <a:endParaRPr sz="1928" dirty="0">
              <a:solidFill>
                <a:srgbClr val="0E101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ctrTitle"/>
          </p:nvPr>
        </p:nvSpPr>
        <p:spPr>
          <a:xfrm>
            <a:off x="257581" y="378531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Model Testing and Conclusion:</a:t>
            </a:r>
            <a:endParaRPr sz="3700" b="1" dirty="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257581" y="1444253"/>
            <a:ext cx="8222100" cy="169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2124"/>
                </a:solidFill>
              </a:rPr>
              <a:t>The input given to the model was in the form of nested list with padding so as to maintain a uniform dimension.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02124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2124"/>
                </a:solidFill>
              </a:rPr>
              <a:t>Word embedding based solution gave the output in the form of vector of size of that of labels. Finally Argmax() function was used to get the labels.</a:t>
            </a:r>
            <a:endParaRPr lang="en" sz="1600" dirty="0">
              <a:solidFill>
                <a:srgbClr val="202124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202124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E9853-0C8A-4451-A84B-DBB0AFF0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62" y="3136106"/>
            <a:ext cx="1996445" cy="1292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740DA-D481-4735-9372-19C8D87E0549}"/>
              </a:ext>
            </a:extLst>
          </p:cNvPr>
          <p:cNvSpPr txBox="1"/>
          <p:nvPr/>
        </p:nvSpPr>
        <p:spPr>
          <a:xfrm>
            <a:off x="257581" y="3430849"/>
            <a:ext cx="63146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project, use of non-linear technique of </a:t>
            </a: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 Embeddings 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gave better </a:t>
            </a: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prediction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compared to the linear </a:t>
            </a: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Naïve Bayes algorithm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This is because not all labels can be classified using linear techniques no matter how much we do the rotation or transformation of space.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Outcome: </a:t>
            </a: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91.066%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792CE-D061-4E23-82E6-C89E7246331A}"/>
              </a:ext>
            </a:extLst>
          </p:cNvPr>
          <p:cNvSpPr txBox="1"/>
          <p:nvPr/>
        </p:nvSpPr>
        <p:spPr>
          <a:xfrm>
            <a:off x="6639858" y="4704848"/>
            <a:ext cx="2311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Towards Data Science</a:t>
            </a:r>
            <a:endParaRPr lang="en-IN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46896" y="1585912"/>
            <a:ext cx="4850207" cy="814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THANKING YOU</a:t>
            </a:r>
            <a:endParaRPr sz="4500" b="1" dirty="0">
              <a:solidFill>
                <a:schemeClr val="accent1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1134169" y="2743201"/>
            <a:ext cx="6875659" cy="814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101A"/>
                </a:solidFill>
              </a:rPr>
              <a:t>Link to the code files:</a:t>
            </a:r>
            <a:endParaRPr sz="2000" dirty="0">
              <a:solidFill>
                <a:srgbClr val="0E101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E101A"/>
                </a:solidFill>
                <a:hlinkClick r:id="rId3"/>
              </a:rPr>
              <a:t>https://github.com/oshin7695/Sentimental-Analysis-WiDS</a:t>
            </a:r>
            <a:endParaRPr lang="en-IN" sz="2000" dirty="0">
              <a:solidFill>
                <a:srgbClr val="0E101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693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Lato</vt:lpstr>
      <vt:lpstr>Roboto</vt:lpstr>
      <vt:lpstr>Lato Black</vt:lpstr>
      <vt:lpstr>Didact Gothic</vt:lpstr>
      <vt:lpstr>Wingdings</vt:lpstr>
      <vt:lpstr>Geometric</vt:lpstr>
      <vt:lpstr>Sentiment Analysis using Naïve Bayes and Word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Testing and Conclusion: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 Image Differentiator using CNN</dc:title>
  <dc:creator>OSHIN KUMAR</dc:creator>
  <cp:lastModifiedBy>OSHIN KUMAR</cp:lastModifiedBy>
  <cp:revision>4</cp:revision>
  <dcterms:modified xsi:type="dcterms:W3CDTF">2022-01-27T12:31:48Z</dcterms:modified>
</cp:coreProperties>
</file>