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5" r:id="rId11"/>
    <p:sldId id="263" r:id="rId12"/>
    <p:sldId id="264" r:id="rId13"/>
    <p:sldId id="266" r:id="rId14"/>
    <p:sldId id="268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18F8F-CEA5-4237-A8BE-C8BDE1BA6A1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773A2-8194-47F1-9235-F8D8B54CB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831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7B8AE-C3D5-4FEB-A399-72F9433AD16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43711-9595-4D57-8A2D-E7283B43D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29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3711-9595-4D57-8A2D-E7283B43D8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45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E2A7-C27A-4160-B956-DCF2C7255B02}" type="datetime1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96400" y="181972"/>
            <a:ext cx="2743200" cy="365125"/>
          </a:xfrm>
        </p:spPr>
        <p:txBody>
          <a:bodyPr/>
          <a:lstStyle/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58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B2C-3F91-40C0-ACD0-8B88FCC7B7B9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7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986-CD47-42A2-830F-D81F842CB380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54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BDBB-086E-454B-AB97-C188F1D6F94E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0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B4A4-A4A0-459E-8686-6344A7CA57BB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2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C5B4-5AAE-4F6D-8193-2AAA24023EF1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89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8E2D-27B7-4465-8B16-FC296A3C6FC7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24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DBE-08AF-4C61-83A1-9BC08E360FCD}" type="datetime1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89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2F0-01D4-492E-820F-B3468628E4C4}" type="datetime1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27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7AB2-B132-42F8-8CA0-4112D63B3960}" type="datetime1">
              <a:rPr lang="en-GB" smtClean="0"/>
              <a:t>15/06/2021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05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0D0E-3BD1-4D61-AF5F-9A36FFA50FC8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87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0628-1995-4BD7-841B-95B65DED09E9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66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FCA1-387A-4D48-83C5-D3F66A6CE613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08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C19F-5B3F-4CB2-8A3C-CA0B849D91CD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816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8B30-3B80-492C-AA42-95E80C55863C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9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F09C-08D2-4B58-B573-D2755EA3D8A6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53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DDC-BB16-4433-B22A-978558026CBF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251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C896-4C29-40F7-9ADF-8A4782F13024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98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F8F4-4D46-4914-B835-5CCF2AB116F0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884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5B-DB50-43F9-9B93-FA7B81D25774}" type="datetime1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23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BEBD-6F26-4979-8322-0B480701D1AA}" type="datetime1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275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A62C-AD83-4BFA-9417-D330833B6285}" type="datetime1">
              <a:rPr lang="en-GB" smtClean="0"/>
              <a:t>15/06/2021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39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8051-0CE4-4858-A23C-A53D78DF4258}" type="datetime1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39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D93-31CB-42E6-9924-D86C14934F38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269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E5A7-11B4-4B5B-B029-E355398575B3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0217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FC-802E-4040-8725-6C1C10001091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13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737F-2B72-417B-B3A4-71F8C6B6A2D8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859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1779-A8B2-403A-942F-37F84D0F6667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68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8775-2675-4925-A63A-04CE07BB6C3D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870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8385-F24E-48D8-B9D2-F097D8892835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816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8B28-238E-43C9-A2AB-F8A81CC6C3F0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3465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311D-8D78-45CE-850D-693BC7027BCA}" type="datetime1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115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5BBB-7465-43B8-B750-A0C69B84768D}" type="datetime1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D8D6-6C23-4477-8DC0-963DC42457F5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501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9F9-2C01-4D0C-AFBC-82D61E47E903}" type="datetime1">
              <a:rPr lang="en-GB" smtClean="0"/>
              <a:t>15/06/2021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3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CC0-A444-4508-BE5A-76856BB50EF6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026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D562-74BB-4ADA-85F2-796B20264673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5743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4A81-5D9C-4D78-B8A0-BB0EB3589C7F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964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B1E9-E7B3-4E7D-A1E0-4D5D54FB96EA}" type="datetime1">
              <a:rPr lang="en-GB" smtClean="0"/>
              <a:t>15/06/2021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2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00F-6510-4603-B8EA-7C86D0C911FC}" type="datetime1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58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4E36-9A4F-4B6C-8A5E-6D39C9FB61E3}" type="datetime1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1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6F13-9D18-4F50-9CFE-3605FDFB8191}" type="datetime1">
              <a:rPr lang="en-GB" smtClean="0"/>
              <a:t>15/06/2021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2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DA3D-87C0-476B-9E77-1EDE4F8FF7EA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74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8153-06E7-4EF1-B334-1BD5F5BE01EC}" type="datetime1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5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043D-8152-4108-8155-9D4D780CC1A1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2610-BCE8-4FAF-A4DD-DF14468D7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9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24DE-6384-47A3-A961-2803BA3CDD68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92FA-8953-44B4-8F3A-AF26B2849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F417-009D-4692-96B6-31D5F1422344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95BD-74C5-4140-931F-D67D683EA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6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C9E1-5127-4F6A-9C06-0167D5B43656}" type="datetime1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89CB-830B-4B64-8C06-1CCD1C5F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1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5348" y="1551536"/>
            <a:ext cx="7121234" cy="3570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/>
              <a:t>Live Shipment Tracker</a:t>
            </a:r>
          </a:p>
          <a:p>
            <a:pPr algn="ctr"/>
            <a:endParaRPr lang="en-US" sz="4400" dirty="0"/>
          </a:p>
          <a:p>
            <a:pPr algn="ctr"/>
            <a:endParaRPr lang="en-US" sz="2800" u="sng" dirty="0" smtClean="0"/>
          </a:p>
          <a:p>
            <a:pPr algn="ctr"/>
            <a:r>
              <a:rPr lang="en-US" sz="2800" u="sng" dirty="0" smtClean="0"/>
              <a:t>Team </a:t>
            </a:r>
            <a:r>
              <a:rPr lang="en-US" sz="2800" u="sng" dirty="0" smtClean="0"/>
              <a:t>Optimus</a:t>
            </a:r>
            <a:endParaRPr lang="en-US" sz="3200" u="sng" dirty="0" smtClean="0"/>
          </a:p>
          <a:p>
            <a:pPr algn="ctr"/>
            <a:r>
              <a:rPr lang="en-US" sz="2400" dirty="0" smtClean="0"/>
              <a:t>Arnab Paul </a:t>
            </a:r>
            <a:r>
              <a:rPr lang="en-US" sz="2400" dirty="0" smtClean="0"/>
              <a:t>Choudhury, Mtech IIT Guwahati</a:t>
            </a:r>
            <a:endParaRPr lang="en-US" sz="2400" dirty="0" smtClean="0"/>
          </a:p>
          <a:p>
            <a:pPr algn="ctr"/>
            <a:r>
              <a:rPr lang="en-US" sz="2400" dirty="0" smtClean="0"/>
              <a:t>Aryan </a:t>
            </a:r>
            <a:r>
              <a:rPr lang="en-US" sz="2400" dirty="0" smtClean="0"/>
              <a:t>Yadav, Mtech IIT Guwahati</a:t>
            </a:r>
            <a:endParaRPr lang="en-US" sz="2400" dirty="0" smtClean="0"/>
          </a:p>
          <a:p>
            <a:pPr algn="ctr"/>
            <a:r>
              <a:rPr lang="en-US" sz="2400" dirty="0" smtClean="0"/>
              <a:t>Manas Ranjan </a:t>
            </a:r>
            <a:r>
              <a:rPr lang="en-US" sz="2400" dirty="0" smtClean="0"/>
              <a:t>Jena, PhD NIT Rourkela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38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0" y="0"/>
            <a:ext cx="588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Estimated Costs:</a:t>
            </a:r>
            <a:endParaRPr lang="en-GB" sz="4000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0737"/>
              </p:ext>
            </p:extLst>
          </p:nvPr>
        </p:nvGraphicFramePr>
        <p:xfrm>
          <a:off x="115277" y="962353"/>
          <a:ext cx="1142023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178">
                  <a:extLst>
                    <a:ext uri="{9D8B030D-6E8A-4147-A177-3AD203B41FA5}">
                      <a16:colId xmlns:a16="http://schemas.microsoft.com/office/drawing/2014/main" val="2483049467"/>
                    </a:ext>
                  </a:extLst>
                </a:gridCol>
                <a:gridCol w="3127514">
                  <a:extLst>
                    <a:ext uri="{9D8B030D-6E8A-4147-A177-3AD203B41FA5}">
                      <a16:colId xmlns:a16="http://schemas.microsoft.com/office/drawing/2014/main" val="40250796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26892092"/>
                    </a:ext>
                  </a:extLst>
                </a:gridCol>
                <a:gridCol w="3050931">
                  <a:extLst>
                    <a:ext uri="{9D8B030D-6E8A-4147-A177-3AD203B41FA5}">
                      <a16:colId xmlns:a16="http://schemas.microsoft.com/office/drawing/2014/main" val="965147913"/>
                    </a:ext>
                  </a:extLst>
                </a:gridCol>
                <a:gridCol w="1934307">
                  <a:extLst>
                    <a:ext uri="{9D8B030D-6E8A-4147-A177-3AD203B41FA5}">
                      <a16:colId xmlns:a16="http://schemas.microsoft.com/office/drawing/2014/main" val="11191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Serial No.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Component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 cost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Units required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7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SIM7000JC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1200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17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ESP-12e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Battery(2000 </a:t>
                      </a:r>
                      <a:r>
                        <a:rPr lang="en-US" sz="1600" dirty="0" err="1" smtClean="0"/>
                        <a:t>mAh</a:t>
                      </a:r>
                      <a:r>
                        <a:rPr lang="en-US" sz="1600" dirty="0" smtClean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9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Dual Antenna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8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Passive elements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 per requirement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8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 elements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 per requirement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2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Fabrication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6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Transistors,</a:t>
                      </a:r>
                      <a:r>
                        <a:rPr lang="en-US" sz="1600" baseline="0" dirty="0" smtClean="0"/>
                        <a:t> USB, regulators and other components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3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Tracker</a:t>
                      </a:r>
                      <a:r>
                        <a:rPr lang="en-US" sz="1600" baseline="0" dirty="0" smtClean="0"/>
                        <a:t> frame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3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Total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3000</a:t>
                      </a:r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796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277" y="59302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Per unit Tracker Cost:</a:t>
            </a:r>
            <a:endParaRPr lang="en-GB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15277" y="5249873"/>
            <a:ext cx="650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Charges: Depends upon service provider, however it is minimal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5277" y="5619205"/>
            <a:ext cx="11859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Server, Blockchain: multiple low cost and “</a:t>
            </a:r>
            <a:r>
              <a:rPr lang="en-US" i="1" dirty="0" smtClean="0"/>
              <a:t>pay as you go” </a:t>
            </a:r>
            <a:r>
              <a:rPr lang="en-US" dirty="0" smtClean="0"/>
              <a:t>cloud options available with initial cost almost nil and charges are correlated with the amount of active usage, like API calls etc.</a:t>
            </a:r>
          </a:p>
          <a:p>
            <a:endParaRPr lang="en-US" dirty="0"/>
          </a:p>
          <a:p>
            <a:r>
              <a:rPr lang="en-US" b="1" dirty="0" smtClean="0"/>
              <a:t>To sum up, the entire solution can be deployed within Rs 4000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625521" y="616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5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0" y="0"/>
            <a:ext cx="588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Benefits and Advantages</a:t>
            </a:r>
            <a:r>
              <a:rPr lang="en-US" sz="4000" b="1" dirty="0" smtClean="0"/>
              <a:t>:</a:t>
            </a:r>
            <a:endParaRPr lang="en-GB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55668"/>
            <a:ext cx="11776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human intervention required once embedded in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Cost effective, small form factor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Blockchain ensures immutability and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is Decentralized, yet private and permissioned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Customer satisfaction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625521" y="6162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0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0" y="0"/>
            <a:ext cx="588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Future Work</a:t>
            </a:r>
            <a:r>
              <a:rPr lang="en-US" sz="4000" b="1" dirty="0" smtClean="0"/>
              <a:t>:</a:t>
            </a:r>
            <a:endParaRPr lang="en-GB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55668"/>
            <a:ext cx="11776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Make use of technologies like </a:t>
            </a:r>
            <a:r>
              <a:rPr lang="en-US" sz="2400" dirty="0" err="1" smtClean="0"/>
              <a:t>Nb</a:t>
            </a:r>
            <a:r>
              <a:rPr lang="en-US" sz="2400" dirty="0" smtClean="0"/>
              <a:t>-IoT/</a:t>
            </a:r>
            <a:r>
              <a:rPr lang="en-US" sz="2400" dirty="0" err="1" smtClean="0"/>
              <a:t>LoRa</a:t>
            </a:r>
            <a:r>
              <a:rPr lang="en-US" sz="2400" dirty="0" smtClean="0"/>
              <a:t>/5G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Optimized use of microcontroller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Implement industry grade Blockchain framework like Hyperledger framework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Unique visualization for providing information at a glance.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625521" y="6162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3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3015" y="2851521"/>
            <a:ext cx="452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Questions…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0667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0" y="0"/>
            <a:ext cx="387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Challenge:</a:t>
            </a:r>
            <a:endParaRPr lang="en-GB" sz="4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07886"/>
            <a:ext cx="117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low-cost light weight tracker with real-time information on High value Items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899891" y="5708074"/>
            <a:ext cx="1976582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E-commerce Marketplace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692959" y="3089564"/>
            <a:ext cx="1976582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Seller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9162704" y="3089563"/>
            <a:ext cx="1976582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639359" y="2521528"/>
            <a:ext cx="4553527" cy="1884218"/>
            <a:chOff x="3639359" y="2521528"/>
            <a:chExt cx="4553527" cy="1884218"/>
          </a:xfrm>
        </p:grpSpPr>
        <p:sp>
          <p:nvSpPr>
            <p:cNvPr id="8" name="Rounded Rectangle 7"/>
            <p:cNvSpPr/>
            <p:nvPr/>
          </p:nvSpPr>
          <p:spPr>
            <a:xfrm>
              <a:off x="3639359" y="2521528"/>
              <a:ext cx="4553527" cy="188421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16400" y="2521528"/>
              <a:ext cx="3343563" cy="4433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Third-party Logistic Support</a:t>
              </a:r>
              <a:endParaRPr lang="en-GB" dirty="0"/>
            </a:p>
          </p:txBody>
        </p:sp>
      </p:grp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2669541" y="3463637"/>
            <a:ext cx="96981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7" idx="1"/>
          </p:cNvCxnSpPr>
          <p:nvPr/>
        </p:nvCxnSpPr>
        <p:spPr>
          <a:xfrm flipV="1">
            <a:off x="8192886" y="3463636"/>
            <a:ext cx="969818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7" idx="2"/>
          </p:cNvCxnSpPr>
          <p:nvPr/>
        </p:nvCxnSpPr>
        <p:spPr>
          <a:xfrm flipV="1">
            <a:off x="6876473" y="3837708"/>
            <a:ext cx="3274522" cy="2244439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5" idx="1"/>
          </p:cNvCxnSpPr>
          <p:nvPr/>
        </p:nvCxnSpPr>
        <p:spPr>
          <a:xfrm rot="16200000" flipH="1">
            <a:off x="2168351" y="3350607"/>
            <a:ext cx="2244438" cy="32186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  <a:endCxn id="8" idx="3"/>
          </p:cNvCxnSpPr>
          <p:nvPr/>
        </p:nvCxnSpPr>
        <p:spPr>
          <a:xfrm>
            <a:off x="3639359" y="3463637"/>
            <a:ext cx="455352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6417829" y="3463635"/>
            <a:ext cx="1489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location</a:t>
            </a:r>
            <a:r>
              <a:rPr lang="en-US" sz="4000" dirty="0" smtClean="0"/>
              <a:t>?</a:t>
            </a:r>
            <a:endParaRPr lang="en-GB" sz="4000" dirty="0"/>
          </a:p>
        </p:txBody>
      </p:sp>
      <p:cxnSp>
        <p:nvCxnSpPr>
          <p:cNvPr id="29" name="Elbow Connector 28"/>
          <p:cNvCxnSpPr>
            <a:stCxn id="6" idx="0"/>
            <a:endCxn id="9" idx="0"/>
          </p:cNvCxnSpPr>
          <p:nvPr/>
        </p:nvCxnSpPr>
        <p:spPr>
          <a:xfrm rot="5400000" flipH="1" flipV="1">
            <a:off x="3500698" y="702080"/>
            <a:ext cx="568036" cy="4206932"/>
          </a:xfrm>
          <a:prstGeom prst="bentConnector3">
            <a:avLst>
              <a:gd name="adj1" fmla="val 20040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flipH="1">
            <a:off x="0" y="1354147"/>
            <a:ext cx="446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Key Players and Current scenario:</a:t>
            </a:r>
            <a:endParaRPr lang="en-GB" sz="2400" b="1" dirty="0"/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2168352" y="3350608"/>
            <a:ext cx="2244438" cy="321864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4918364" y="3605320"/>
            <a:ext cx="1672532" cy="66188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Value Package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625521" y="616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0" y="0"/>
            <a:ext cx="588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Problems Faced:</a:t>
            </a:r>
            <a:endParaRPr lang="en-GB" sz="4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55668"/>
            <a:ext cx="11776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Total dependence on logistic partner for tracking package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real-time 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Items are sometimes lost in Transit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Some items are marked as “Return to Origin” without attempting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Seller has no idea whom to trust in the case of a dispute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625521" y="616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05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0" y="0"/>
            <a:ext cx="588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Solution</a:t>
            </a:r>
            <a:r>
              <a:rPr lang="en-US" sz="4000" b="1" dirty="0" smtClean="0"/>
              <a:t>:</a:t>
            </a:r>
            <a:endParaRPr lang="en-GB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55668"/>
            <a:ext cx="117763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major components of the 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Tracking hardware device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Collect location information from </a:t>
            </a:r>
            <a:r>
              <a:rPr lang="en-US" sz="2400" dirty="0" smtClean="0"/>
              <a:t>satellites/network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Transmit location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Private and Permissioned Blockchain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Ensures immutability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Enhanced 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Application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Receive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Visualize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Process data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625521" y="616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0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227" y="125956"/>
            <a:ext cx="3465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Architecture Diagram:</a:t>
            </a:r>
            <a:endParaRPr lang="en-GB" sz="2800" b="1" u="sng" dirty="0"/>
          </a:p>
        </p:txBody>
      </p:sp>
      <p:pic>
        <p:nvPicPr>
          <p:cNvPr id="6" name="Picture 10" descr="Cloud Icon - Free Download, PNG and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7" b="18526"/>
          <a:stretch/>
        </p:blipFill>
        <p:spPr bwMode="auto">
          <a:xfrm>
            <a:off x="4315008" y="2766814"/>
            <a:ext cx="1439878" cy="94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65193" y="2612408"/>
            <a:ext cx="4570978" cy="20993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3228" y="1300869"/>
            <a:ext cx="3546657" cy="52561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79312" y="3858604"/>
            <a:ext cx="1662297" cy="6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6916" y="5095025"/>
            <a:ext cx="1287087" cy="133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 Storage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66916" y="1947771"/>
            <a:ext cx="1287087" cy="133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GPS/GNSS Module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429998" y="3521397"/>
            <a:ext cx="1055771" cy="13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GPRS/</a:t>
            </a:r>
            <a:r>
              <a:rPr lang="en-US" sz="1500" dirty="0" err="1" smtClean="0"/>
              <a:t>LTEModule</a:t>
            </a:r>
            <a:endParaRPr lang="en-GB" sz="1500" dirty="0"/>
          </a:p>
        </p:txBody>
      </p:sp>
      <p:pic>
        <p:nvPicPr>
          <p:cNvPr id="13" name="Picture 2" descr="Blockchain icon PNG and SVG Vector Free Downloa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76" y="2724773"/>
            <a:ext cx="967316" cy="10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9324109" y="2915339"/>
            <a:ext cx="1093276" cy="6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Server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2897" y="3739832"/>
            <a:ext cx="154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Blockchain network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6" name="Picture 8" descr="Laptop And Phon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3" y="2724773"/>
            <a:ext cx="1081387" cy="10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45833" y="3700812"/>
            <a:ext cx="1300709" cy="56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Device Application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16727" y="1763105"/>
            <a:ext cx="93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563378" y="311454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069908" y="6167785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Tracker Device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4842" y="434714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Cloud </a:t>
            </a:r>
            <a:endParaRPr lang="en-GB" b="1" dirty="0"/>
          </a:p>
        </p:txBody>
      </p:sp>
      <p:pic>
        <p:nvPicPr>
          <p:cNvPr id="22" name="Picture 12" descr="Communication, dish, gps satellite, satellite, space, space satellite icon  - Download on Iconfinder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05044">
            <a:off x="4408454" y="689211"/>
            <a:ext cx="1071047" cy="10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Elbow Connector 22"/>
          <p:cNvCxnSpPr>
            <a:stCxn id="11" idx="0"/>
            <a:endCxn id="22" idx="3"/>
          </p:cNvCxnSpPr>
          <p:nvPr/>
        </p:nvCxnSpPr>
        <p:spPr>
          <a:xfrm rot="5400000" flipH="1" flipV="1">
            <a:off x="2355192" y="-113763"/>
            <a:ext cx="816803" cy="3306267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6" idx="1"/>
          </p:cNvCxnSpPr>
          <p:nvPr/>
        </p:nvCxnSpPr>
        <p:spPr>
          <a:xfrm flipV="1">
            <a:off x="3485769" y="3237705"/>
            <a:ext cx="829239" cy="950352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</p:cNvCxnSpPr>
          <p:nvPr/>
        </p:nvCxnSpPr>
        <p:spPr>
          <a:xfrm flipV="1">
            <a:off x="1110460" y="4531811"/>
            <a:ext cx="0" cy="56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1"/>
            <a:endCxn id="9" idx="3"/>
          </p:cNvCxnSpPr>
          <p:nvPr/>
        </p:nvCxnSpPr>
        <p:spPr>
          <a:xfrm flipH="1">
            <a:off x="1941609" y="4188057"/>
            <a:ext cx="48838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11" idx="2"/>
          </p:cNvCxnSpPr>
          <p:nvPr/>
        </p:nvCxnSpPr>
        <p:spPr>
          <a:xfrm flipH="1" flipV="1">
            <a:off x="1110460" y="3281090"/>
            <a:ext cx="1" cy="5775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3"/>
            <a:endCxn id="14" idx="1"/>
          </p:cNvCxnSpPr>
          <p:nvPr/>
        </p:nvCxnSpPr>
        <p:spPr>
          <a:xfrm>
            <a:off x="8788192" y="3244793"/>
            <a:ext cx="535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16" idx="1"/>
          </p:cNvCxnSpPr>
          <p:nvPr/>
        </p:nvCxnSpPr>
        <p:spPr>
          <a:xfrm>
            <a:off x="10417385" y="3244793"/>
            <a:ext cx="4381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40800" y="5037531"/>
            <a:ext cx="3149616" cy="1520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60608"/>
              </p:ext>
            </p:extLst>
          </p:nvPr>
        </p:nvGraphicFramePr>
        <p:xfrm>
          <a:off x="8991600" y="5398561"/>
          <a:ext cx="3048000" cy="112776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283848906"/>
                    </a:ext>
                  </a:extLst>
                </a:gridCol>
              </a:tblGrid>
              <a:tr h="112776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099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049607" y="5478352"/>
            <a:ext cx="1663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 connection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49607" y="5864159"/>
            <a:ext cx="1485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Wired connection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049607" y="6198562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Connection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940784" y="5055385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Legend</a:t>
            </a:r>
            <a:endParaRPr lang="en-GB" b="1" u="sng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9840900" y="5398561"/>
            <a:ext cx="0" cy="112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991600" y="5812620"/>
            <a:ext cx="3048000" cy="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91600" y="6182613"/>
            <a:ext cx="3048000" cy="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108309" y="5969609"/>
            <a:ext cx="48838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107695" y="5637719"/>
            <a:ext cx="488389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112797" y="6352449"/>
            <a:ext cx="48838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273186" y="2915339"/>
            <a:ext cx="1093276" cy="6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</a:t>
            </a:r>
            <a:endParaRPr lang="en-GB" sz="1400" dirty="0"/>
          </a:p>
        </p:txBody>
      </p:sp>
      <p:cxnSp>
        <p:nvCxnSpPr>
          <p:cNvPr id="64" name="Straight Connector 63"/>
          <p:cNvCxnSpPr>
            <a:stCxn id="58" idx="3"/>
            <a:endCxn id="13" idx="1"/>
          </p:cNvCxnSpPr>
          <p:nvPr/>
        </p:nvCxnSpPr>
        <p:spPr>
          <a:xfrm>
            <a:off x="7366462" y="3244793"/>
            <a:ext cx="4544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" idx="3"/>
            <a:endCxn id="58" idx="1"/>
          </p:cNvCxnSpPr>
          <p:nvPr/>
        </p:nvCxnSpPr>
        <p:spPr>
          <a:xfrm>
            <a:off x="5754886" y="3237705"/>
            <a:ext cx="518300" cy="7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625521" y="616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5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0" y="0"/>
            <a:ext cx="588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Tracker Device:</a:t>
            </a:r>
            <a:endParaRPr lang="en-GB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07886"/>
            <a:ext cx="632005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Form factor: 5.3x4.7x3 cm</a:t>
            </a:r>
          </a:p>
          <a:p>
            <a:r>
              <a:rPr lang="en-US" sz="2000" dirty="0" smtClean="0"/>
              <a:t>Lifetime: 1 month</a:t>
            </a:r>
          </a:p>
          <a:p>
            <a:r>
              <a:rPr lang="en-US" sz="2000" dirty="0" smtClean="0"/>
              <a:t>Power source: 2000 </a:t>
            </a:r>
            <a:r>
              <a:rPr lang="en-US" sz="2000" dirty="0" err="1" smtClean="0"/>
              <a:t>mAh</a:t>
            </a:r>
            <a:r>
              <a:rPr lang="en-US" sz="2000" dirty="0" smtClean="0"/>
              <a:t> batteries</a:t>
            </a:r>
          </a:p>
          <a:p>
            <a:r>
              <a:rPr lang="en-US" sz="2000" dirty="0" smtClean="0"/>
              <a:t>Frequency of Transmission: 1 per 15 minutes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Major Components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SIM7000JC: </a:t>
            </a:r>
            <a:r>
              <a:rPr lang="en-US" sz="2000" dirty="0" smtClean="0"/>
              <a:t>GPRS/LTE/GPS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ESP-12e: Microcontroller with SPIFFS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SD card (optional, for more persistent storage)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Dual </a:t>
            </a:r>
            <a:r>
              <a:rPr lang="en-US" sz="2000" dirty="0" smtClean="0"/>
              <a:t>use Antenna for GPS and LTE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r>
              <a:rPr lang="en-US" sz="2000" b="1" dirty="0" smtClean="0"/>
              <a:t>Major constraints to form factor and lifetime: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Frequency of transmission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Energy density of Battery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Type of Technology used for Transmission</a:t>
            </a:r>
          </a:p>
        </p:txBody>
      </p:sp>
      <p:sp>
        <p:nvSpPr>
          <p:cNvPr id="3" name="Cube 2"/>
          <p:cNvSpPr/>
          <p:nvPr/>
        </p:nvSpPr>
        <p:spPr>
          <a:xfrm>
            <a:off x="7295749" y="681683"/>
            <a:ext cx="2807855" cy="1315032"/>
          </a:xfrm>
          <a:prstGeom prst="cube">
            <a:avLst>
              <a:gd name="adj" fmla="val 44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e 6"/>
          <p:cNvSpPr/>
          <p:nvPr/>
        </p:nvSpPr>
        <p:spPr>
          <a:xfrm rot="13372393">
            <a:off x="9817870" y="1472207"/>
            <a:ext cx="360218" cy="832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/>
          <p:cNvSpPr/>
          <p:nvPr/>
        </p:nvSpPr>
        <p:spPr>
          <a:xfrm rot="10800000">
            <a:off x="10195966" y="691346"/>
            <a:ext cx="360218" cy="7050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/>
          <p:cNvSpPr/>
          <p:nvPr/>
        </p:nvSpPr>
        <p:spPr>
          <a:xfrm rot="5400000">
            <a:off x="8805897" y="-634343"/>
            <a:ext cx="360218" cy="22259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699676" y="-79129"/>
            <a:ext cx="8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5.3 cm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556184" y="859182"/>
            <a:ext cx="64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cm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098989" y="1861287"/>
            <a:ext cx="87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4.7 </a:t>
            </a:r>
            <a:r>
              <a:rPr lang="en-US" dirty="0" smtClean="0"/>
              <a:t>cm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t="4635" r="8839" b="6546"/>
          <a:stretch/>
        </p:blipFill>
        <p:spPr>
          <a:xfrm>
            <a:off x="5818399" y="2827245"/>
            <a:ext cx="1672020" cy="18493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96047" y="4636880"/>
            <a:ext cx="191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Fig: PCB with SD card</a:t>
            </a:r>
          </a:p>
          <a:p>
            <a:pPr algn="ctr"/>
            <a:r>
              <a:rPr lang="en-US" sz="1400" i="1" dirty="0" smtClean="0"/>
              <a:t>(bottom view)</a:t>
            </a:r>
            <a:endParaRPr lang="en-GB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45308" y="6535174"/>
            <a:ext cx="319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Fig: PCB without SD card (Bottom view)</a:t>
            </a:r>
            <a:endParaRPr lang="en-GB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433877" y="4524504"/>
            <a:ext cx="147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Fig: PCB top view</a:t>
            </a:r>
            <a:endParaRPr lang="en-GB" sz="1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53596" y="2239352"/>
            <a:ext cx="2742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Fig: Dimensions of tracking device</a:t>
            </a:r>
            <a:endParaRPr lang="en-GB" sz="1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625521" y="616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1480" r="4323" b="1399"/>
          <a:stretch/>
        </p:blipFill>
        <p:spPr>
          <a:xfrm>
            <a:off x="10195966" y="2619501"/>
            <a:ext cx="1780487" cy="1939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464" r="3297" b="908"/>
          <a:stretch/>
        </p:blipFill>
        <p:spPr>
          <a:xfrm>
            <a:off x="8111526" y="4523166"/>
            <a:ext cx="1748960" cy="19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0" y="0"/>
            <a:ext cx="588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Flowchart:</a:t>
            </a:r>
            <a:endParaRPr lang="en-GB" sz="40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8" y="707886"/>
            <a:ext cx="11834446" cy="6150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25521" y="616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0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0" y="0"/>
            <a:ext cx="588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Blockchain Network:</a:t>
            </a:r>
            <a:endParaRPr lang="en-GB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55668"/>
            <a:ext cx="54688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Type of Blockchain network: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Permissioned Private Blockchain</a:t>
            </a:r>
          </a:p>
          <a:p>
            <a:endParaRPr lang="en-US" sz="2000" u="sng" dirty="0" smtClean="0"/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u="sng" dirty="0" smtClean="0"/>
          </a:p>
          <a:p>
            <a:r>
              <a:rPr lang="en-US" sz="2000" u="sng" dirty="0" smtClean="0"/>
              <a:t>Benefits: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Immutability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Security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Faster transactions; better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3" name="Oval 2"/>
          <p:cNvSpPr/>
          <p:nvPr/>
        </p:nvSpPr>
        <p:spPr>
          <a:xfrm>
            <a:off x="6831622" y="1209048"/>
            <a:ext cx="967154" cy="967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Seller</a:t>
            </a:r>
            <a:endParaRPr lang="en-GB" sz="1600" dirty="0"/>
          </a:p>
        </p:txBody>
      </p:sp>
      <p:sp>
        <p:nvSpPr>
          <p:cNvPr id="5" name="Oval 4"/>
          <p:cNvSpPr/>
          <p:nvPr/>
        </p:nvSpPr>
        <p:spPr>
          <a:xfrm>
            <a:off x="9029700" y="1209048"/>
            <a:ext cx="967154" cy="967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Logistic Partner 1</a:t>
            </a:r>
            <a:endParaRPr lang="en-GB" sz="1200" dirty="0"/>
          </a:p>
        </p:txBody>
      </p:sp>
      <p:sp>
        <p:nvSpPr>
          <p:cNvPr id="6" name="Oval 5"/>
          <p:cNvSpPr/>
          <p:nvPr/>
        </p:nvSpPr>
        <p:spPr>
          <a:xfrm>
            <a:off x="10207869" y="3192611"/>
            <a:ext cx="967154" cy="967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Logistic Partner 2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>
            <a:off x="5693018" y="3192611"/>
            <a:ext cx="967154" cy="967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Customer 1</a:t>
            </a:r>
            <a:endParaRPr lang="en-GB" sz="900" dirty="0"/>
          </a:p>
        </p:txBody>
      </p:sp>
      <p:sp>
        <p:nvSpPr>
          <p:cNvPr id="8" name="Oval 7"/>
          <p:cNvSpPr/>
          <p:nvPr/>
        </p:nvSpPr>
        <p:spPr>
          <a:xfrm>
            <a:off x="6831622" y="5047788"/>
            <a:ext cx="967154" cy="967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Customer 2</a:t>
            </a:r>
            <a:endParaRPr lang="en-GB" sz="900" dirty="0"/>
          </a:p>
        </p:txBody>
      </p:sp>
      <p:sp>
        <p:nvSpPr>
          <p:cNvPr id="9" name="Oval 8"/>
          <p:cNvSpPr/>
          <p:nvPr/>
        </p:nvSpPr>
        <p:spPr>
          <a:xfrm>
            <a:off x="9029700" y="5047788"/>
            <a:ext cx="967154" cy="967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Customer 3</a:t>
            </a:r>
            <a:endParaRPr lang="en-GB" sz="900" dirty="0"/>
          </a:p>
        </p:txBody>
      </p:sp>
      <p:cxnSp>
        <p:nvCxnSpPr>
          <p:cNvPr id="11" name="Straight Arrow Connector 10"/>
          <p:cNvCxnSpPr>
            <a:stCxn id="7" idx="6"/>
            <a:endCxn id="8" idx="0"/>
          </p:cNvCxnSpPr>
          <p:nvPr/>
        </p:nvCxnSpPr>
        <p:spPr>
          <a:xfrm>
            <a:off x="6660172" y="3676188"/>
            <a:ext cx="655027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9" idx="0"/>
          </p:cNvCxnSpPr>
          <p:nvPr/>
        </p:nvCxnSpPr>
        <p:spPr>
          <a:xfrm>
            <a:off x="6660172" y="3676188"/>
            <a:ext cx="2853105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6" idx="2"/>
          </p:cNvCxnSpPr>
          <p:nvPr/>
        </p:nvCxnSpPr>
        <p:spPr>
          <a:xfrm>
            <a:off x="6660172" y="3676188"/>
            <a:ext cx="35476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5" idx="3"/>
          </p:cNvCxnSpPr>
          <p:nvPr/>
        </p:nvCxnSpPr>
        <p:spPr>
          <a:xfrm flipV="1">
            <a:off x="6660172" y="2034566"/>
            <a:ext cx="2511164" cy="1641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5"/>
            <a:endCxn id="5" idx="3"/>
          </p:cNvCxnSpPr>
          <p:nvPr/>
        </p:nvCxnSpPr>
        <p:spPr>
          <a:xfrm>
            <a:off x="7657140" y="2034566"/>
            <a:ext cx="1514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3" idx="5"/>
          </p:cNvCxnSpPr>
          <p:nvPr/>
        </p:nvCxnSpPr>
        <p:spPr>
          <a:xfrm flipV="1">
            <a:off x="6660172" y="2034566"/>
            <a:ext cx="996968" cy="1641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6" idx="2"/>
          </p:cNvCxnSpPr>
          <p:nvPr/>
        </p:nvCxnSpPr>
        <p:spPr>
          <a:xfrm>
            <a:off x="9171336" y="2034566"/>
            <a:ext cx="1036533" cy="1641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  <a:endCxn id="6" idx="2"/>
          </p:cNvCxnSpPr>
          <p:nvPr/>
        </p:nvCxnSpPr>
        <p:spPr>
          <a:xfrm flipV="1">
            <a:off x="9513277" y="3676188"/>
            <a:ext cx="694592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9" idx="0"/>
          </p:cNvCxnSpPr>
          <p:nvPr/>
        </p:nvCxnSpPr>
        <p:spPr>
          <a:xfrm>
            <a:off x="7315199" y="5047788"/>
            <a:ext cx="21980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0"/>
            <a:endCxn id="5" idx="3"/>
          </p:cNvCxnSpPr>
          <p:nvPr/>
        </p:nvCxnSpPr>
        <p:spPr>
          <a:xfrm flipV="1">
            <a:off x="7315199" y="2034566"/>
            <a:ext cx="1856137" cy="3013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3" idx="5"/>
          </p:cNvCxnSpPr>
          <p:nvPr/>
        </p:nvCxnSpPr>
        <p:spPr>
          <a:xfrm flipV="1">
            <a:off x="7315199" y="2034566"/>
            <a:ext cx="341941" cy="3013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6" idx="2"/>
          </p:cNvCxnSpPr>
          <p:nvPr/>
        </p:nvCxnSpPr>
        <p:spPr>
          <a:xfrm flipV="1">
            <a:off x="7315199" y="3676188"/>
            <a:ext cx="2892670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" idx="5"/>
            <a:endCxn id="6" idx="2"/>
          </p:cNvCxnSpPr>
          <p:nvPr/>
        </p:nvCxnSpPr>
        <p:spPr>
          <a:xfrm>
            <a:off x="7657140" y="2034566"/>
            <a:ext cx="2550729" cy="1641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5"/>
            <a:endCxn id="9" idx="0"/>
          </p:cNvCxnSpPr>
          <p:nvPr/>
        </p:nvCxnSpPr>
        <p:spPr>
          <a:xfrm>
            <a:off x="7657140" y="2034566"/>
            <a:ext cx="1856137" cy="3013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9" idx="0"/>
          </p:cNvCxnSpPr>
          <p:nvPr/>
        </p:nvCxnSpPr>
        <p:spPr>
          <a:xfrm>
            <a:off x="9171336" y="2034566"/>
            <a:ext cx="341941" cy="3013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Ledger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66" y="2176202"/>
            <a:ext cx="453764" cy="4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Ledger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867" y="2206014"/>
            <a:ext cx="453764" cy="4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Ledger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4000649"/>
            <a:ext cx="453764" cy="4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Ledger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36" y="3988358"/>
            <a:ext cx="453764" cy="4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Ledger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344" y="5077601"/>
            <a:ext cx="453764" cy="4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Ledger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783" y="4915600"/>
            <a:ext cx="453764" cy="4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4" descr="Lock Free Icon of VK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85" y="1772512"/>
            <a:ext cx="494296" cy="4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Lock Free Icon of VK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739" y="1757606"/>
            <a:ext cx="494296" cy="4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Lock Free Icon of VK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143" y="3349482"/>
            <a:ext cx="494296" cy="4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Lock Free Icon of VK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115" y="4734546"/>
            <a:ext cx="494296" cy="4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Lock Free Icon of VK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65" y="4734546"/>
            <a:ext cx="494296" cy="4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Lock Free Icon of VK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38" y="3382692"/>
            <a:ext cx="494296" cy="4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TextBox 1039"/>
          <p:cNvSpPr txBox="1"/>
          <p:nvPr/>
        </p:nvSpPr>
        <p:spPr>
          <a:xfrm>
            <a:off x="6487792" y="904166"/>
            <a:ext cx="165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Validating peer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1625521" y="616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4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0" y="0"/>
            <a:ext cx="588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Prototype Demonstration:</a:t>
            </a:r>
            <a:endParaRPr lang="en-GB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07886"/>
            <a:ext cx="64386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Components and technologies used:</a:t>
            </a:r>
          </a:p>
          <a:p>
            <a:r>
              <a:rPr lang="en-US" sz="2000" u="sng" dirty="0" smtClean="0"/>
              <a:t>Tracker: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SIM900A, development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Internet connectivity(GPRS connection): SIM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Microcontroller: </a:t>
            </a:r>
            <a:r>
              <a:rPr lang="en-US" sz="2000" dirty="0" err="1" smtClean="0"/>
              <a:t>NodeMCU</a:t>
            </a:r>
            <a:r>
              <a:rPr lang="en-US" sz="2000" dirty="0" smtClean="0"/>
              <a:t>, ESP-12e development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GPS module</a:t>
            </a:r>
            <a:r>
              <a:rPr lang="en-GB" sz="2000" dirty="0" smtClean="0"/>
              <a:t>: </a:t>
            </a:r>
            <a:r>
              <a:rPr lang="en-US" sz="2000" dirty="0" smtClean="0"/>
              <a:t>Neo-6m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u="sng" dirty="0" smtClean="0"/>
              <a:t>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Http tunnel for localhost: </a:t>
            </a:r>
            <a:r>
              <a:rPr lang="en-US" sz="2000" dirty="0" err="1" smtClean="0"/>
              <a:t>ngrok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Python 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u="sng" dirty="0" smtClean="0"/>
              <a:t>Blockchain: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u="sng" dirty="0" smtClean="0"/>
              <a:t>Application 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Python 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HTML/</a:t>
            </a:r>
            <a:r>
              <a:rPr lang="en-US" sz="2000" dirty="0" err="1" smtClean="0"/>
              <a:t>Css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Javascript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Mapbox</a:t>
            </a:r>
            <a:endParaRPr lang="en-GB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7596554" y="567209"/>
            <a:ext cx="3771900" cy="16220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7596554" y="3701562"/>
            <a:ext cx="3771900" cy="29464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7841006" y="707886"/>
            <a:ext cx="1522802" cy="47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SIM900A development board</a:t>
            </a:r>
            <a:endParaRPr lang="en-GB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9549378" y="707886"/>
            <a:ext cx="1522802" cy="47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NodeMCU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841006" y="1554093"/>
            <a:ext cx="1522802" cy="47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Neo-6m GPS Module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9549378" y="1554093"/>
            <a:ext cx="1522802" cy="47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</a:t>
            </a:r>
            <a:endParaRPr lang="en-GB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596554" y="2668466"/>
            <a:ext cx="3771900" cy="62425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734908" y="1197908"/>
            <a:ext cx="85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Tracker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648538" y="279592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8721103" y="2741054"/>
            <a:ext cx="1522802" cy="47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ngrok</a:t>
            </a:r>
            <a:endParaRPr lang="en-GB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8721103" y="4935230"/>
            <a:ext cx="1522802" cy="47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Blockchain</a:t>
            </a:r>
            <a:endParaRPr lang="en-GB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8721103" y="5976623"/>
            <a:ext cx="1522802" cy="47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Server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59531" y="4990102"/>
            <a:ext cx="15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Machine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8721103" y="4012195"/>
            <a:ext cx="1522802" cy="47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Server</a:t>
            </a:r>
            <a:endParaRPr lang="en-GB" sz="1400" dirty="0"/>
          </a:p>
        </p:txBody>
      </p:sp>
      <p:cxnSp>
        <p:nvCxnSpPr>
          <p:cNvPr id="19" name="Straight Arrow Connector 18"/>
          <p:cNvCxnSpPr>
            <a:stCxn id="3" idx="2"/>
            <a:endCxn id="10" idx="0"/>
          </p:cNvCxnSpPr>
          <p:nvPr/>
        </p:nvCxnSpPr>
        <p:spPr>
          <a:xfrm>
            <a:off x="9482504" y="2189285"/>
            <a:ext cx="0" cy="479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5" idx="0"/>
          </p:cNvCxnSpPr>
          <p:nvPr/>
        </p:nvCxnSpPr>
        <p:spPr>
          <a:xfrm>
            <a:off x="9482504" y="3292719"/>
            <a:ext cx="0" cy="408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0"/>
            <a:endCxn id="17" idx="0"/>
          </p:cNvCxnSpPr>
          <p:nvPr/>
        </p:nvCxnSpPr>
        <p:spPr>
          <a:xfrm>
            <a:off x="9482504" y="3701562"/>
            <a:ext cx="0" cy="3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4" idx="0"/>
          </p:cNvCxnSpPr>
          <p:nvPr/>
        </p:nvCxnSpPr>
        <p:spPr>
          <a:xfrm>
            <a:off x="9482504" y="4491271"/>
            <a:ext cx="0" cy="44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5" idx="0"/>
          </p:cNvCxnSpPr>
          <p:nvPr/>
        </p:nvCxnSpPr>
        <p:spPr>
          <a:xfrm>
            <a:off x="9482504" y="5414306"/>
            <a:ext cx="0" cy="562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625521" y="6162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5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613</Words>
  <Application>Microsoft Office PowerPoint</Application>
  <PresentationFormat>Widescreen</PresentationFormat>
  <Paragraphs>213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</dc:creator>
  <cp:lastModifiedBy>Arnab</cp:lastModifiedBy>
  <cp:revision>128</cp:revision>
  <dcterms:created xsi:type="dcterms:W3CDTF">2021-06-14T15:18:06Z</dcterms:created>
  <dcterms:modified xsi:type="dcterms:W3CDTF">2021-06-15T09:54:27Z</dcterms:modified>
</cp:coreProperties>
</file>