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8" r:id="rId2"/>
  </p:sldMasterIdLst>
  <p:notesMasterIdLst>
    <p:notesMasterId r:id="rId16"/>
  </p:notesMasterIdLst>
  <p:sldIdLst>
    <p:sldId id="259" r:id="rId3"/>
    <p:sldId id="260" r:id="rId4"/>
    <p:sldId id="262" r:id="rId5"/>
    <p:sldId id="265" r:id="rId6"/>
    <p:sldId id="266" r:id="rId7"/>
    <p:sldId id="267" r:id="rId8"/>
    <p:sldId id="273" r:id="rId9"/>
    <p:sldId id="264" r:id="rId10"/>
    <p:sldId id="270" r:id="rId11"/>
    <p:sldId id="274" r:id="rId12"/>
    <p:sldId id="271" r:id="rId13"/>
    <p:sldId id="272" r:id="rId14"/>
    <p:sldId id="275" r:id="rId15"/>
  </p:sldIdLst>
  <p:sldSz cx="9144000" cy="6858000" type="screen4x3"/>
  <p:notesSz cx="6858000" cy="9144000"/>
  <p:defaultTextStyle>
    <a:defPPr>
      <a:defRPr lang="zh-CN"/>
    </a:defPPr>
    <a:lvl1pPr marL="0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9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77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56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95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12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92C"/>
    <a:srgbClr val="540000"/>
    <a:srgbClr val="420000"/>
    <a:srgbClr val="7F4545"/>
    <a:srgbClr val="CA9E9E"/>
    <a:srgbClr val="EB7D7D"/>
    <a:srgbClr val="D98F8F"/>
    <a:srgbClr val="360000"/>
    <a:srgbClr val="5E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4D4DF-98A3-4FA4-B8EE-A3B1B4C3FC7F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3C58A-C43E-435A-B2FB-3AC30ADF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7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9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7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6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5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2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ABA76-D720-4CD8-9D31-6B7E4846CAC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0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ABA76-D720-4CD8-9D31-6B7E4846CAC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3C58A-C43E-435A-B2FB-3AC30ADFBC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5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3C58A-C43E-435A-B2FB-3AC30ADFBCEE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6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3C58A-C43E-435A-B2FB-3AC30ADFBCEE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3C58A-C43E-435A-B2FB-3AC30ADFBCEE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3C58A-C43E-435A-B2FB-3AC30ADFBCEE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9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3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0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96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4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7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44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80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86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1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9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1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2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8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0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9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8ECE-A34B-4E4F-9FFF-09923365C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2457" y="2322285"/>
            <a:ext cx="7199086" cy="1827687"/>
          </a:xfrm>
          <a:prstGeom prst="rect">
            <a:avLst/>
          </a:prstGeom>
          <a:solidFill>
            <a:srgbClr val="5E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党章学习交流会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19501" y="4149970"/>
            <a:ext cx="18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Part1by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周旭</a:t>
            </a:r>
          </a:p>
        </p:txBody>
      </p:sp>
      <p:sp>
        <p:nvSpPr>
          <p:cNvPr id="6" name="矩形 5"/>
          <p:cNvSpPr/>
          <p:nvPr/>
        </p:nvSpPr>
        <p:spPr>
          <a:xfrm>
            <a:off x="-1" y="6515549"/>
            <a:ext cx="9144001" cy="358718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85">
              <a:solidFill>
                <a:prstClr val="white"/>
              </a:solidFill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-1524000" y="6492875"/>
            <a:ext cx="2743200" cy="365125"/>
          </a:xfrm>
        </p:spPr>
        <p:txBody>
          <a:bodyPr/>
          <a:lstStyle/>
          <a:p>
            <a:fld id="{39DEBEAF-CBFC-4410-8781-EA6A3AE130C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154057" y="6492875"/>
            <a:ext cx="2743200" cy="365125"/>
          </a:xfrm>
        </p:spPr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7" y="0"/>
            <a:ext cx="2241370" cy="956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7" y="387425"/>
            <a:ext cx="243005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历史周期律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8057" y="556492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white">
                    <a:lumMod val="6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Part2</a:t>
            </a:r>
            <a:endParaRPr lang="zh-CN" altLang="en-US" sz="2000" b="1" dirty="0">
              <a:solidFill>
                <a:prstClr val="white">
                  <a:lumMod val="6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93089" y="310673"/>
            <a:ext cx="154942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6505730"/>
            <a:ext cx="9144000" cy="352267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1800" kern="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7" y="1959301"/>
            <a:ext cx="2914650" cy="3933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6687" y="1306286"/>
            <a:ext cx="418628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中国的社会问题，你会得到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74"/>
          <a:stretch/>
        </p:blipFill>
        <p:spPr>
          <a:xfrm>
            <a:off x="3906352" y="2025174"/>
            <a:ext cx="4948313" cy="14514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83723" y="1306996"/>
            <a:ext cx="361405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7" y="1790957"/>
            <a:ext cx="6439537" cy="9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6" y="0"/>
            <a:ext cx="6348913" cy="9566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6" y="387425"/>
            <a:ext cx="5957027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作为党支部的一员，我们</a:t>
            </a:r>
            <a:r>
              <a:rPr lang="en-US" altLang="zh-CN" sz="3201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05599" y="572219"/>
            <a:ext cx="130829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Part3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578" y="2020019"/>
            <a:ext cx="435428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</a:rPr>
              <a:t>思维的多元化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492" y="2593578"/>
            <a:ext cx="435428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</a:rPr>
              <a:t>目标明确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933084" y="3167137"/>
            <a:ext cx="435428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prstClr val="white"/>
                </a:solidFill>
              </a:rPr>
              <a:t>好好学习啦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7578" y="1446461"/>
            <a:ext cx="83722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</a:rPr>
              <a:t>个人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7578" y="4041378"/>
            <a:ext cx="83722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</a:rPr>
              <a:t>集体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7578" y="4614937"/>
            <a:ext cx="435428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</a:rPr>
              <a:t>无目的性的付出、参与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0492" y="5188496"/>
            <a:ext cx="435428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</a:rPr>
              <a:t>共同做一些有意义</a:t>
            </a:r>
            <a:r>
              <a:rPr lang="zh-CN" altLang="en-US" sz="2000" b="1" dirty="0">
                <a:solidFill>
                  <a:prstClr val="white"/>
                </a:solidFill>
              </a:rPr>
              <a:t>、</a:t>
            </a:r>
            <a:r>
              <a:rPr lang="zh-CN" altLang="en-US" sz="2000" b="1" dirty="0" smtClean="0">
                <a:solidFill>
                  <a:prstClr val="white"/>
                </a:solidFill>
              </a:rPr>
              <a:t>有价值的事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28" name="文本框 25"/>
          <p:cNvSpPr txBox="1"/>
          <p:nvPr/>
        </p:nvSpPr>
        <p:spPr>
          <a:xfrm>
            <a:off x="933084" y="5762055"/>
            <a:ext cx="435428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prstClr val="white"/>
                </a:solidFill>
              </a:rPr>
              <a:t>让言论腐朽的是行动力的匮乏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599" y="5577390"/>
            <a:ext cx="219456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共勉！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6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7" y="0"/>
            <a:ext cx="1033690" cy="9566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6" y="387425"/>
            <a:ext cx="103368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结语</a:t>
            </a:r>
            <a:endParaRPr lang="en-US" altLang="zh-CN" sz="3201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377" y="572219"/>
            <a:ext cx="65613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5B9BD5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Bye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6" y="1359754"/>
            <a:ext cx="5591175" cy="1685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3045679"/>
            <a:ext cx="5562600" cy="1181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86514" y="4862286"/>
            <a:ext cx="3599543" cy="14514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34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0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499279"/>
            <a:ext cx="9144000" cy="358724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85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687" y="0"/>
            <a:ext cx="1226416" cy="956602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687" y="387425"/>
            <a:ext cx="102342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12686" y="556492"/>
            <a:ext cx="1338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Outline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137730" y="6492878"/>
            <a:ext cx="2743200" cy="365125"/>
          </a:xfrm>
        </p:spPr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866" y="2009756"/>
            <a:ext cx="5053064" cy="218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0" indent="-285730">
              <a:buFont typeface="Wingdings" panose="05000000000000000000" pitchFamily="2" charset="2"/>
              <a:buChar char="n"/>
            </a:pPr>
            <a:r>
              <a:rPr lang="zh-CN" altLang="en-US" sz="2799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中国共产党章程</a:t>
            </a:r>
            <a:endParaRPr lang="en-US" altLang="zh-CN" sz="2799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799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799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纲（部分）</a:t>
            </a:r>
            <a:endParaRPr lang="en-US" altLang="zh-CN" sz="2799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75" indent="-342875">
              <a:buFont typeface="Wingdings" panose="05000000000000000000" pitchFamily="2" charset="2"/>
              <a:buChar char="n"/>
            </a:pPr>
            <a:r>
              <a:rPr lang="zh-CN" altLang="en-US" sz="2799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历史周期律</a:t>
            </a:r>
            <a:endParaRPr lang="en-US" altLang="zh-CN" sz="2799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75" indent="-342875">
              <a:buFont typeface="Wingdings" panose="05000000000000000000" pitchFamily="2" charset="2"/>
              <a:buChar char="n"/>
            </a:pPr>
            <a:r>
              <a:rPr lang="zh-CN" altLang="en-US" sz="2799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作为党支部的一员，我们</a:t>
            </a:r>
            <a:r>
              <a:rPr lang="en-US" altLang="zh-CN" sz="2799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342875" indent="-342875"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1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7" y="0"/>
            <a:ext cx="1226416" cy="956602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7" y="387425"/>
            <a:ext cx="102342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党章</a:t>
            </a:r>
            <a:endParaRPr lang="zh-CN" altLang="en-US" sz="3201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2761" y="556492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572" y="1344027"/>
            <a:ext cx="5942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  <a:cs typeface="+mj-cs"/>
              </a:rPr>
              <a:t>Q1</a:t>
            </a:r>
            <a:r>
              <a:rPr lang="zh-CN" altLang="en-US" sz="6000" b="1" dirty="0" smtClean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  <a:cs typeface="+mj-cs"/>
              </a:rPr>
              <a:t>：两个目标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688" y="2731388"/>
            <a:ext cx="8438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在新世纪新阶段，经济和社会发展的战略目标是，巩固和发展已经初步达到的小康水平。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一百年时，建成惠及十几亿人口的更高水平的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建国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一百年时，人均国内生产总值达到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中等发达国家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水平，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基本实现现代化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99279"/>
            <a:ext cx="9144000" cy="358724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85">
              <a:solidFill>
                <a:prstClr val="white"/>
              </a:solidFill>
            </a:endParaRPr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137730" y="6492878"/>
            <a:ext cx="27432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7" y="0"/>
            <a:ext cx="1226416" cy="956602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7" y="387425"/>
            <a:ext cx="102342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党章</a:t>
            </a:r>
            <a:endParaRPr lang="zh-CN" altLang="en-US" sz="3201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2761" y="556492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572" y="1344027"/>
            <a:ext cx="8279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  <a:cs typeface="+mj-cs"/>
              </a:rPr>
              <a:t>Q2</a:t>
            </a:r>
            <a:r>
              <a:rPr lang="zh-CN" altLang="en-US" sz="6000" b="1" dirty="0" smtClean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  <a:cs typeface="+mj-cs"/>
              </a:rPr>
              <a:t>：中国共产党在社会主义初级阶段的基本路线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515" y="4146084"/>
            <a:ext cx="843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领导和团结全国各族人民，以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经济建设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为中心，坚持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四项基本原则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，坚持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改革开放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，自力更生，艰苦创业，为把我国建设成为富强民主文明和谐的社会主义现代化国家而奋斗。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99279"/>
            <a:ext cx="9144000" cy="358724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85">
              <a:solidFill>
                <a:prstClr val="white"/>
              </a:solidFill>
            </a:endParaRPr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137730" y="6492878"/>
            <a:ext cx="2743200" cy="365125"/>
          </a:xfrm>
        </p:spPr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7" y="0"/>
            <a:ext cx="1226416" cy="956602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7" y="387425"/>
            <a:ext cx="102342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党章</a:t>
            </a:r>
            <a:endParaRPr lang="zh-CN" altLang="en-US" sz="3201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2761" y="556492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572" y="1344027"/>
            <a:ext cx="8555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  <a:cs typeface="+mj-cs"/>
              </a:rPr>
              <a:t>Q3</a:t>
            </a:r>
            <a:r>
              <a:rPr lang="zh-CN" altLang="en-US" sz="6000" b="1" dirty="0" smtClean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  <a:cs typeface="+mj-cs"/>
              </a:rPr>
              <a:t>：社会主义事业中心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688" y="2731388"/>
            <a:ext cx="8438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中国共产党在领导社会主义事业中，必须坚持以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经济建设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为中心，其他各项工作都服从和服务于这个中心。要抓紧时机，加快发展，实施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科教兴国战略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人才强国战略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可持续发展战略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，充分发挥科学技术作为第一生产力的作用，依靠科技进步，提高劳动者素质，促进国民经济又好又快发展。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99279"/>
            <a:ext cx="9144000" cy="358724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85">
              <a:solidFill>
                <a:prstClr val="white"/>
              </a:solidFill>
            </a:endParaRPr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137730" y="6492878"/>
            <a:ext cx="2743200" cy="365125"/>
          </a:xfrm>
        </p:spPr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7" y="0"/>
            <a:ext cx="1226416" cy="956602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7" y="387425"/>
            <a:ext cx="102342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党章</a:t>
            </a:r>
            <a:endParaRPr lang="zh-CN" altLang="en-US" sz="3201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2761" y="556492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572" y="1344027"/>
            <a:ext cx="8047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  <a:cs typeface="+mj-cs"/>
              </a:rPr>
              <a:t>Q4</a:t>
            </a:r>
            <a:r>
              <a:rPr lang="zh-CN" altLang="en-US" sz="6000" b="1" dirty="0" smtClean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  <a:cs typeface="+mj-cs"/>
              </a:rPr>
              <a:t>：四项基本原则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688" y="2731388"/>
            <a:ext cx="8438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坚持社会主义道路、坚持人民民主专政、坚持中国共产党的领导、坚持马克思列宁主义毛泽东思想这四项基本原则，是我们的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立国之本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。在社会主义现代化建设的整个过程中，必须坚持四项基本原则，反对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资产阶级自由化。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99279"/>
            <a:ext cx="9144000" cy="358724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85">
              <a:solidFill>
                <a:prstClr val="white"/>
              </a:solidFill>
            </a:endParaRPr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137730" y="6492878"/>
            <a:ext cx="2743200" cy="365125"/>
          </a:xfrm>
        </p:spPr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7" y="0"/>
            <a:ext cx="1226416" cy="956602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7" y="387425"/>
            <a:ext cx="102342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党章</a:t>
            </a:r>
            <a:endParaRPr lang="zh-CN" altLang="en-US" sz="3201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2761" y="556492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</a:t>
            </a:r>
            <a:endParaRPr lang="zh-CN" altLang="en-US" sz="20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572" y="1344027"/>
            <a:ext cx="8047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</a:rPr>
              <a:t>Q5</a:t>
            </a:r>
            <a:r>
              <a:rPr lang="zh-CN" altLang="en-US" sz="6000" b="1" dirty="0" smtClean="0">
                <a:solidFill>
                  <a:srgbClr val="FFFF00"/>
                </a:solidFill>
                <a:latin typeface="方正兰亭超细黑简体" pitchFamily="2" charset="-122"/>
                <a:ea typeface="方正兰亭超细黑简体" pitchFamily="2" charset="-122"/>
              </a:rPr>
              <a:t>：四项基本要求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688" y="2731388"/>
            <a:ext cx="8438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第一，坚持党的基本路线；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第二，坚持解放思想，实事求是，与时俱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进，求真务实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群众路线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：我们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党的最大政治优势是密切联系群众，党执政后的最大危险是脱离群众。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第三，坚持全心全意为人民服务；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第四，坚持民主集中制。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民主集中制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民主基础上的集中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集中指导下的民主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相结合。它既是党的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根本组织原则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，也是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群众路线在党的生活中的运用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批评和自我批评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499279"/>
            <a:ext cx="9144000" cy="358724"/>
          </a:xfrm>
          <a:prstGeom prst="rect">
            <a:avLst/>
          </a:prstGeom>
          <a:solidFill>
            <a:srgbClr val="7F454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85">
              <a:solidFill>
                <a:prstClr val="white"/>
              </a:solidFill>
            </a:endParaRPr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137730" y="6492878"/>
            <a:ext cx="2743200" cy="365125"/>
          </a:xfrm>
        </p:spPr>
        <p:txBody>
          <a:bodyPr/>
          <a:lstStyle/>
          <a:p>
            <a:fld id="{C74BD424-5A5D-4DC8-93B0-98C715B097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7" y="0"/>
            <a:ext cx="2241370" cy="956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7" y="387425"/>
            <a:ext cx="243005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历史周期律</a:t>
            </a:r>
            <a:endParaRPr lang="zh-CN" altLang="en-US" sz="3201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8057" y="556492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Part2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36" y="0"/>
            <a:ext cx="3926164" cy="69195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65864" y="2034778"/>
            <a:ext cx="4354286" cy="19389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“历史周期律”是指世界上任何一个国家的政权都会经历兴衰治乱，往复循环呈现出的周期性现象。极端的不公导致社会的崩溃，从而达到新的相对公平，周而复始。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2012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年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习主席重提了“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毛泽东历史周期律谈话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”。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93089" y="310673"/>
            <a:ext cx="154942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矩形 8"/>
          <p:cNvSpPr/>
          <p:nvPr/>
        </p:nvSpPr>
        <p:spPr>
          <a:xfrm>
            <a:off x="6825318" y="0"/>
            <a:ext cx="711200" cy="310673"/>
          </a:xfrm>
          <a:prstGeom prst="rect">
            <a:avLst/>
          </a:prstGeom>
          <a:solidFill>
            <a:srgbClr val="222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21" y="918030"/>
            <a:ext cx="571500" cy="5715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6055098" y="913625"/>
            <a:ext cx="2539890" cy="555773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其兴也勃焉，其亡也忽焉。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9007533">
            <a:off x="5991738" y="1221522"/>
            <a:ext cx="92514" cy="7975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56089" y="1209966"/>
            <a:ext cx="59974" cy="78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947" y="1775280"/>
            <a:ext cx="573074" cy="57307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292" y="2003483"/>
            <a:ext cx="97544" cy="109738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6085580" y="1703146"/>
            <a:ext cx="2498010" cy="198372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一部历史，‘政怠宦成’的也有，‘人亡政息’的也有，‘求荣取辱’的也有。总之没有能跳出这周期律。中共诸君从过去到现在，我略略了解的了。就是希望找出一条新路，来跳出这周期律的支配。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16" y="3952363"/>
            <a:ext cx="571500" cy="57150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5701327" y="3982283"/>
            <a:ext cx="2539890" cy="149039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我们已经找到新路，我们能跳出这周期律。这条新路，就是民主。只有让人民来监督政府，政府才不敢松懈。只有人人起来负责，才不会人亡政息。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3247" y="2019130"/>
            <a:ext cx="45719" cy="78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4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9" grpId="0" animBg="1"/>
      <p:bldP spid="21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87" y="0"/>
            <a:ext cx="2241370" cy="956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99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87" y="387425"/>
            <a:ext cx="243005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1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历史周期律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8057" y="556492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white">
                    <a:lumMod val="6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Part2</a:t>
            </a:r>
            <a:endParaRPr lang="zh-CN" altLang="en-US" sz="2000" b="1" dirty="0">
              <a:solidFill>
                <a:prstClr val="white">
                  <a:lumMod val="6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93089" y="310673"/>
            <a:ext cx="154942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1182914" y="2932912"/>
            <a:ext cx="7620000" cy="2889995"/>
          </a:xfrm>
          <a:custGeom>
            <a:avLst/>
            <a:gdLst>
              <a:gd name="connsiteX0" fmla="*/ 0 w 7620000"/>
              <a:gd name="connsiteY0" fmla="*/ 2032000 h 2889995"/>
              <a:gd name="connsiteX1" fmla="*/ 812800 w 7620000"/>
              <a:gd name="connsiteY1" fmla="*/ 362857 h 2889995"/>
              <a:gd name="connsiteX2" fmla="*/ 1741714 w 7620000"/>
              <a:gd name="connsiteY2" fmla="*/ 2220686 h 2889995"/>
              <a:gd name="connsiteX3" fmla="*/ 3410857 w 7620000"/>
              <a:gd name="connsiteY3" fmla="*/ 537029 h 2889995"/>
              <a:gd name="connsiteX4" fmla="*/ 4775200 w 7620000"/>
              <a:gd name="connsiteY4" fmla="*/ 2133600 h 2889995"/>
              <a:gd name="connsiteX5" fmla="*/ 6066971 w 7620000"/>
              <a:gd name="connsiteY5" fmla="*/ 493486 h 2889995"/>
              <a:gd name="connsiteX6" fmla="*/ 6691086 w 7620000"/>
              <a:gd name="connsiteY6" fmla="*/ 2888343 h 2889995"/>
              <a:gd name="connsiteX7" fmla="*/ 7532914 w 7620000"/>
              <a:gd name="connsiteY7" fmla="*/ 58057 h 2889995"/>
              <a:gd name="connsiteX8" fmla="*/ 7532914 w 7620000"/>
              <a:gd name="connsiteY8" fmla="*/ 58057 h 2889995"/>
              <a:gd name="connsiteX9" fmla="*/ 7532914 w 7620000"/>
              <a:gd name="connsiteY9" fmla="*/ 58057 h 2889995"/>
              <a:gd name="connsiteX10" fmla="*/ 7532914 w 7620000"/>
              <a:gd name="connsiteY10" fmla="*/ 58057 h 2889995"/>
              <a:gd name="connsiteX11" fmla="*/ 7503886 w 7620000"/>
              <a:gd name="connsiteY11" fmla="*/ 0 h 2889995"/>
              <a:gd name="connsiteX12" fmla="*/ 7620000 w 7620000"/>
              <a:gd name="connsiteY12" fmla="*/ 58057 h 288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20000" h="2889995">
                <a:moveTo>
                  <a:pt x="0" y="2032000"/>
                </a:moveTo>
                <a:cubicBezTo>
                  <a:pt x="261257" y="1181704"/>
                  <a:pt x="522514" y="331409"/>
                  <a:pt x="812800" y="362857"/>
                </a:cubicBezTo>
                <a:cubicBezTo>
                  <a:pt x="1103086" y="394305"/>
                  <a:pt x="1308705" y="2191657"/>
                  <a:pt x="1741714" y="2220686"/>
                </a:cubicBezTo>
                <a:cubicBezTo>
                  <a:pt x="2174723" y="2249715"/>
                  <a:pt x="2905276" y="551543"/>
                  <a:pt x="3410857" y="537029"/>
                </a:cubicBezTo>
                <a:cubicBezTo>
                  <a:pt x="3916438" y="522515"/>
                  <a:pt x="4332514" y="2140857"/>
                  <a:pt x="4775200" y="2133600"/>
                </a:cubicBezTo>
                <a:cubicBezTo>
                  <a:pt x="5217886" y="2126343"/>
                  <a:pt x="5747657" y="367695"/>
                  <a:pt x="6066971" y="493486"/>
                </a:cubicBezTo>
                <a:cubicBezTo>
                  <a:pt x="6386285" y="619277"/>
                  <a:pt x="6446762" y="2960914"/>
                  <a:pt x="6691086" y="2888343"/>
                </a:cubicBezTo>
                <a:cubicBezTo>
                  <a:pt x="6935410" y="2815772"/>
                  <a:pt x="7532914" y="58057"/>
                  <a:pt x="7532914" y="58057"/>
                </a:cubicBezTo>
                <a:lnTo>
                  <a:pt x="7532914" y="58057"/>
                </a:lnTo>
                <a:lnTo>
                  <a:pt x="7532914" y="58057"/>
                </a:lnTo>
                <a:lnTo>
                  <a:pt x="7532914" y="58057"/>
                </a:lnTo>
                <a:cubicBezTo>
                  <a:pt x="7528076" y="48381"/>
                  <a:pt x="7489372" y="0"/>
                  <a:pt x="7503886" y="0"/>
                </a:cubicBezTo>
                <a:cubicBezTo>
                  <a:pt x="7518400" y="0"/>
                  <a:pt x="7569200" y="29028"/>
                  <a:pt x="7620000" y="58057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1914" y="2913343"/>
            <a:ext cx="120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盛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1914" y="5166378"/>
            <a:ext cx="78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6505730"/>
            <a:ext cx="9144000" cy="352267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6687" y="1238453"/>
            <a:ext cx="435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where are we </a:t>
            </a:r>
            <a:r>
              <a:rPr lang="en-US" altLang="zh-CN" sz="60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3788230" y="4644571"/>
            <a:ext cx="348341" cy="5218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2000" y="2692586"/>
            <a:ext cx="457198" cy="5562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558973" y="4064000"/>
            <a:ext cx="638627" cy="713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/>
      <p:bldP spid="30" grpId="0"/>
    </p:bld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621</Words>
  <Application>Microsoft Office PowerPoint</Application>
  <PresentationFormat>全屏显示(4:3)</PresentationFormat>
  <Paragraphs>82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方正兰亭超细黑简体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周旭</dc:creator>
  <cp:lastModifiedBy>周旭</cp:lastModifiedBy>
  <cp:revision>66</cp:revision>
  <dcterms:created xsi:type="dcterms:W3CDTF">2015-12-06T07:42:57Z</dcterms:created>
  <dcterms:modified xsi:type="dcterms:W3CDTF">2016-08-23T12:54:19Z</dcterms:modified>
</cp:coreProperties>
</file>