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2"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B8D7"/>
    <a:srgbClr val="72A4BF"/>
    <a:srgbClr val="274168"/>
    <a:srgbClr val="BEB79B"/>
    <a:srgbClr val="696A58"/>
    <a:srgbClr val="F4F6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275E00-9F11-482C-9F56-AEFC6917D74F}" v="4" dt="2024-04-26T11:03:23.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220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30D2C0-FCF0-432B-88CD-640F5CC00C98}" type="doc">
      <dgm:prSet loTypeId="urn:microsoft.com/office/officeart/2005/8/layout/process1" loCatId="process" qsTypeId="urn:microsoft.com/office/officeart/2005/8/quickstyle/simple1" qsCatId="simple" csTypeId="urn:microsoft.com/office/officeart/2005/8/colors/accent5_2" csCatId="accent5" phldr="1"/>
      <dgm:spPr/>
      <dgm:t>
        <a:bodyPr/>
        <a:lstStyle/>
        <a:p>
          <a:endParaRPr lang="en-US"/>
        </a:p>
      </dgm:t>
    </dgm:pt>
    <dgm:pt modelId="{4D323B67-DA90-4313-9E62-0222B21E060A}">
      <dgm:prSet phldrT="[Text]" custT="1">
        <dgm:style>
          <a:lnRef idx="2">
            <a:schemeClr val="accent5"/>
          </a:lnRef>
          <a:fillRef idx="1">
            <a:schemeClr val="lt1"/>
          </a:fillRef>
          <a:effectRef idx="0">
            <a:schemeClr val="accent5"/>
          </a:effectRef>
          <a:fontRef idx="minor">
            <a:schemeClr val="dk1"/>
          </a:fontRef>
        </dgm:style>
      </dgm:prSet>
      <dgm:spPr>
        <a:solidFill>
          <a:schemeClr val="bg1"/>
        </a:solidFill>
        <a:ln>
          <a:solidFill>
            <a:schemeClr val="accent6">
              <a:lumMod val="75000"/>
            </a:schemeClr>
          </a:solidFill>
        </a:ln>
      </dgm:spPr>
      <dgm:t>
        <a:bodyPr/>
        <a:lstStyle/>
        <a:p>
          <a:r>
            <a:rPr lang="en-US" sz="1100" b="1" kern="1200" dirty="0">
              <a:latin typeface="+mn-lt"/>
            </a:rPr>
            <a:t>Level 1</a:t>
          </a:r>
        </a:p>
        <a:p>
          <a:r>
            <a:rPr lang="en-US" sz="1100" b="0" i="0" kern="1200" dirty="0">
              <a:effectLst/>
              <a:latin typeface="+mn-lt"/>
              <a:ea typeface="+mn-ea"/>
              <a:cs typeface="+mn-cs"/>
            </a:rPr>
            <a:t>Complete the AI Applied Skills Learning path to win the </a:t>
          </a:r>
          <a:r>
            <a:rPr lang="en-US" sz="1100" b="1" kern="1200" dirty="0"/>
            <a:t>Challenge Completion Certificate</a:t>
          </a:r>
          <a:endParaRPr lang="en-US" sz="1100" b="0" i="0" kern="1200" dirty="0">
            <a:effectLst/>
            <a:latin typeface="+mn-lt"/>
            <a:ea typeface="+mn-ea"/>
            <a:cs typeface="+mn-cs"/>
          </a:endParaRPr>
        </a:p>
      </dgm:t>
    </dgm:pt>
    <dgm:pt modelId="{332151B1-A3AC-4AD1-B84C-566575FC1BDE}" type="parTrans" cxnId="{1F66337D-605F-423C-A906-957141EA4F24}">
      <dgm:prSet/>
      <dgm:spPr/>
      <dgm:t>
        <a:bodyPr/>
        <a:lstStyle/>
        <a:p>
          <a:endParaRPr lang="en-US"/>
        </a:p>
      </dgm:t>
    </dgm:pt>
    <dgm:pt modelId="{89CB11BB-919A-4F5E-893B-1F7EB2F1CA6D}" type="sibTrans" cxnId="{1F66337D-605F-423C-A906-957141EA4F24}">
      <dgm:prSet/>
      <dgm:spPr>
        <a:solidFill>
          <a:schemeClr val="accent3">
            <a:lumMod val="50000"/>
          </a:schemeClr>
        </a:solidFill>
      </dgm:spPr>
      <dgm:t>
        <a:bodyPr/>
        <a:lstStyle/>
        <a:p>
          <a:endParaRPr lang="en-US"/>
        </a:p>
      </dgm:t>
    </dgm:pt>
    <dgm:pt modelId="{F4DE9F0A-F26C-4782-99F6-D1AB16E7D180}">
      <dgm:prSet phldrT="[Text]" custT="1">
        <dgm:style>
          <a:lnRef idx="2">
            <a:schemeClr val="accent5"/>
          </a:lnRef>
          <a:fillRef idx="1">
            <a:schemeClr val="lt1"/>
          </a:fillRef>
          <a:effectRef idx="0">
            <a:schemeClr val="accent5"/>
          </a:effectRef>
          <a:fontRef idx="minor">
            <a:schemeClr val="dk1"/>
          </a:fontRef>
        </dgm:style>
      </dgm:prSet>
      <dgm:spPr>
        <a:ln>
          <a:solidFill>
            <a:schemeClr val="accent6">
              <a:lumMod val="75000"/>
            </a:schemeClr>
          </a:solidFill>
        </a:ln>
      </dgm:spPr>
      <dgm:t>
        <a:bodyPr/>
        <a:lstStyle/>
        <a:p>
          <a:pPr marL="0" lvl="0" indent="0" algn="ctr" defTabSz="488950">
            <a:lnSpc>
              <a:spcPct val="90000"/>
            </a:lnSpc>
            <a:spcBef>
              <a:spcPct val="0"/>
            </a:spcBef>
            <a:spcAft>
              <a:spcPct val="35000"/>
            </a:spcAft>
            <a:buNone/>
          </a:pPr>
          <a:r>
            <a:rPr lang="en-US" sz="1100" b="1" kern="1200" dirty="0">
              <a:solidFill>
                <a:prstClr val="black"/>
              </a:solidFill>
              <a:latin typeface="Aptos" panose="02110004020202020204"/>
              <a:ea typeface="+mn-ea"/>
              <a:cs typeface="+mn-cs"/>
            </a:rPr>
            <a:t>Level 2 </a:t>
          </a:r>
        </a:p>
        <a:p>
          <a:pPr marL="0" lvl="0" indent="0" algn="ctr" defTabSz="488950">
            <a:lnSpc>
              <a:spcPct val="90000"/>
            </a:lnSpc>
            <a:spcBef>
              <a:spcPct val="0"/>
            </a:spcBef>
            <a:spcAft>
              <a:spcPct val="35000"/>
            </a:spcAft>
            <a:buNone/>
          </a:pPr>
          <a:r>
            <a:rPr lang="en-US" sz="1100" b="0" kern="1200" dirty="0">
              <a:solidFill>
                <a:prstClr val="black"/>
              </a:solidFill>
              <a:latin typeface="Aptos" panose="02110004020202020204"/>
              <a:ea typeface="+mn-ea"/>
              <a:cs typeface="+mn-cs"/>
            </a:rPr>
            <a:t>Earn Microsoft AI Applied Skills Credentials and get a  </a:t>
          </a:r>
          <a:r>
            <a:rPr lang="en-US" sz="1100" b="1" kern="1200" dirty="0"/>
            <a:t>Microsoft-verified credential certificate</a:t>
          </a:r>
          <a:r>
            <a:rPr lang="en-US" sz="1100" kern="1200" dirty="0"/>
            <a:t> </a:t>
          </a:r>
          <a:endParaRPr lang="en-US" sz="1100" b="0" kern="1200" dirty="0">
            <a:solidFill>
              <a:prstClr val="black"/>
            </a:solidFill>
            <a:latin typeface="Aptos" panose="02110004020202020204"/>
            <a:ea typeface="+mn-ea"/>
            <a:cs typeface="+mn-cs"/>
          </a:endParaRPr>
        </a:p>
      </dgm:t>
    </dgm:pt>
    <dgm:pt modelId="{1FA0B985-8015-46A8-818F-82E00442A05E}" type="parTrans" cxnId="{29392BA6-40E2-4878-8908-C6AAAE01AA8C}">
      <dgm:prSet/>
      <dgm:spPr/>
      <dgm:t>
        <a:bodyPr/>
        <a:lstStyle/>
        <a:p>
          <a:endParaRPr lang="en-US"/>
        </a:p>
      </dgm:t>
    </dgm:pt>
    <dgm:pt modelId="{7749AB16-F894-4340-8E1D-18A865A5395E}" type="sibTrans" cxnId="{29392BA6-40E2-4878-8908-C6AAAE01AA8C}">
      <dgm:prSet custT="1"/>
      <dgm:spPr>
        <a:solidFill>
          <a:srgbClr val="196B24">
            <a:lumMod val="50000"/>
          </a:srgbClr>
        </a:solidFill>
        <a:ln>
          <a:noFill/>
        </a:ln>
        <a:effectLst/>
      </dgm:spPr>
      <dgm:t>
        <a:bodyPr spcFirstLastPara="0" vert="horz" wrap="square" lIns="0" tIns="0" rIns="0" bIns="0" numCol="1" spcCol="1270" anchor="ctr" anchorCtr="0"/>
        <a:lstStyle/>
        <a:p>
          <a:pPr marL="0" lvl="0" indent="0" algn="ctr" defTabSz="622300">
            <a:lnSpc>
              <a:spcPct val="90000"/>
            </a:lnSpc>
            <a:spcBef>
              <a:spcPct val="0"/>
            </a:spcBef>
            <a:spcAft>
              <a:spcPct val="35000"/>
            </a:spcAft>
            <a:buNone/>
          </a:pPr>
          <a:endParaRPr lang="en-US" sz="1400" kern="1200">
            <a:solidFill>
              <a:prstClr val="white"/>
            </a:solidFill>
            <a:latin typeface="Aptos" panose="02110004020202020204"/>
            <a:ea typeface="+mn-ea"/>
            <a:cs typeface="+mn-cs"/>
          </a:endParaRPr>
        </a:p>
      </dgm:t>
    </dgm:pt>
    <dgm:pt modelId="{4F138704-A986-4731-B74C-781D8D0FF6D9}">
      <dgm:prSet phldrT="[Text]" custT="1">
        <dgm:style>
          <a:lnRef idx="2">
            <a:schemeClr val="accent5"/>
          </a:lnRef>
          <a:fillRef idx="1">
            <a:schemeClr val="lt1"/>
          </a:fillRef>
          <a:effectRef idx="0">
            <a:schemeClr val="accent5"/>
          </a:effectRef>
          <a:fontRef idx="minor">
            <a:schemeClr val="dk1"/>
          </a:fontRef>
        </dgm:style>
      </dgm:prSet>
      <dgm:spPr>
        <a:ln>
          <a:solidFill>
            <a:schemeClr val="accent6">
              <a:lumMod val="75000"/>
            </a:schemeClr>
          </a:solidFill>
        </a:ln>
      </dgm:spPr>
      <dgm:t>
        <a:bodyPr/>
        <a:lstStyle/>
        <a:p>
          <a:pPr>
            <a:spcAft>
              <a:spcPct val="35000"/>
            </a:spcAft>
          </a:pPr>
          <a:r>
            <a:rPr lang="en-US" sz="1100" b="0" kern="1200" dirty="0">
              <a:solidFill>
                <a:prstClr val="black"/>
              </a:solidFill>
              <a:latin typeface="Aptos" panose="02110004020202020204"/>
              <a:ea typeface="+mn-ea"/>
              <a:cs typeface="+mn-cs"/>
            </a:rPr>
            <a:t>Win : a chance to get an USD 50$ Gift Voucher*</a:t>
          </a:r>
        </a:p>
      </dgm:t>
    </dgm:pt>
    <dgm:pt modelId="{B88FD6CB-C064-4237-937C-BE42EA6ADFD2}" type="parTrans" cxnId="{43F20B88-390C-4435-9E90-47418D4A5326}">
      <dgm:prSet/>
      <dgm:spPr/>
      <dgm:t>
        <a:bodyPr/>
        <a:lstStyle/>
        <a:p>
          <a:endParaRPr lang="en-US"/>
        </a:p>
      </dgm:t>
    </dgm:pt>
    <dgm:pt modelId="{0A773504-39F6-4852-B092-BBD7D07CD2E3}" type="sibTrans" cxnId="{43F20B88-390C-4435-9E90-47418D4A5326}">
      <dgm:prSet/>
      <dgm:spPr/>
      <dgm:t>
        <a:bodyPr/>
        <a:lstStyle/>
        <a:p>
          <a:endParaRPr lang="en-US"/>
        </a:p>
      </dgm:t>
    </dgm:pt>
    <dgm:pt modelId="{8341B844-8F4C-47E0-9B89-56DDCAA181B8}" type="pres">
      <dgm:prSet presAssocID="{EE30D2C0-FCF0-432B-88CD-640F5CC00C98}" presName="Name0" presStyleCnt="0">
        <dgm:presLayoutVars>
          <dgm:dir/>
          <dgm:resizeHandles val="exact"/>
        </dgm:presLayoutVars>
      </dgm:prSet>
      <dgm:spPr/>
      <dgm:t>
        <a:bodyPr/>
        <a:lstStyle/>
        <a:p>
          <a:endParaRPr lang="en-US"/>
        </a:p>
      </dgm:t>
    </dgm:pt>
    <dgm:pt modelId="{E002C2B1-0502-430A-B940-590B00BD2CB6}" type="pres">
      <dgm:prSet presAssocID="{4D323B67-DA90-4313-9E62-0222B21E060A}" presName="node" presStyleLbl="node1" presStyleIdx="0" presStyleCnt="3" custScaleX="101184" custScaleY="125695" custLinFactNeighborX="11528" custLinFactNeighborY="-3107">
        <dgm:presLayoutVars>
          <dgm:bulletEnabled val="1"/>
        </dgm:presLayoutVars>
      </dgm:prSet>
      <dgm:spPr/>
      <dgm:t>
        <a:bodyPr/>
        <a:lstStyle/>
        <a:p>
          <a:endParaRPr lang="en-US"/>
        </a:p>
      </dgm:t>
    </dgm:pt>
    <dgm:pt modelId="{2B5B61AC-6DE7-49C3-A77F-6D9C1DBF3A56}" type="pres">
      <dgm:prSet presAssocID="{89CB11BB-919A-4F5E-893B-1F7EB2F1CA6D}" presName="sibTrans" presStyleLbl="sibTrans2D1" presStyleIdx="0" presStyleCnt="2"/>
      <dgm:spPr/>
      <dgm:t>
        <a:bodyPr/>
        <a:lstStyle/>
        <a:p>
          <a:endParaRPr lang="en-US"/>
        </a:p>
      </dgm:t>
    </dgm:pt>
    <dgm:pt modelId="{DCA5D9B3-5CFC-4770-9A8B-39B7422112A5}" type="pres">
      <dgm:prSet presAssocID="{89CB11BB-919A-4F5E-893B-1F7EB2F1CA6D}" presName="connectorText" presStyleLbl="sibTrans2D1" presStyleIdx="0" presStyleCnt="2"/>
      <dgm:spPr/>
      <dgm:t>
        <a:bodyPr/>
        <a:lstStyle/>
        <a:p>
          <a:endParaRPr lang="en-US"/>
        </a:p>
      </dgm:t>
    </dgm:pt>
    <dgm:pt modelId="{42C01975-82E7-48A9-BD83-56EB5CAA3271}" type="pres">
      <dgm:prSet presAssocID="{F4DE9F0A-F26C-4782-99F6-D1AB16E7D180}" presName="node" presStyleLbl="node1" presStyleIdx="1" presStyleCnt="3" custScaleX="107287" custScaleY="118289" custLinFactNeighborX="-2631" custLinFactNeighborY="-4551">
        <dgm:presLayoutVars>
          <dgm:bulletEnabled val="1"/>
        </dgm:presLayoutVars>
      </dgm:prSet>
      <dgm:spPr/>
      <dgm:t>
        <a:bodyPr/>
        <a:lstStyle/>
        <a:p>
          <a:endParaRPr lang="en-US"/>
        </a:p>
      </dgm:t>
    </dgm:pt>
    <dgm:pt modelId="{E891A5B6-3D37-4462-96A6-FEE4349589E4}" type="pres">
      <dgm:prSet presAssocID="{7749AB16-F894-4340-8E1D-18A865A5395E}" presName="sibTrans" presStyleLbl="sibTrans2D1" presStyleIdx="1" presStyleCnt="2"/>
      <dgm:spPr>
        <a:xfrm>
          <a:off x="3397250" y="572040"/>
          <a:ext cx="287701" cy="336556"/>
        </a:xfrm>
        <a:prstGeom prst="rightArrow">
          <a:avLst>
            <a:gd name="adj1" fmla="val 60000"/>
            <a:gd name="adj2" fmla="val 50000"/>
          </a:avLst>
        </a:prstGeom>
      </dgm:spPr>
      <dgm:t>
        <a:bodyPr/>
        <a:lstStyle/>
        <a:p>
          <a:endParaRPr lang="en-US"/>
        </a:p>
      </dgm:t>
    </dgm:pt>
    <dgm:pt modelId="{9060EEA9-C378-4D2D-B22A-40D7D65484CF}" type="pres">
      <dgm:prSet presAssocID="{7749AB16-F894-4340-8E1D-18A865A5395E}" presName="connectorText" presStyleLbl="sibTrans2D1" presStyleIdx="1" presStyleCnt="2"/>
      <dgm:spPr/>
      <dgm:t>
        <a:bodyPr/>
        <a:lstStyle/>
        <a:p>
          <a:endParaRPr lang="en-US"/>
        </a:p>
      </dgm:t>
    </dgm:pt>
    <dgm:pt modelId="{F9DD122B-1F4B-48D3-808D-5A91324F9EB8}" type="pres">
      <dgm:prSet presAssocID="{4F138704-A986-4731-B74C-781D8D0FF6D9}" presName="node" presStyleLbl="node1" presStyleIdx="2" presStyleCnt="3" custScaleX="100175" custScaleY="74861" custLinFactNeighborX="-1059" custLinFactNeighborY="-715">
        <dgm:presLayoutVars>
          <dgm:bulletEnabled val="1"/>
        </dgm:presLayoutVars>
      </dgm:prSet>
      <dgm:spPr/>
      <dgm:t>
        <a:bodyPr/>
        <a:lstStyle/>
        <a:p>
          <a:endParaRPr lang="en-US"/>
        </a:p>
      </dgm:t>
    </dgm:pt>
  </dgm:ptLst>
  <dgm:cxnLst>
    <dgm:cxn modelId="{225BC42A-1614-4A9A-9C68-66ED5E144365}" type="presOf" srcId="{EE30D2C0-FCF0-432B-88CD-640F5CC00C98}" destId="{8341B844-8F4C-47E0-9B89-56DDCAA181B8}" srcOrd="0" destOrd="0" presId="urn:microsoft.com/office/officeart/2005/8/layout/process1"/>
    <dgm:cxn modelId="{88FC8689-FFAD-4B8B-A8C4-C090DF9C400A}" type="presOf" srcId="{89CB11BB-919A-4F5E-893B-1F7EB2F1CA6D}" destId="{2B5B61AC-6DE7-49C3-A77F-6D9C1DBF3A56}" srcOrd="0" destOrd="0" presId="urn:microsoft.com/office/officeart/2005/8/layout/process1"/>
    <dgm:cxn modelId="{1F66337D-605F-423C-A906-957141EA4F24}" srcId="{EE30D2C0-FCF0-432B-88CD-640F5CC00C98}" destId="{4D323B67-DA90-4313-9E62-0222B21E060A}" srcOrd="0" destOrd="0" parTransId="{332151B1-A3AC-4AD1-B84C-566575FC1BDE}" sibTransId="{89CB11BB-919A-4F5E-893B-1F7EB2F1CA6D}"/>
    <dgm:cxn modelId="{6DD09D98-4886-4403-90E2-935F772ABDFF}" type="presOf" srcId="{7749AB16-F894-4340-8E1D-18A865A5395E}" destId="{9060EEA9-C378-4D2D-B22A-40D7D65484CF}" srcOrd="1" destOrd="0" presId="urn:microsoft.com/office/officeart/2005/8/layout/process1"/>
    <dgm:cxn modelId="{131D10FF-2561-40A1-87AC-4A5D4FC13DD4}" type="presOf" srcId="{89CB11BB-919A-4F5E-893B-1F7EB2F1CA6D}" destId="{DCA5D9B3-5CFC-4770-9A8B-39B7422112A5}" srcOrd="1" destOrd="0" presId="urn:microsoft.com/office/officeart/2005/8/layout/process1"/>
    <dgm:cxn modelId="{29392BA6-40E2-4878-8908-C6AAAE01AA8C}" srcId="{EE30D2C0-FCF0-432B-88CD-640F5CC00C98}" destId="{F4DE9F0A-F26C-4782-99F6-D1AB16E7D180}" srcOrd="1" destOrd="0" parTransId="{1FA0B985-8015-46A8-818F-82E00442A05E}" sibTransId="{7749AB16-F894-4340-8E1D-18A865A5395E}"/>
    <dgm:cxn modelId="{B9C61875-FAC4-4696-8324-1CE6C2F2BC6D}" type="presOf" srcId="{7749AB16-F894-4340-8E1D-18A865A5395E}" destId="{E891A5B6-3D37-4462-96A6-FEE4349589E4}" srcOrd="0" destOrd="0" presId="urn:microsoft.com/office/officeart/2005/8/layout/process1"/>
    <dgm:cxn modelId="{43F20B88-390C-4435-9E90-47418D4A5326}" srcId="{EE30D2C0-FCF0-432B-88CD-640F5CC00C98}" destId="{4F138704-A986-4731-B74C-781D8D0FF6D9}" srcOrd="2" destOrd="0" parTransId="{B88FD6CB-C064-4237-937C-BE42EA6ADFD2}" sibTransId="{0A773504-39F6-4852-B092-BBD7D07CD2E3}"/>
    <dgm:cxn modelId="{B34BF4BD-6202-4769-99CB-448B3D18291C}" type="presOf" srcId="{4D323B67-DA90-4313-9E62-0222B21E060A}" destId="{E002C2B1-0502-430A-B940-590B00BD2CB6}" srcOrd="0" destOrd="0" presId="urn:microsoft.com/office/officeart/2005/8/layout/process1"/>
    <dgm:cxn modelId="{BB4A8A63-7073-46CE-AFF1-AF593D1A418C}" type="presOf" srcId="{F4DE9F0A-F26C-4782-99F6-D1AB16E7D180}" destId="{42C01975-82E7-48A9-BD83-56EB5CAA3271}" srcOrd="0" destOrd="0" presId="urn:microsoft.com/office/officeart/2005/8/layout/process1"/>
    <dgm:cxn modelId="{0ECA3A96-43B2-49F8-91B2-0BA58AB77AFE}" type="presOf" srcId="{4F138704-A986-4731-B74C-781D8D0FF6D9}" destId="{F9DD122B-1F4B-48D3-808D-5A91324F9EB8}" srcOrd="0" destOrd="0" presId="urn:microsoft.com/office/officeart/2005/8/layout/process1"/>
    <dgm:cxn modelId="{4BDB34E5-E66F-41D9-9A32-7E914922C07B}" type="presParOf" srcId="{8341B844-8F4C-47E0-9B89-56DDCAA181B8}" destId="{E002C2B1-0502-430A-B940-590B00BD2CB6}" srcOrd="0" destOrd="0" presId="urn:microsoft.com/office/officeart/2005/8/layout/process1"/>
    <dgm:cxn modelId="{EE2C460D-CDD2-4CCD-A007-FCE4DB1ECCAF}" type="presParOf" srcId="{8341B844-8F4C-47E0-9B89-56DDCAA181B8}" destId="{2B5B61AC-6DE7-49C3-A77F-6D9C1DBF3A56}" srcOrd="1" destOrd="0" presId="urn:microsoft.com/office/officeart/2005/8/layout/process1"/>
    <dgm:cxn modelId="{373D8598-B7A9-4FB5-ABEE-F317B9237B51}" type="presParOf" srcId="{2B5B61AC-6DE7-49C3-A77F-6D9C1DBF3A56}" destId="{DCA5D9B3-5CFC-4770-9A8B-39B7422112A5}" srcOrd="0" destOrd="0" presId="urn:microsoft.com/office/officeart/2005/8/layout/process1"/>
    <dgm:cxn modelId="{06BCE07F-3D15-4E95-A7EA-1399E3E40542}" type="presParOf" srcId="{8341B844-8F4C-47E0-9B89-56DDCAA181B8}" destId="{42C01975-82E7-48A9-BD83-56EB5CAA3271}" srcOrd="2" destOrd="0" presId="urn:microsoft.com/office/officeart/2005/8/layout/process1"/>
    <dgm:cxn modelId="{4248E7AC-09E3-4DD3-876C-A7569FD3E3C6}" type="presParOf" srcId="{8341B844-8F4C-47E0-9B89-56DDCAA181B8}" destId="{E891A5B6-3D37-4462-96A6-FEE4349589E4}" srcOrd="3" destOrd="0" presId="urn:microsoft.com/office/officeart/2005/8/layout/process1"/>
    <dgm:cxn modelId="{373C6DF1-728E-45E5-B1A0-99302891D20F}" type="presParOf" srcId="{E891A5B6-3D37-4462-96A6-FEE4349589E4}" destId="{9060EEA9-C378-4D2D-B22A-40D7D65484CF}" srcOrd="0" destOrd="0" presId="urn:microsoft.com/office/officeart/2005/8/layout/process1"/>
    <dgm:cxn modelId="{572882F4-E07C-41AE-A7BD-A7EBFDFD2CDB}" type="presParOf" srcId="{8341B844-8F4C-47E0-9B89-56DDCAA181B8}" destId="{F9DD122B-1F4B-48D3-808D-5A91324F9EB8}" srcOrd="4" destOrd="0" presId="urn:microsoft.com/office/officeart/2005/8/layout/process1"/>
  </dgm:cxnLst>
  <dgm:bg>
    <a:solidFill>
      <a:schemeClr val="accent6">
        <a:lumMod val="60000"/>
        <a:lumOff val="40000"/>
      </a:schemeClr>
    </a:solidFill>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2C2B1-0502-430A-B940-590B00BD2CB6}">
      <dsp:nvSpPr>
        <dsp:cNvPr id="0" name=""/>
        <dsp:cNvSpPr/>
      </dsp:nvSpPr>
      <dsp:spPr>
        <a:xfrm>
          <a:off x="81566" y="58627"/>
          <a:ext cx="1662273" cy="1238967"/>
        </a:xfrm>
        <a:prstGeom prst="roundRect">
          <a:avLst>
            <a:gd name="adj" fmla="val 10000"/>
          </a:avLst>
        </a:prstGeom>
        <a:solidFill>
          <a:schemeClr val="bg1"/>
        </a:solidFill>
        <a:ln w="19050" cap="flat" cmpd="sng" algn="ctr">
          <a:solidFill>
            <a:schemeClr val="accent6">
              <a:lumMod val="75000"/>
            </a:schemeClr>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a:latin typeface="+mn-lt"/>
            </a:rPr>
            <a:t>Level 1</a:t>
          </a:r>
        </a:p>
        <a:p>
          <a:pPr lvl="0" algn="ctr" defTabSz="488950">
            <a:lnSpc>
              <a:spcPct val="90000"/>
            </a:lnSpc>
            <a:spcBef>
              <a:spcPct val="0"/>
            </a:spcBef>
            <a:spcAft>
              <a:spcPct val="35000"/>
            </a:spcAft>
          </a:pPr>
          <a:r>
            <a:rPr lang="en-US" sz="1100" b="0" i="0" kern="1200" dirty="0">
              <a:effectLst/>
              <a:latin typeface="+mn-lt"/>
              <a:ea typeface="+mn-ea"/>
              <a:cs typeface="+mn-cs"/>
            </a:rPr>
            <a:t>Complete the AI Applied Skills Learning path to win the </a:t>
          </a:r>
          <a:r>
            <a:rPr lang="en-US" sz="1100" b="1" kern="1200" dirty="0"/>
            <a:t>Challenge Completion Certificate</a:t>
          </a:r>
          <a:endParaRPr lang="en-US" sz="1100" b="0" i="0" kern="1200" dirty="0">
            <a:effectLst/>
            <a:latin typeface="+mn-lt"/>
            <a:ea typeface="+mn-ea"/>
            <a:cs typeface="+mn-cs"/>
          </a:endParaRPr>
        </a:p>
      </dsp:txBody>
      <dsp:txXfrm>
        <a:off x="117854" y="94915"/>
        <a:ext cx="1589697" cy="1166391"/>
      </dsp:txXfrm>
    </dsp:sp>
    <dsp:sp modelId="{2B5B61AC-6DE7-49C3-A77F-6D9C1DBF3A56}">
      <dsp:nvSpPr>
        <dsp:cNvPr id="0" name=""/>
        <dsp:cNvSpPr/>
      </dsp:nvSpPr>
      <dsp:spPr>
        <a:xfrm rot="21578506">
          <a:off x="1884858" y="467388"/>
          <a:ext cx="298971" cy="407419"/>
        </a:xfrm>
        <a:prstGeom prst="rightArrow">
          <a:avLst>
            <a:gd name="adj1" fmla="val 60000"/>
            <a:gd name="adj2" fmla="val 50000"/>
          </a:avLst>
        </a:prstGeom>
        <a:solidFill>
          <a:schemeClr val="accent3">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1884859" y="549152"/>
        <a:ext cx="209280" cy="244451"/>
      </dsp:txXfrm>
    </dsp:sp>
    <dsp:sp modelId="{42C01975-82E7-48A9-BD83-56EB5CAA3271}">
      <dsp:nvSpPr>
        <dsp:cNvPr id="0" name=""/>
        <dsp:cNvSpPr/>
      </dsp:nvSpPr>
      <dsp:spPr>
        <a:xfrm>
          <a:off x="2307925" y="80894"/>
          <a:ext cx="1762534" cy="1165966"/>
        </a:xfrm>
        <a:prstGeom prst="roundRect">
          <a:avLst>
            <a:gd name="adj" fmla="val 10000"/>
          </a:avLst>
        </a:prstGeom>
        <a:solidFill>
          <a:schemeClr val="lt1"/>
        </a:solidFill>
        <a:ln w="19050" cap="flat" cmpd="sng" algn="ctr">
          <a:solidFill>
            <a:schemeClr val="accent6">
              <a:lumMod val="75000"/>
            </a:schemeClr>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prstClr val="black"/>
              </a:solidFill>
              <a:latin typeface="Aptos" panose="02110004020202020204"/>
              <a:ea typeface="+mn-ea"/>
              <a:cs typeface="+mn-cs"/>
            </a:rPr>
            <a:t>Level 2 </a:t>
          </a:r>
        </a:p>
        <a:p>
          <a:pPr marL="0" lvl="0" indent="0" algn="ctr" defTabSz="488950">
            <a:lnSpc>
              <a:spcPct val="90000"/>
            </a:lnSpc>
            <a:spcBef>
              <a:spcPct val="0"/>
            </a:spcBef>
            <a:spcAft>
              <a:spcPct val="35000"/>
            </a:spcAft>
            <a:buNone/>
          </a:pPr>
          <a:r>
            <a:rPr lang="en-US" sz="1100" b="0" kern="1200" dirty="0">
              <a:solidFill>
                <a:prstClr val="black"/>
              </a:solidFill>
              <a:latin typeface="Aptos" panose="02110004020202020204"/>
              <a:ea typeface="+mn-ea"/>
              <a:cs typeface="+mn-cs"/>
            </a:rPr>
            <a:t>Earn Microsoft AI Applied Skills Credentials and get a  </a:t>
          </a:r>
          <a:r>
            <a:rPr lang="en-US" sz="1100" b="1" kern="1200" dirty="0"/>
            <a:t>Microsoft-verified credential certificate</a:t>
          </a:r>
          <a:r>
            <a:rPr lang="en-US" sz="1100" kern="1200" dirty="0"/>
            <a:t> </a:t>
          </a:r>
          <a:endParaRPr lang="en-US" sz="1100" b="0" kern="1200" dirty="0">
            <a:solidFill>
              <a:prstClr val="black"/>
            </a:solidFill>
            <a:latin typeface="Aptos" panose="02110004020202020204"/>
            <a:ea typeface="+mn-ea"/>
            <a:cs typeface="+mn-cs"/>
          </a:endParaRPr>
        </a:p>
      </dsp:txBody>
      <dsp:txXfrm>
        <a:off x="2342075" y="115044"/>
        <a:ext cx="1694234" cy="1097666"/>
      </dsp:txXfrm>
    </dsp:sp>
    <dsp:sp modelId="{E891A5B6-3D37-4462-96A6-FEE4349589E4}">
      <dsp:nvSpPr>
        <dsp:cNvPr id="0" name=""/>
        <dsp:cNvSpPr/>
      </dsp:nvSpPr>
      <dsp:spPr>
        <a:xfrm rot="54805">
          <a:off x="4237302" y="479698"/>
          <a:ext cx="353798" cy="407419"/>
        </a:xfrm>
        <a:prstGeom prst="rightArrow">
          <a:avLst>
            <a:gd name="adj1" fmla="val 60000"/>
            <a:gd name="adj2" fmla="val 50000"/>
          </a:avLst>
        </a:prstGeom>
        <a:solidFill>
          <a:srgbClr val="196B24">
            <a:lumMod val="5000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prstClr val="white"/>
            </a:solidFill>
            <a:latin typeface="Aptos" panose="02110004020202020204"/>
            <a:ea typeface="+mn-ea"/>
            <a:cs typeface="+mn-cs"/>
          </a:endParaRPr>
        </a:p>
      </dsp:txBody>
      <dsp:txXfrm>
        <a:off x="4237309" y="560336"/>
        <a:ext cx="247659" cy="244451"/>
      </dsp:txXfrm>
    </dsp:sp>
    <dsp:sp modelId="{F9DD122B-1F4B-48D3-808D-5A91324F9EB8}">
      <dsp:nvSpPr>
        <dsp:cNvPr id="0" name=""/>
        <dsp:cNvSpPr/>
      </dsp:nvSpPr>
      <dsp:spPr>
        <a:xfrm>
          <a:off x="4737919" y="332738"/>
          <a:ext cx="1645697" cy="737899"/>
        </a:xfrm>
        <a:prstGeom prst="roundRect">
          <a:avLst>
            <a:gd name="adj" fmla="val 10000"/>
          </a:avLst>
        </a:prstGeom>
        <a:solidFill>
          <a:schemeClr val="lt1"/>
        </a:solidFill>
        <a:ln w="19050" cap="flat" cmpd="sng" algn="ctr">
          <a:solidFill>
            <a:schemeClr val="accent6">
              <a:lumMod val="75000"/>
            </a:schemeClr>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0" kern="1200" dirty="0">
              <a:solidFill>
                <a:prstClr val="black"/>
              </a:solidFill>
              <a:latin typeface="Aptos" panose="02110004020202020204"/>
              <a:ea typeface="+mn-ea"/>
              <a:cs typeface="+mn-cs"/>
            </a:rPr>
            <a:t>Win : a chance to get an USD 50$ Gift Voucher*</a:t>
          </a:r>
        </a:p>
      </dsp:txBody>
      <dsp:txXfrm>
        <a:off x="4759531" y="354350"/>
        <a:ext cx="1602473" cy="6946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BC7D37-ADB1-44BA-BDD2-A9FCC1C3EB8A}" type="datetimeFigureOut">
              <a:rPr lang="en-US" smtClean="0"/>
              <a:t>5/13/2024</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2A171-A389-4330-A53C-FBA08943E3CB}" type="slidenum">
              <a:rPr lang="en-US" smtClean="0"/>
              <a:t>‹#›</a:t>
            </a:fld>
            <a:endParaRPr lang="en-US"/>
          </a:p>
        </p:txBody>
      </p:sp>
    </p:spTree>
    <p:extLst>
      <p:ext uri="{BB962C8B-B14F-4D97-AF65-F5344CB8AC3E}">
        <p14:creationId xmlns:p14="http://schemas.microsoft.com/office/powerpoint/2010/main" val="185586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E2CFE6E-9015-4FAD-A3BB-5980265912C9}"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9C88-4F4F-45EF-9930-5299D6C4AEB0}" type="slidenum">
              <a:rPr lang="en-US" smtClean="0"/>
              <a:t>‹#›</a:t>
            </a:fld>
            <a:endParaRPr lang="en-US"/>
          </a:p>
        </p:txBody>
      </p:sp>
    </p:spTree>
    <p:extLst>
      <p:ext uri="{BB962C8B-B14F-4D97-AF65-F5344CB8AC3E}">
        <p14:creationId xmlns:p14="http://schemas.microsoft.com/office/powerpoint/2010/main" val="176164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CFE6E-9015-4FAD-A3BB-5980265912C9}"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9C88-4F4F-45EF-9930-5299D6C4AEB0}" type="slidenum">
              <a:rPr lang="en-US" smtClean="0"/>
              <a:t>‹#›</a:t>
            </a:fld>
            <a:endParaRPr lang="en-US"/>
          </a:p>
        </p:txBody>
      </p:sp>
    </p:spTree>
    <p:extLst>
      <p:ext uri="{BB962C8B-B14F-4D97-AF65-F5344CB8AC3E}">
        <p14:creationId xmlns:p14="http://schemas.microsoft.com/office/powerpoint/2010/main" val="239746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CFE6E-9015-4FAD-A3BB-5980265912C9}"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9C88-4F4F-45EF-9930-5299D6C4AEB0}" type="slidenum">
              <a:rPr lang="en-US" smtClean="0"/>
              <a:t>‹#›</a:t>
            </a:fld>
            <a:endParaRPr lang="en-US"/>
          </a:p>
        </p:txBody>
      </p:sp>
    </p:spTree>
    <p:extLst>
      <p:ext uri="{BB962C8B-B14F-4D97-AF65-F5344CB8AC3E}">
        <p14:creationId xmlns:p14="http://schemas.microsoft.com/office/powerpoint/2010/main" val="230735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CFE6E-9015-4FAD-A3BB-5980265912C9}"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9C88-4F4F-45EF-9930-5299D6C4AEB0}" type="slidenum">
              <a:rPr lang="en-US" smtClean="0"/>
              <a:t>‹#›</a:t>
            </a:fld>
            <a:endParaRPr lang="en-US"/>
          </a:p>
        </p:txBody>
      </p:sp>
    </p:spTree>
    <p:extLst>
      <p:ext uri="{BB962C8B-B14F-4D97-AF65-F5344CB8AC3E}">
        <p14:creationId xmlns:p14="http://schemas.microsoft.com/office/powerpoint/2010/main" val="248836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2CFE6E-9015-4FAD-A3BB-5980265912C9}"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59C88-4F4F-45EF-9930-5299D6C4AEB0}" type="slidenum">
              <a:rPr lang="en-US" smtClean="0"/>
              <a:t>‹#›</a:t>
            </a:fld>
            <a:endParaRPr lang="en-US"/>
          </a:p>
        </p:txBody>
      </p:sp>
    </p:spTree>
    <p:extLst>
      <p:ext uri="{BB962C8B-B14F-4D97-AF65-F5344CB8AC3E}">
        <p14:creationId xmlns:p14="http://schemas.microsoft.com/office/powerpoint/2010/main" val="280328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2CFE6E-9015-4FAD-A3BB-5980265912C9}"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59C88-4F4F-45EF-9930-5299D6C4AEB0}" type="slidenum">
              <a:rPr lang="en-US" smtClean="0"/>
              <a:t>‹#›</a:t>
            </a:fld>
            <a:endParaRPr lang="en-US"/>
          </a:p>
        </p:txBody>
      </p:sp>
    </p:spTree>
    <p:extLst>
      <p:ext uri="{BB962C8B-B14F-4D97-AF65-F5344CB8AC3E}">
        <p14:creationId xmlns:p14="http://schemas.microsoft.com/office/powerpoint/2010/main" val="305238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2CFE6E-9015-4FAD-A3BB-5980265912C9}"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59C88-4F4F-45EF-9930-5299D6C4AEB0}" type="slidenum">
              <a:rPr lang="en-US" smtClean="0"/>
              <a:t>‹#›</a:t>
            </a:fld>
            <a:endParaRPr lang="en-US"/>
          </a:p>
        </p:txBody>
      </p:sp>
    </p:spTree>
    <p:extLst>
      <p:ext uri="{BB962C8B-B14F-4D97-AF65-F5344CB8AC3E}">
        <p14:creationId xmlns:p14="http://schemas.microsoft.com/office/powerpoint/2010/main" val="2098344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2CFE6E-9015-4FAD-A3BB-5980265912C9}"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59C88-4F4F-45EF-9930-5299D6C4AEB0}" type="slidenum">
              <a:rPr lang="en-US" smtClean="0"/>
              <a:t>‹#›</a:t>
            </a:fld>
            <a:endParaRPr lang="en-US"/>
          </a:p>
        </p:txBody>
      </p:sp>
    </p:spTree>
    <p:extLst>
      <p:ext uri="{BB962C8B-B14F-4D97-AF65-F5344CB8AC3E}">
        <p14:creationId xmlns:p14="http://schemas.microsoft.com/office/powerpoint/2010/main" val="2509342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CFE6E-9015-4FAD-A3BB-5980265912C9}" type="datetimeFigureOut">
              <a:rPr lang="en-US" smtClean="0"/>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59C88-4F4F-45EF-9930-5299D6C4AEB0}" type="slidenum">
              <a:rPr lang="en-US" smtClean="0"/>
              <a:t>‹#›</a:t>
            </a:fld>
            <a:endParaRPr lang="en-US"/>
          </a:p>
        </p:txBody>
      </p:sp>
    </p:spTree>
    <p:extLst>
      <p:ext uri="{BB962C8B-B14F-4D97-AF65-F5344CB8AC3E}">
        <p14:creationId xmlns:p14="http://schemas.microsoft.com/office/powerpoint/2010/main" val="355692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E2CFE6E-9015-4FAD-A3BB-5980265912C9}"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59C88-4F4F-45EF-9930-5299D6C4AEB0}" type="slidenum">
              <a:rPr lang="en-US" smtClean="0"/>
              <a:t>‹#›</a:t>
            </a:fld>
            <a:endParaRPr lang="en-US"/>
          </a:p>
        </p:txBody>
      </p:sp>
    </p:spTree>
    <p:extLst>
      <p:ext uri="{BB962C8B-B14F-4D97-AF65-F5344CB8AC3E}">
        <p14:creationId xmlns:p14="http://schemas.microsoft.com/office/powerpoint/2010/main" val="153964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E2CFE6E-9015-4FAD-A3BB-5980265912C9}"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59C88-4F4F-45EF-9930-5299D6C4AEB0}" type="slidenum">
              <a:rPr lang="en-US" smtClean="0"/>
              <a:t>‹#›</a:t>
            </a:fld>
            <a:endParaRPr lang="en-US"/>
          </a:p>
        </p:txBody>
      </p:sp>
    </p:spTree>
    <p:extLst>
      <p:ext uri="{BB962C8B-B14F-4D97-AF65-F5344CB8AC3E}">
        <p14:creationId xmlns:p14="http://schemas.microsoft.com/office/powerpoint/2010/main" val="85325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CE2CFE6E-9015-4FAD-A3BB-5980265912C9}" type="datetimeFigureOut">
              <a:rPr lang="en-US" smtClean="0"/>
              <a:t>5/13/2024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DE559C88-4F4F-45EF-9930-5299D6C4AEB0}" type="slidenum">
              <a:rPr lang="en-US" smtClean="0"/>
              <a:t>‹#›</a:t>
            </a:fld>
            <a:endParaRPr lang="en-US"/>
          </a:p>
        </p:txBody>
      </p:sp>
    </p:spTree>
    <p:extLst>
      <p:ext uri="{BB962C8B-B14F-4D97-AF65-F5344CB8AC3E}">
        <p14:creationId xmlns:p14="http://schemas.microsoft.com/office/powerpoint/2010/main" val="167625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ka.ms/DevelopNLPsolutionswithAzureAIServices_EDU?ocid=Odyssey24_csc_fsi_EDU_wwl" TargetMode="External"/><Relationship Id="rId13" Type="http://schemas.openxmlformats.org/officeDocument/2006/relationships/hyperlink" Target="https://aka.ms/Develop-NLP-solutions-with-AzureAI-Assessment" TargetMode="External"/><Relationship Id="rId18" Type="http://schemas.openxmlformats.org/officeDocument/2006/relationships/diagramColors" Target="../diagrams/colors1.xml"/><Relationship Id="rId3" Type="http://schemas.openxmlformats.org/officeDocument/2006/relationships/hyperlink" Target="https://www.microsoft.com/en-in/aiodyssey/tc" TargetMode="External"/><Relationship Id="rId21" Type="http://schemas.microsoft.com/office/2007/relationships/hdphoto" Target="../media/hdphoto1.wdp"/><Relationship Id="rId7" Type="http://schemas.openxmlformats.org/officeDocument/2006/relationships/hyperlink" Target="https://aka.ms/DevelopNLPsolutionswithAzureAIServices_GLA?ocid=Odyssey24_csc_fsi_GLA_wwl" TargetMode="External"/><Relationship Id="rId12" Type="http://schemas.openxmlformats.org/officeDocument/2006/relationships/hyperlink" Target="https://aka.ms/Create-computer-vision-solutions-with-AzureAIVision-Assessment" TargetMode="External"/><Relationship Id="rId17" Type="http://schemas.openxmlformats.org/officeDocument/2006/relationships/diagramQuickStyle" Target="../diagrams/quickStyle1.xml"/><Relationship Id="rId2" Type="http://schemas.openxmlformats.org/officeDocument/2006/relationships/image" Target="../media/image1.jpeg"/><Relationship Id="rId16" Type="http://schemas.openxmlformats.org/officeDocument/2006/relationships/diagramLayout" Target="../diagrams/layout1.xml"/><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aka.ms/DevelopNLPsolutionswithAzureAIServices_NIE?ocid=Odyssey24_csc_fsi_NIE_wwl" TargetMode="External"/><Relationship Id="rId11" Type="http://schemas.openxmlformats.org/officeDocument/2006/relationships/hyperlink" Target="https://aka.ms/Create-intelligentdocument-processing-solution-with-AzureAIDocumentIntelligence-assessment" TargetMode="External"/><Relationship Id="rId5" Type="http://schemas.openxmlformats.org/officeDocument/2006/relationships/hyperlink" Target="https://aka.ms/CreatecomputervisionsolutionswithAzureAIVision_GLA?ocid=Odyssey24_csc_fsi_GLA_wwl" TargetMode="External"/><Relationship Id="rId15" Type="http://schemas.openxmlformats.org/officeDocument/2006/relationships/diagramData" Target="../diagrams/data1.xml"/><Relationship Id="rId10" Type="http://schemas.openxmlformats.org/officeDocument/2006/relationships/hyperlink" Target="https://aka.ms/DevelopGenerativeAIsolutionswithAzureOpenAIServices" TargetMode="External"/><Relationship Id="rId19" Type="http://schemas.microsoft.com/office/2007/relationships/diagramDrawing" Target="../diagrams/drawing1.xml"/><Relationship Id="rId4" Type="http://schemas.openxmlformats.org/officeDocument/2006/relationships/hyperlink" Target="https://aka.ms/DevelopsolutionswithAzureAIDocumentIntelligence_GLA?ocid=Odyssey24_csc_fsi_GLA_wwl" TargetMode="External"/><Relationship Id="rId9" Type="http://schemas.openxmlformats.org/officeDocument/2006/relationships/hyperlink" Target="https://aka.ms/DevelopGenerativeAIsolutionwithAzureOpenAIService_GLA?ocid=Odyssey24_csc_fsi_GLA_wwl" TargetMode="External"/><Relationship Id="rId14" Type="http://schemas.openxmlformats.org/officeDocument/2006/relationships/hyperlink" Target="https://forms.office.com/r/e8xDUJMEQG" TargetMode="External"/><Relationship Id="rId22" Type="http://schemas.openxmlformats.org/officeDocument/2006/relationships/hyperlink" Target="mailto:dev-support@microsof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602B-8EC4-E831-71D0-69058F74B41D}"/>
              </a:ext>
            </a:extLst>
          </p:cNvPr>
          <p:cNvSpPr>
            <a:spLocks noGrp="1"/>
          </p:cNvSpPr>
          <p:nvPr>
            <p:ph type="title"/>
          </p:nvPr>
        </p:nvSpPr>
        <p:spPr/>
        <p:txBody>
          <a:bodyPr/>
          <a:lstStyle/>
          <a:p>
            <a:endParaRPr lang="en-US"/>
          </a:p>
        </p:txBody>
      </p:sp>
      <p:pic>
        <p:nvPicPr>
          <p:cNvPr id="7" name="Picture 2">
            <a:extLst>
              <a:ext uri="{FF2B5EF4-FFF2-40B4-BE49-F238E27FC236}">
                <a16:creationId xmlns:a16="http://schemas.microsoft.com/office/drawing/2014/main" id="{DE41BE02-F295-D445-9C71-259442CD9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272643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5B15AED1-891E-48CF-1DB3-5545CB699E94}"/>
              </a:ext>
            </a:extLst>
          </p:cNvPr>
          <p:cNvSpPr/>
          <p:nvPr/>
        </p:nvSpPr>
        <p:spPr>
          <a:xfrm>
            <a:off x="198011" y="168631"/>
            <a:ext cx="4121070" cy="218806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3" name="TextBox 12">
            <a:extLst>
              <a:ext uri="{FF2B5EF4-FFF2-40B4-BE49-F238E27FC236}">
                <a16:creationId xmlns:a16="http://schemas.microsoft.com/office/drawing/2014/main" id="{83ED82BD-3297-B4F7-1B8C-5605EE67AA75}"/>
              </a:ext>
            </a:extLst>
          </p:cNvPr>
          <p:cNvSpPr txBox="1"/>
          <p:nvPr/>
        </p:nvSpPr>
        <p:spPr>
          <a:xfrm>
            <a:off x="238529" y="246766"/>
            <a:ext cx="3873027" cy="646331"/>
          </a:xfrm>
          <a:prstGeom prst="rect">
            <a:avLst/>
          </a:prstGeom>
          <a:noFill/>
        </p:spPr>
        <p:txBody>
          <a:bodyPr wrap="square" rtlCol="0">
            <a:spAutoFit/>
          </a:bodyPr>
          <a:lstStyle/>
          <a:p>
            <a:pPr fontAlgn="base"/>
            <a:r>
              <a:rPr lang="en-US" b="1" i="0" dirty="0">
                <a:solidFill>
                  <a:srgbClr val="000000"/>
                </a:solidFill>
                <a:effectLst/>
                <a:latin typeface="Segoe UI" panose="020B0502040204020203" pitchFamily="34" charset="0"/>
              </a:rPr>
              <a:t>Embark on AI Odyssey and gain Microsoft Applied Skills!</a:t>
            </a:r>
          </a:p>
        </p:txBody>
      </p:sp>
      <p:sp>
        <p:nvSpPr>
          <p:cNvPr id="15" name="TextBox 14">
            <a:extLst>
              <a:ext uri="{FF2B5EF4-FFF2-40B4-BE49-F238E27FC236}">
                <a16:creationId xmlns:a16="http://schemas.microsoft.com/office/drawing/2014/main" id="{916A2138-B1B3-99AB-BEFC-457D2EA0703C}"/>
              </a:ext>
            </a:extLst>
          </p:cNvPr>
          <p:cNvSpPr txBox="1"/>
          <p:nvPr/>
        </p:nvSpPr>
        <p:spPr>
          <a:xfrm>
            <a:off x="247949" y="1817637"/>
            <a:ext cx="4071132" cy="507831"/>
          </a:xfrm>
          <a:prstGeom prst="rect">
            <a:avLst/>
          </a:prstGeom>
          <a:solidFill>
            <a:schemeClr val="bg1"/>
          </a:solidFill>
        </p:spPr>
        <p:txBody>
          <a:bodyPr wrap="square" lIns="91440" tIns="45720" rIns="91440" bIns="45720" rtlCol="0" anchor="t">
            <a:spAutoFit/>
          </a:bodyPr>
          <a:lstStyle/>
          <a:p>
            <a:r>
              <a:rPr lang="en-US" sz="900" b="0" i="0" dirty="0">
                <a:solidFill>
                  <a:srgbClr val="000000"/>
                </a:solidFill>
                <a:effectLst/>
                <a:highlight>
                  <a:srgbClr val="FFFFFF"/>
                </a:highlight>
                <a:latin typeface="Segoe UI" panose="020B0502040204020203" pitchFamily="34" charset="0"/>
              </a:rPr>
              <a:t>Please submit your details twice: first, upon completing Level 1 for your Certificate of Completion, and second, after finishing Level 2 for a chance to win the prizes. You can find detailed </a:t>
            </a:r>
            <a:r>
              <a:rPr lang="en-US" sz="900" b="0" i="0" dirty="0">
                <a:solidFill>
                  <a:srgbClr val="0067B8"/>
                </a:solidFill>
                <a:effectLst/>
                <a:highlight>
                  <a:srgbClr val="FFFFFF"/>
                </a:highlight>
                <a:latin typeface="Segoe UI" panose="020B0502040204020203" pitchFamily="34" charset="0"/>
                <a:hlinkClick r:id="rId3"/>
              </a:rPr>
              <a:t>terms and conditions</a:t>
            </a:r>
            <a:r>
              <a:rPr lang="en-US" sz="900" b="0" i="0" dirty="0">
                <a:solidFill>
                  <a:srgbClr val="000000"/>
                </a:solidFill>
                <a:effectLst/>
                <a:highlight>
                  <a:srgbClr val="FFFFFF"/>
                </a:highlight>
                <a:latin typeface="Segoe UI" panose="020B0502040204020203" pitchFamily="34" charset="0"/>
              </a:rPr>
              <a:t> for reference.</a:t>
            </a:r>
            <a:endParaRPr lang="en-US" sz="900" dirty="0">
              <a:solidFill>
                <a:srgbClr val="595959"/>
              </a:solidFill>
              <a:latin typeface="WordVisi_MSFontService"/>
              <a:ea typeface="Segoe UI Black" panose="020B0A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126A9262-F295-9C72-F7C4-CE90F1D2F19F}"/>
              </a:ext>
            </a:extLst>
          </p:cNvPr>
          <p:cNvSpPr txBox="1"/>
          <p:nvPr/>
        </p:nvSpPr>
        <p:spPr>
          <a:xfrm>
            <a:off x="95100" y="2774617"/>
            <a:ext cx="6684114" cy="584775"/>
          </a:xfrm>
          <a:prstGeom prst="rect">
            <a:avLst/>
          </a:prstGeom>
          <a:noFill/>
        </p:spPr>
        <p:txBody>
          <a:bodyPr wrap="square">
            <a:spAutoFit/>
          </a:bodyPr>
          <a:lstStyle/>
          <a:p>
            <a:r>
              <a:rPr lang="en-US" sz="800" b="0" i="0" dirty="0">
                <a:solidFill>
                  <a:srgbClr val="000000"/>
                </a:solidFill>
                <a:effectLst/>
                <a:highlight>
                  <a:srgbClr val="FFFFFF"/>
                </a:highlight>
                <a:latin typeface="Segoe UI" panose="020B0502040204020203" pitchFamily="34" charset="0"/>
              </a:rPr>
              <a:t>AI Odyssey is an excellent opportunity to enhance your AI skills and advance your career in the field of AI. The challenge is designed for developers and spans the entire duration of the event  till June 25, 2024. You can earn Microsoft AI Applied Skills and become an AI expert by completing the challenges. </a:t>
            </a:r>
          </a:p>
          <a:p>
            <a:endParaRPr lang="en-US" sz="800" dirty="0">
              <a:solidFill>
                <a:srgbClr val="000000"/>
              </a:solidFill>
              <a:highlight>
                <a:srgbClr val="FFFFFF"/>
              </a:highlight>
              <a:latin typeface="Segoe UI" panose="020B0502040204020203" pitchFamily="34" charset="0"/>
            </a:endParaRPr>
          </a:p>
        </p:txBody>
      </p:sp>
      <p:sp>
        <p:nvSpPr>
          <p:cNvPr id="21" name="TextBox 20">
            <a:extLst>
              <a:ext uri="{FF2B5EF4-FFF2-40B4-BE49-F238E27FC236}">
                <a16:creationId xmlns:a16="http://schemas.microsoft.com/office/drawing/2014/main" id="{7291B160-DF51-D752-93EF-D9FF7B5361CA}"/>
              </a:ext>
            </a:extLst>
          </p:cNvPr>
          <p:cNvSpPr txBox="1"/>
          <p:nvPr/>
        </p:nvSpPr>
        <p:spPr>
          <a:xfrm>
            <a:off x="560750" y="3268980"/>
            <a:ext cx="5596466" cy="253916"/>
          </a:xfrm>
          <a:prstGeom prst="rect">
            <a:avLst/>
          </a:prstGeom>
          <a:solidFill>
            <a:schemeClr val="bg1"/>
          </a:solidFill>
        </p:spPr>
        <p:txBody>
          <a:bodyPr wrap="square" rtlCol="0">
            <a:spAutoFit/>
          </a:bodyPr>
          <a:lstStyle/>
          <a:p>
            <a:pPr algn="ctr"/>
            <a:r>
              <a:rPr lang="en-US" sz="1050" b="1" i="0" dirty="0">
                <a:solidFill>
                  <a:srgbClr val="000000"/>
                </a:solidFill>
                <a:effectLst/>
                <a:latin typeface="Segoe UI Semibold" panose="020B0702040204020203" pitchFamily="34" charset="0"/>
                <a:ea typeface="Segoe UI Black" panose="020B0A02040204020203" pitchFamily="34" charset="0"/>
                <a:cs typeface="Segoe UI Semibold" panose="020B0702040204020203" pitchFamily="34" charset="0"/>
              </a:rPr>
              <a:t>How to Learn in the AI Journey : Move Forward</a:t>
            </a:r>
            <a:endParaRPr lang="en-US" sz="1050" b="1" dirty="0">
              <a:solidFill>
                <a:srgbClr val="000000"/>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22" name="TextBox 21">
            <a:extLst>
              <a:ext uri="{FF2B5EF4-FFF2-40B4-BE49-F238E27FC236}">
                <a16:creationId xmlns:a16="http://schemas.microsoft.com/office/drawing/2014/main" id="{963F8B7A-4B38-DDB6-BFB0-096575C49B7B}"/>
              </a:ext>
            </a:extLst>
          </p:cNvPr>
          <p:cNvSpPr txBox="1"/>
          <p:nvPr/>
        </p:nvSpPr>
        <p:spPr>
          <a:xfrm>
            <a:off x="213663" y="3506748"/>
            <a:ext cx="6240629" cy="338554"/>
          </a:xfrm>
          <a:prstGeom prst="rect">
            <a:avLst/>
          </a:prstGeom>
          <a:solidFill>
            <a:schemeClr val="bg1"/>
          </a:solidFill>
        </p:spPr>
        <p:txBody>
          <a:bodyPr wrap="square" rtlCol="0">
            <a:spAutoFit/>
          </a:bodyPr>
          <a:lstStyle/>
          <a:p>
            <a:pPr algn="ctr"/>
            <a:r>
              <a:rPr lang="en-US" sz="800" b="0" i="1" dirty="0">
                <a:solidFill>
                  <a:srgbClr val="000000"/>
                </a:solidFill>
                <a:effectLst/>
                <a:highlight>
                  <a:srgbClr val="FFFFFF"/>
                </a:highlight>
                <a:latin typeface="Segoe UI" panose="020B0502040204020203" pitchFamily="34" charset="0"/>
              </a:rPr>
              <a:t>AI Odyssey has two levels of challenges. Complete one or both levels, depending on your goals and interests.</a:t>
            </a:r>
            <a:r>
              <a:rPr lang="en-US" sz="800" dirty="0"/>
              <a:t/>
            </a:r>
            <a:br>
              <a:rPr lang="en-US" sz="800" dirty="0"/>
            </a:br>
            <a:r>
              <a:rPr lang="en-US" sz="800" b="1" i="0" dirty="0">
                <a:solidFill>
                  <a:srgbClr val="000000"/>
                </a:solidFill>
                <a:effectLst/>
                <a:highlight>
                  <a:srgbClr val="FFFFFF"/>
                </a:highlight>
                <a:latin typeface="Segoe UI" panose="020B0502040204020203" pitchFamily="34" charset="0"/>
              </a:rPr>
              <a:t>Both levels must be completed for a chance at winning our attractive prizes.</a:t>
            </a:r>
            <a:r>
              <a:rPr lang="en-US" sz="800" b="0" i="1" dirty="0">
                <a:solidFill>
                  <a:srgbClr val="000000"/>
                </a:solidFill>
                <a:effectLst/>
                <a:latin typeface="Segoe UI" panose="020B0502040204020203" pitchFamily="34" charset="0"/>
              </a:rPr>
              <a:t>.</a:t>
            </a:r>
            <a:endParaRPr lang="en-US" sz="800" b="1" dirty="0">
              <a:highlight>
                <a:srgbClr val="FFFF00"/>
              </a:highlight>
              <a:latin typeface="Segoe UI" panose="020B0502040204020203" pitchFamily="34" charset="0"/>
              <a:ea typeface="Segoe UI Black" panose="020B0A02040204020203" pitchFamily="34" charset="0"/>
              <a:cs typeface="Segoe UI" panose="020B0502040204020203" pitchFamily="34" charset="0"/>
            </a:endParaRPr>
          </a:p>
        </p:txBody>
      </p:sp>
      <p:cxnSp>
        <p:nvCxnSpPr>
          <p:cNvPr id="23" name="Straight Connector 22">
            <a:extLst>
              <a:ext uri="{FF2B5EF4-FFF2-40B4-BE49-F238E27FC236}">
                <a16:creationId xmlns:a16="http://schemas.microsoft.com/office/drawing/2014/main" id="{28858CE2-A201-710B-0B8A-4CC97F177DD6}"/>
              </a:ext>
            </a:extLst>
          </p:cNvPr>
          <p:cNvCxnSpPr>
            <a:cxnSpLocks/>
          </p:cNvCxnSpPr>
          <p:nvPr/>
        </p:nvCxnSpPr>
        <p:spPr>
          <a:xfrm>
            <a:off x="95100" y="3231145"/>
            <a:ext cx="6540500" cy="0"/>
          </a:xfrm>
          <a:prstGeom prst="line">
            <a:avLst/>
          </a:prstGeom>
          <a:ln w="635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8C878EC-67CA-1BC4-2F50-2C25B5DF6AA6}"/>
              </a:ext>
            </a:extLst>
          </p:cNvPr>
          <p:cNvSpPr txBox="1"/>
          <p:nvPr/>
        </p:nvSpPr>
        <p:spPr>
          <a:xfrm>
            <a:off x="226901" y="5469338"/>
            <a:ext cx="2838449" cy="338554"/>
          </a:xfrm>
          <a:prstGeom prst="rect">
            <a:avLst/>
          </a:prstGeom>
          <a:solidFill>
            <a:schemeClr val="bg1"/>
          </a:solidFill>
        </p:spPr>
        <p:txBody>
          <a:bodyPr wrap="square" rtlCol="0">
            <a:spAutoFit/>
          </a:bodyPr>
          <a:lstStyle/>
          <a:p>
            <a:r>
              <a:rPr lang="en-US" sz="800" b="1" dirty="0">
                <a:solidFill>
                  <a:srgbClr val="0070C0"/>
                </a:solidFill>
                <a:latin typeface="Segoe UI Semibold" panose="020B0702040204020203" pitchFamily="34" charset="0"/>
                <a:ea typeface="Segoe UI Black" panose="020B0A02040204020203" pitchFamily="34" charset="0"/>
                <a:cs typeface="Segoe UI Semibold" panose="020B0702040204020203" pitchFamily="34" charset="0"/>
              </a:rPr>
              <a:t>Level 1: Complete Microsoft AI Applied Skills Challenge</a:t>
            </a:r>
          </a:p>
          <a:p>
            <a:endParaRPr lang="en-US" sz="800" b="1" dirty="0">
              <a:solidFill>
                <a:srgbClr val="0070C0"/>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29" name="TextBox 28">
            <a:extLst>
              <a:ext uri="{FF2B5EF4-FFF2-40B4-BE49-F238E27FC236}">
                <a16:creationId xmlns:a16="http://schemas.microsoft.com/office/drawing/2014/main" id="{863CDB7A-9A22-7023-8733-5E6830640F24}"/>
              </a:ext>
            </a:extLst>
          </p:cNvPr>
          <p:cNvSpPr txBox="1"/>
          <p:nvPr/>
        </p:nvSpPr>
        <p:spPr>
          <a:xfrm>
            <a:off x="3474205" y="5440873"/>
            <a:ext cx="2595881" cy="215444"/>
          </a:xfrm>
          <a:prstGeom prst="rect">
            <a:avLst/>
          </a:prstGeom>
          <a:solidFill>
            <a:schemeClr val="bg1"/>
          </a:solidFill>
        </p:spPr>
        <p:txBody>
          <a:bodyPr wrap="square" rtlCol="0">
            <a:spAutoFit/>
          </a:bodyPr>
          <a:lstStyle/>
          <a:p>
            <a:r>
              <a:rPr lang="en-US" sz="800" b="1" i="0" dirty="0">
                <a:solidFill>
                  <a:srgbClr val="0070C0"/>
                </a:solidFill>
                <a:effectLst/>
                <a:latin typeface="Segoe UI Semibold" panose="020B0702040204020203" pitchFamily="34" charset="0"/>
                <a:ea typeface="Segoe UI Black" panose="020B0A02040204020203" pitchFamily="34" charset="0"/>
                <a:cs typeface="Segoe UI Semibold" panose="020B0702040204020203" pitchFamily="34" charset="0"/>
              </a:rPr>
              <a:t>Level 2: Earn Microsoft AI Applied Skills Credentials </a:t>
            </a:r>
            <a:endParaRPr lang="en-US" sz="800" b="1" dirty="0">
              <a:solidFill>
                <a:srgbClr val="0070C0"/>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0" name="TextBox 29">
            <a:extLst>
              <a:ext uri="{FF2B5EF4-FFF2-40B4-BE49-F238E27FC236}">
                <a16:creationId xmlns:a16="http://schemas.microsoft.com/office/drawing/2014/main" id="{15B29CCA-0C15-050C-CDA9-2044DE5331EA}"/>
              </a:ext>
            </a:extLst>
          </p:cNvPr>
          <p:cNvSpPr txBox="1"/>
          <p:nvPr/>
        </p:nvSpPr>
        <p:spPr>
          <a:xfrm>
            <a:off x="304234" y="5663087"/>
            <a:ext cx="2919200" cy="461665"/>
          </a:xfrm>
          <a:prstGeom prst="rect">
            <a:avLst/>
          </a:prstGeom>
          <a:solidFill>
            <a:schemeClr val="bg1"/>
          </a:solidFill>
        </p:spPr>
        <p:txBody>
          <a:bodyPr wrap="square" rtlCol="0">
            <a:spAutoFit/>
          </a:bodyPr>
          <a:lstStyle/>
          <a:p>
            <a:r>
              <a:rPr lang="en-US" sz="800" b="0" i="0" dirty="0">
                <a:solidFill>
                  <a:srgbClr val="000000"/>
                </a:solidFill>
                <a:effectLst/>
                <a:latin typeface="Segoe UI" panose="020B0502040204020203" pitchFamily="34" charset="0"/>
              </a:rPr>
              <a:t>In this level, you will learn how to create and deploy AI solutions for various situations using Azure AI services, such as detecting emotions, faces, or forms. </a:t>
            </a:r>
            <a:endParaRPr lang="en-US" sz="800" dirty="0">
              <a:solidFill>
                <a:srgbClr val="000000"/>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31" name="TextBox 30">
            <a:extLst>
              <a:ext uri="{FF2B5EF4-FFF2-40B4-BE49-F238E27FC236}">
                <a16:creationId xmlns:a16="http://schemas.microsoft.com/office/drawing/2014/main" id="{3515AFC2-CB57-F028-B6A6-04FBEF278FB7}"/>
              </a:ext>
            </a:extLst>
          </p:cNvPr>
          <p:cNvSpPr txBox="1"/>
          <p:nvPr/>
        </p:nvSpPr>
        <p:spPr>
          <a:xfrm>
            <a:off x="243664" y="6530892"/>
            <a:ext cx="3050583" cy="1569660"/>
          </a:xfrm>
          <a:prstGeom prst="rect">
            <a:avLst/>
          </a:prstGeom>
          <a:noFill/>
        </p:spPr>
        <p:txBody>
          <a:bodyPr wrap="square" rtlCol="0">
            <a:spAutoFit/>
          </a:bodyPr>
          <a:lstStyle/>
          <a:p>
            <a:pPr fontAlgn="base"/>
            <a:r>
              <a:rPr lang="en-US" sz="800" b="1" i="0" strike="noStrike" dirty="0">
                <a:solidFill>
                  <a:srgbClr val="0070C0"/>
                </a:solidFill>
                <a:effectLst/>
                <a:highlight>
                  <a:srgbClr val="FFFF00"/>
                </a:highlight>
                <a:latin typeface="Aptos" panose="020B0004020202020204" pitchFamily="34" charset="0"/>
              </a:rPr>
              <a:t>Learning Track 1 (Duration : 2.5 Hours)   </a:t>
            </a:r>
          </a:p>
          <a:p>
            <a:pPr rtl="0" fontAlgn="base"/>
            <a:r>
              <a:rPr lang="fr-FR" sz="800" b="0" i="0" u="sng" strike="noStrike" dirty="0" err="1">
                <a:solidFill>
                  <a:srgbClr val="0070C0"/>
                </a:solidFill>
                <a:effectLst/>
                <a:latin typeface="Aptos" panose="020B0004020202020204" pitchFamily="34" charset="0"/>
                <a:hlinkClick r:id="rId4"/>
              </a:rPr>
              <a:t>Develop</a:t>
            </a:r>
            <a:r>
              <a:rPr lang="fr-FR" sz="800" b="0" i="0" u="sng" strike="noStrike" dirty="0">
                <a:solidFill>
                  <a:srgbClr val="0070C0"/>
                </a:solidFill>
                <a:effectLst/>
                <a:latin typeface="Aptos" panose="020B0004020202020204" pitchFamily="34" charset="0"/>
                <a:hlinkClick r:id="rId4"/>
              </a:rPr>
              <a:t> solutions </a:t>
            </a:r>
            <a:r>
              <a:rPr lang="fr-FR" sz="800" b="0" i="0" u="sng" strike="noStrike" dirty="0" err="1">
                <a:solidFill>
                  <a:srgbClr val="0070C0"/>
                </a:solidFill>
                <a:effectLst/>
                <a:latin typeface="Aptos" panose="020B0004020202020204" pitchFamily="34" charset="0"/>
                <a:hlinkClick r:id="rId4"/>
              </a:rPr>
              <a:t>with</a:t>
            </a:r>
            <a:r>
              <a:rPr lang="fr-FR" sz="800" b="0" i="0" u="sng" strike="noStrike" dirty="0">
                <a:solidFill>
                  <a:srgbClr val="0070C0"/>
                </a:solidFill>
                <a:effectLst/>
                <a:latin typeface="Aptos" panose="020B0004020202020204" pitchFamily="34" charset="0"/>
                <a:hlinkClick r:id="rId4"/>
              </a:rPr>
              <a:t> Azure AI Document Intelligence</a:t>
            </a:r>
            <a:endParaRPr lang="en-US" sz="800" b="0" i="0" u="sng" strike="noStrike" dirty="0">
              <a:solidFill>
                <a:srgbClr val="0070C0"/>
              </a:solidFill>
              <a:effectLst/>
              <a:latin typeface="Aptos" panose="020B0004020202020204" pitchFamily="34" charset="0"/>
            </a:endParaRPr>
          </a:p>
          <a:p>
            <a:pPr rtl="0" fontAlgn="base"/>
            <a:endParaRPr lang="en-US" sz="800" b="0" i="0" u="sng" strike="noStrike" dirty="0">
              <a:solidFill>
                <a:srgbClr val="0070C0"/>
              </a:solidFill>
              <a:effectLst/>
              <a:latin typeface="Aptos" panose="020B0004020202020204" pitchFamily="34" charset="0"/>
            </a:endParaRPr>
          </a:p>
          <a:p>
            <a:pPr fontAlgn="base"/>
            <a:r>
              <a:rPr lang="en-US" sz="800" b="1" i="0" strike="noStrike" dirty="0">
                <a:solidFill>
                  <a:srgbClr val="0070C0"/>
                </a:solidFill>
                <a:effectLst/>
                <a:highlight>
                  <a:srgbClr val="FFFF00"/>
                </a:highlight>
                <a:latin typeface="Aptos" panose="020B0004020202020204" pitchFamily="34" charset="0"/>
              </a:rPr>
              <a:t>Learning Track 2 (Duration : 5 Hours) </a:t>
            </a:r>
          </a:p>
          <a:p>
            <a:pPr rtl="0" fontAlgn="base"/>
            <a:r>
              <a:rPr lang="en-US" sz="800" b="0" i="0" u="sng" strike="noStrike" dirty="0">
                <a:solidFill>
                  <a:srgbClr val="0070C0"/>
                </a:solidFill>
                <a:effectLst/>
                <a:latin typeface="Aptos" panose="020B0004020202020204" pitchFamily="34" charset="0"/>
                <a:hlinkClick r:id="rId5"/>
              </a:rPr>
              <a:t>Create computer vision solutions with Azure AI Vision</a:t>
            </a:r>
            <a:endParaRPr lang="en-US" sz="800" b="0" i="0" u="sng" strike="noStrike" dirty="0">
              <a:solidFill>
                <a:srgbClr val="0070C0"/>
              </a:solidFill>
              <a:effectLst/>
              <a:latin typeface="Aptos" panose="020B0004020202020204" pitchFamily="34" charset="0"/>
            </a:endParaRPr>
          </a:p>
          <a:p>
            <a:pPr rtl="0" fontAlgn="base"/>
            <a:endParaRPr lang="en-US" sz="800" b="0" i="0" u="sng" strike="noStrike" dirty="0">
              <a:solidFill>
                <a:srgbClr val="0070C0"/>
              </a:solidFill>
              <a:effectLst/>
              <a:latin typeface="Aptos" panose="020B0004020202020204" pitchFamily="34" charset="0"/>
            </a:endParaRPr>
          </a:p>
          <a:p>
            <a:pPr fontAlgn="base"/>
            <a:r>
              <a:rPr lang="en-US" sz="800" b="1" i="0" strike="noStrike" dirty="0">
                <a:solidFill>
                  <a:srgbClr val="0070C0"/>
                </a:solidFill>
                <a:effectLst/>
                <a:highlight>
                  <a:srgbClr val="FFFF00"/>
                </a:highlight>
                <a:latin typeface="Aptos" panose="020B0004020202020204" pitchFamily="34" charset="0"/>
              </a:rPr>
              <a:t>Learning Track 3 (Duration : 7.5 Hours) </a:t>
            </a:r>
          </a:p>
          <a:p>
            <a:pPr rtl="0" fontAlgn="base"/>
            <a:r>
              <a:rPr lang="en-US" sz="800" b="0" i="0" u="sng" strike="noStrike" dirty="0">
                <a:solidFill>
                  <a:srgbClr val="0070C0"/>
                </a:solidFill>
                <a:effectLst/>
                <a:latin typeface="Aptos" panose="020B0004020202020204" pitchFamily="34" charset="0"/>
                <a:hlinkClick r:id="rId6"/>
              </a:rPr>
              <a:t>Develop natural </a:t>
            </a:r>
            <a:r>
              <a:rPr lang="en-US" sz="800" b="0" i="0" u="sng" strike="noStrike" dirty="0">
                <a:solidFill>
                  <a:srgbClr val="0070C0"/>
                </a:solidFill>
                <a:effectLst/>
                <a:latin typeface="Aptos" panose="020B0004020202020204" pitchFamily="34" charset="0"/>
                <a:hlinkClick r:id="rId7"/>
              </a:rPr>
              <a:t>language</a:t>
            </a:r>
            <a:r>
              <a:rPr lang="en-US" sz="800" b="0" i="0" u="sng" strike="noStrike" dirty="0">
                <a:solidFill>
                  <a:srgbClr val="0070C0"/>
                </a:solidFill>
                <a:effectLst/>
                <a:latin typeface="Aptos" panose="020B0004020202020204" pitchFamily="34" charset="0"/>
                <a:hlinkClick r:id="rId8"/>
              </a:rPr>
              <a:t> processing solutions with Azure AI Services</a:t>
            </a:r>
            <a:endParaRPr lang="en-US" sz="800" b="0" i="0" u="sng" strike="noStrike" dirty="0">
              <a:solidFill>
                <a:srgbClr val="0070C0"/>
              </a:solidFill>
              <a:effectLst/>
              <a:latin typeface="Aptos" panose="020B0004020202020204" pitchFamily="34" charset="0"/>
            </a:endParaRPr>
          </a:p>
          <a:p>
            <a:pPr rtl="0" fontAlgn="base"/>
            <a:endParaRPr lang="en-US" sz="800" u="sng" dirty="0">
              <a:solidFill>
                <a:srgbClr val="0070C0"/>
              </a:solidFill>
              <a:latin typeface="Aptos" panose="020B0004020202020204" pitchFamily="34" charset="0"/>
            </a:endParaRPr>
          </a:p>
          <a:p>
            <a:pPr fontAlgn="base"/>
            <a:r>
              <a:rPr lang="en-US" sz="800" b="1" i="0" strike="noStrike" dirty="0">
                <a:solidFill>
                  <a:srgbClr val="0070C0"/>
                </a:solidFill>
                <a:effectLst/>
                <a:highlight>
                  <a:srgbClr val="FFFF00"/>
                </a:highlight>
                <a:latin typeface="Aptos" panose="020B0004020202020204" pitchFamily="34" charset="0"/>
              </a:rPr>
              <a:t>Learning Track 4 (Duration : 5.3 Hours) </a:t>
            </a:r>
          </a:p>
          <a:p>
            <a:pPr rtl="0" fontAlgn="base"/>
            <a:r>
              <a:rPr lang="en-US" sz="800" b="0" i="0" u="sng" strike="noStrike" dirty="0">
                <a:solidFill>
                  <a:srgbClr val="0070C0"/>
                </a:solidFill>
                <a:effectLst/>
                <a:latin typeface="Aptos" panose="020B0004020202020204" pitchFamily="34" charset="0"/>
                <a:hlinkClick r:id="rId9"/>
              </a:rPr>
              <a:t>Develop Generative AI solutions with Azure OpenAI Service</a:t>
            </a:r>
            <a:endParaRPr lang="en-US" sz="800" dirty="0"/>
          </a:p>
        </p:txBody>
      </p:sp>
      <p:sp>
        <p:nvSpPr>
          <p:cNvPr id="32" name="TextBox 31">
            <a:extLst>
              <a:ext uri="{FF2B5EF4-FFF2-40B4-BE49-F238E27FC236}">
                <a16:creationId xmlns:a16="http://schemas.microsoft.com/office/drawing/2014/main" id="{F0AD6CDA-DBCF-6A06-64F8-EB15632ABEC5}"/>
              </a:ext>
            </a:extLst>
          </p:cNvPr>
          <p:cNvSpPr txBox="1"/>
          <p:nvPr/>
        </p:nvSpPr>
        <p:spPr>
          <a:xfrm>
            <a:off x="3464427" y="5626503"/>
            <a:ext cx="2953692" cy="461665"/>
          </a:xfrm>
          <a:prstGeom prst="rect">
            <a:avLst/>
          </a:prstGeom>
          <a:solidFill>
            <a:schemeClr val="bg1"/>
          </a:solidFill>
        </p:spPr>
        <p:txBody>
          <a:bodyPr wrap="square" lIns="91440" tIns="45720" rIns="91440" bIns="45720" rtlCol="0" anchor="t">
            <a:spAutoFit/>
          </a:bodyPr>
          <a:lstStyle/>
          <a:p>
            <a:r>
              <a:rPr lang="en-US" sz="800" b="0" i="0" dirty="0">
                <a:solidFill>
                  <a:srgbClr val="000000"/>
                </a:solidFill>
                <a:effectLst/>
                <a:latin typeface="Segoe UI" panose="020B0502040204020203" pitchFamily="34" charset="0"/>
              </a:rPr>
              <a:t>In this level, you will demonstrate your ability to apply the AI skills learnt in Level 1. Earn your credential by passing an online, on-demand assessment.</a:t>
            </a:r>
            <a:endParaRPr lang="en-US" sz="800" dirty="0">
              <a:solidFill>
                <a:srgbClr val="000000"/>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33" name="TextBox 32">
            <a:extLst>
              <a:ext uri="{FF2B5EF4-FFF2-40B4-BE49-F238E27FC236}">
                <a16:creationId xmlns:a16="http://schemas.microsoft.com/office/drawing/2014/main" id="{F743368A-AB97-7208-B6D3-B369EC9D4642}"/>
              </a:ext>
            </a:extLst>
          </p:cNvPr>
          <p:cNvSpPr txBox="1"/>
          <p:nvPr/>
        </p:nvSpPr>
        <p:spPr>
          <a:xfrm>
            <a:off x="243664" y="6178234"/>
            <a:ext cx="3050583" cy="338554"/>
          </a:xfrm>
          <a:prstGeom prst="rect">
            <a:avLst/>
          </a:prstGeom>
          <a:noFill/>
        </p:spPr>
        <p:txBody>
          <a:bodyPr wrap="square">
            <a:spAutoFit/>
          </a:bodyPr>
          <a:lstStyle/>
          <a:p>
            <a:r>
              <a:rPr lang="en-US" sz="800" b="1" dirty="0">
                <a:solidFill>
                  <a:srgbClr val="000000"/>
                </a:solidFill>
                <a:latin typeface="Segoe UI" panose="020B0502040204020203" pitchFamily="34" charset="0"/>
              </a:rPr>
              <a:t>To finish level 1, complete the listed AI Skills Challenges. Click on the links to start the course </a:t>
            </a:r>
            <a:endParaRPr lang="en-US" sz="800" b="1" dirty="0">
              <a:solidFill>
                <a:srgbClr val="000000"/>
              </a:solidFill>
              <a:latin typeface="Segoe UI" panose="020B0502040204020203" pitchFamily="34" charset="0"/>
              <a:ea typeface="Segoe UI Black" panose="020B0A02040204020203" pitchFamily="34" charset="0"/>
              <a:cs typeface="Segoe UI" panose="020B0502040204020203" pitchFamily="34" charset="0"/>
            </a:endParaRPr>
          </a:p>
        </p:txBody>
      </p:sp>
      <p:sp>
        <p:nvSpPr>
          <p:cNvPr id="46" name="TextBox 45">
            <a:extLst>
              <a:ext uri="{FF2B5EF4-FFF2-40B4-BE49-F238E27FC236}">
                <a16:creationId xmlns:a16="http://schemas.microsoft.com/office/drawing/2014/main" id="{9558C73B-77BA-2F79-6656-AB4994CE924E}"/>
              </a:ext>
            </a:extLst>
          </p:cNvPr>
          <p:cNvSpPr txBox="1"/>
          <p:nvPr/>
        </p:nvSpPr>
        <p:spPr>
          <a:xfrm>
            <a:off x="3413107" y="6476336"/>
            <a:ext cx="2939835" cy="1692771"/>
          </a:xfrm>
          <a:prstGeom prst="rect">
            <a:avLst/>
          </a:prstGeom>
          <a:noFill/>
        </p:spPr>
        <p:txBody>
          <a:bodyPr wrap="square" rtlCol="0">
            <a:spAutoFit/>
          </a:bodyPr>
          <a:lstStyle>
            <a:defPPr>
              <a:defRPr lang="en-US"/>
            </a:defPPr>
            <a:lvl1pPr fontAlgn="base">
              <a:defRPr sz="800" b="0" i="0" u="sng" strike="noStrike">
                <a:solidFill>
                  <a:srgbClr val="0070C0"/>
                </a:solidFill>
                <a:effectLst/>
                <a:latin typeface="Aptos" panose="020B0004020202020204" pitchFamily="34" charset="0"/>
              </a:defRPr>
            </a:lvl1pPr>
          </a:lstStyle>
          <a:p>
            <a:r>
              <a:rPr lang="en-US" sz="800" b="1" dirty="0">
                <a:solidFill>
                  <a:srgbClr val="0070C0"/>
                </a:solidFill>
                <a:highlight>
                  <a:srgbClr val="FFFF00"/>
                </a:highlight>
                <a:latin typeface="Aptos" panose="020B0004020202020204" pitchFamily="34" charset="0"/>
              </a:rPr>
              <a:t>Assessment 1 </a:t>
            </a:r>
            <a:r>
              <a:rPr lang="en-US" sz="800" b="1" i="0" strike="noStrike" dirty="0">
                <a:solidFill>
                  <a:srgbClr val="0070C0"/>
                </a:solidFill>
                <a:effectLst/>
                <a:highlight>
                  <a:srgbClr val="FFFF00"/>
                </a:highlight>
                <a:latin typeface="Aptos" panose="020B0004020202020204" pitchFamily="34" charset="0"/>
              </a:rPr>
              <a:t>(Duration : 2 Hours)</a:t>
            </a:r>
            <a:endParaRPr lang="en-US" dirty="0">
              <a:hlinkClick r:id="rId10">
                <a:extLst>
                  <a:ext uri="{A12FA001-AC4F-418D-AE19-62706E023703}">
                    <ahyp:hlinkClr xmlns:ahyp="http://schemas.microsoft.com/office/drawing/2018/hyperlinkcolor" xmlns="" val="tx"/>
                  </a:ext>
                </a:extLst>
              </a:hlinkClick>
            </a:endParaRPr>
          </a:p>
          <a:p>
            <a:r>
              <a:rPr lang="en-US" dirty="0">
                <a:hlinkClick r:id="rId11">
                  <a:extLst>
                    <a:ext uri="{A12FA001-AC4F-418D-AE19-62706E023703}">
                      <ahyp:hlinkClr xmlns:ahyp="http://schemas.microsoft.com/office/drawing/2018/hyperlinkcolor" xmlns="" val="tx"/>
                    </a:ext>
                  </a:extLst>
                </a:hlinkClick>
              </a:rPr>
              <a:t>Create an intelligent document processing solution with Azure AI Document Intelligence</a:t>
            </a:r>
            <a:endParaRPr lang="en-US" dirty="0"/>
          </a:p>
          <a:p>
            <a:endParaRPr lang="en-US" dirty="0"/>
          </a:p>
          <a:p>
            <a:r>
              <a:rPr lang="en-US" sz="800" b="1" dirty="0">
                <a:solidFill>
                  <a:srgbClr val="0070C0"/>
                </a:solidFill>
                <a:highlight>
                  <a:srgbClr val="FFFF00"/>
                </a:highlight>
                <a:latin typeface="Aptos" panose="020B0004020202020204" pitchFamily="34" charset="0"/>
              </a:rPr>
              <a:t>Assessment 2</a:t>
            </a:r>
            <a:r>
              <a:rPr lang="en-US" sz="800" b="1" i="0" strike="noStrike" dirty="0">
                <a:solidFill>
                  <a:srgbClr val="0070C0"/>
                </a:solidFill>
                <a:effectLst/>
                <a:highlight>
                  <a:srgbClr val="FFFF00"/>
                </a:highlight>
                <a:latin typeface="Aptos" panose="020B0004020202020204" pitchFamily="34" charset="0"/>
              </a:rPr>
              <a:t> (Duration : 2 Hours)</a:t>
            </a:r>
            <a:endParaRPr lang="en-US" dirty="0">
              <a:hlinkClick r:id="rId10">
                <a:extLst>
                  <a:ext uri="{A12FA001-AC4F-418D-AE19-62706E023703}">
                    <ahyp:hlinkClr xmlns:ahyp="http://schemas.microsoft.com/office/drawing/2018/hyperlinkcolor" xmlns="" val="tx"/>
                  </a:ext>
                </a:extLst>
              </a:hlinkClick>
            </a:endParaRPr>
          </a:p>
          <a:p>
            <a:r>
              <a:rPr lang="en-US" dirty="0">
                <a:hlinkClick r:id="rId12">
                  <a:extLst>
                    <a:ext uri="{A12FA001-AC4F-418D-AE19-62706E023703}">
                      <ahyp:hlinkClr xmlns:ahyp="http://schemas.microsoft.com/office/drawing/2018/hyperlinkcolor" xmlns="" val="tx"/>
                    </a:ext>
                  </a:extLst>
                </a:hlinkClick>
              </a:rPr>
              <a:t>Build an Azure AI Vision solution</a:t>
            </a:r>
            <a:endParaRPr lang="en-US" dirty="0"/>
          </a:p>
          <a:p>
            <a:endParaRPr lang="en-US" dirty="0"/>
          </a:p>
          <a:p>
            <a:r>
              <a:rPr lang="en-US" sz="800" b="1" dirty="0">
                <a:solidFill>
                  <a:srgbClr val="0070C0"/>
                </a:solidFill>
                <a:highlight>
                  <a:srgbClr val="FFFF00"/>
                </a:highlight>
                <a:latin typeface="Aptos" panose="020B0004020202020204" pitchFamily="34" charset="0"/>
              </a:rPr>
              <a:t>Assessment 3</a:t>
            </a:r>
            <a:r>
              <a:rPr lang="en-US" sz="800" b="1" i="0" strike="noStrike" dirty="0">
                <a:solidFill>
                  <a:srgbClr val="0070C0"/>
                </a:solidFill>
                <a:effectLst/>
                <a:highlight>
                  <a:srgbClr val="FFFF00"/>
                </a:highlight>
                <a:latin typeface="Aptos" panose="020B0004020202020204" pitchFamily="34" charset="0"/>
              </a:rPr>
              <a:t> (Duration : 2 Hours)</a:t>
            </a:r>
            <a:endParaRPr lang="en-US" dirty="0">
              <a:hlinkClick r:id="rId10">
                <a:extLst>
                  <a:ext uri="{A12FA001-AC4F-418D-AE19-62706E023703}">
                    <ahyp:hlinkClr xmlns:ahyp="http://schemas.microsoft.com/office/drawing/2018/hyperlinkcolor" xmlns="" val="tx"/>
                  </a:ext>
                </a:extLst>
              </a:hlinkClick>
            </a:endParaRPr>
          </a:p>
          <a:p>
            <a:r>
              <a:rPr lang="en-US" dirty="0">
                <a:hlinkClick r:id="rId13">
                  <a:extLst>
                    <a:ext uri="{A12FA001-AC4F-418D-AE19-62706E023703}">
                      <ahyp:hlinkClr xmlns:ahyp="http://schemas.microsoft.com/office/drawing/2018/hyperlinkcolor" xmlns="" val="tx"/>
                    </a:ext>
                  </a:extLst>
                </a:hlinkClick>
              </a:rPr>
              <a:t>Build a natural language processing solution with Azure AI Language</a:t>
            </a:r>
            <a:endParaRPr lang="en-US" dirty="0"/>
          </a:p>
          <a:p>
            <a:endParaRPr lang="en-US" dirty="0"/>
          </a:p>
          <a:p>
            <a:r>
              <a:rPr lang="en-US" b="1" dirty="0">
                <a:highlight>
                  <a:srgbClr val="FFFF00"/>
                </a:highlight>
                <a:hlinkClick r:id="rId10">
                  <a:extLst>
                    <a:ext uri="{A12FA001-AC4F-418D-AE19-62706E023703}">
                      <ahyp:hlinkClr xmlns:ahyp="http://schemas.microsoft.com/office/drawing/2018/hyperlinkcolor" xmlns="" val="tx"/>
                    </a:ext>
                  </a:extLst>
                </a:hlinkClick>
              </a:rPr>
              <a:t>Assessment 4 (Duration : 2 Hours)</a:t>
            </a:r>
          </a:p>
          <a:p>
            <a:r>
              <a:rPr lang="en-US" dirty="0">
                <a:hlinkClick r:id="rId10">
                  <a:extLst>
                    <a:ext uri="{A12FA001-AC4F-418D-AE19-62706E023703}">
                      <ahyp:hlinkClr xmlns:ahyp="http://schemas.microsoft.com/office/drawing/2018/hyperlinkcolor" xmlns="" val="tx"/>
                    </a:ext>
                  </a:extLst>
                </a:hlinkClick>
              </a:rPr>
              <a:t>Develop generative AI solutions with Azure OpenAI Services</a:t>
            </a:r>
            <a:endParaRPr lang="en-US" dirty="0"/>
          </a:p>
        </p:txBody>
      </p:sp>
      <p:sp>
        <p:nvSpPr>
          <p:cNvPr id="3" name="Rectangle 2">
            <a:extLst>
              <a:ext uri="{FF2B5EF4-FFF2-40B4-BE49-F238E27FC236}">
                <a16:creationId xmlns:a16="http://schemas.microsoft.com/office/drawing/2014/main" id="{AD7943CD-DDE7-9169-8384-47D27C4F2103}"/>
              </a:ext>
            </a:extLst>
          </p:cNvPr>
          <p:cNvSpPr/>
          <p:nvPr/>
        </p:nvSpPr>
        <p:spPr>
          <a:xfrm>
            <a:off x="315936" y="1408455"/>
            <a:ext cx="1759396" cy="288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hlinkClick r:id="rId14">
                  <a:extLst>
                    <a:ext uri="{A12FA001-AC4F-418D-AE19-62706E023703}">
                      <ahyp:hlinkClr xmlns:ahyp="http://schemas.microsoft.com/office/drawing/2018/hyperlinkcolor" xmlns="" val="tx"/>
                    </a:ext>
                  </a:extLst>
                </a:hlinkClick>
              </a:rPr>
              <a:t>Submit Your details </a:t>
            </a:r>
            <a:endParaRPr lang="en-US" sz="1200" dirty="0">
              <a:solidFill>
                <a:schemeClr val="bg1"/>
              </a:solidFill>
            </a:endParaRPr>
          </a:p>
        </p:txBody>
      </p:sp>
      <p:sp>
        <p:nvSpPr>
          <p:cNvPr id="8" name="TextBox 7">
            <a:extLst>
              <a:ext uri="{FF2B5EF4-FFF2-40B4-BE49-F238E27FC236}">
                <a16:creationId xmlns:a16="http://schemas.microsoft.com/office/drawing/2014/main" id="{7D8DC173-4AFA-273F-D470-88CC4A9BD516}"/>
              </a:ext>
            </a:extLst>
          </p:cNvPr>
          <p:cNvSpPr txBox="1"/>
          <p:nvPr/>
        </p:nvSpPr>
        <p:spPr>
          <a:xfrm>
            <a:off x="219312" y="857445"/>
            <a:ext cx="3945271" cy="427090"/>
          </a:xfrm>
          <a:prstGeom prst="rect">
            <a:avLst/>
          </a:prstGeom>
          <a:noFill/>
        </p:spPr>
        <p:txBody>
          <a:bodyPr wrap="square">
            <a:spAutoFit/>
          </a:bodyPr>
          <a:lstStyle/>
          <a:p>
            <a:r>
              <a:rPr lang="en-US" sz="1100" b="0" i="0" dirty="0">
                <a:solidFill>
                  <a:srgbClr val="000000"/>
                </a:solidFill>
                <a:effectLst/>
                <a:highlight>
                  <a:srgbClr val="FFFFFF"/>
                </a:highlight>
                <a:latin typeface="Segoe UI" panose="020B0502040204020203" pitchFamily="34" charset="0"/>
              </a:rPr>
              <a:t>Learn new Microsoft AI Applied Skills, earn credentials and stand a chance to win cool prizes!</a:t>
            </a:r>
            <a:endParaRPr lang="en-US" sz="1100" dirty="0"/>
          </a:p>
        </p:txBody>
      </p:sp>
      <p:sp>
        <p:nvSpPr>
          <p:cNvPr id="11" name="TextBox 10">
            <a:extLst>
              <a:ext uri="{FF2B5EF4-FFF2-40B4-BE49-F238E27FC236}">
                <a16:creationId xmlns:a16="http://schemas.microsoft.com/office/drawing/2014/main" id="{AA3C6A5E-B5AC-97E5-B559-5573C1A06CB3}"/>
              </a:ext>
            </a:extLst>
          </p:cNvPr>
          <p:cNvSpPr txBox="1"/>
          <p:nvPr/>
        </p:nvSpPr>
        <p:spPr>
          <a:xfrm>
            <a:off x="3469549" y="6163624"/>
            <a:ext cx="2939835" cy="338554"/>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algn="ctr">
              <a:defRPr sz="1050" b="1">
                <a:solidFill>
                  <a:srgbClr val="000000"/>
                </a:solidFill>
                <a:latin typeface="Segoe UI" panose="020B0502040204020203" pitchFamily="34" charset="0"/>
                <a:ea typeface="Segoe UI Black" panose="020B0A02040204020203" pitchFamily="34" charset="0"/>
                <a:cs typeface="Segoe UI" panose="020B0502040204020203" pitchFamily="34" charset="0"/>
              </a:defRPr>
            </a:lvl1pPr>
          </a:lstStyle>
          <a:p>
            <a:pPr algn="l"/>
            <a:r>
              <a:rPr lang="en-US" sz="800" dirty="0">
                <a:solidFill>
                  <a:srgbClr val="000000"/>
                </a:solidFill>
                <a:latin typeface="Segoe UI" panose="020B0502040204020203" pitchFamily="34" charset="0"/>
                <a:ea typeface="Segoe UI Black" panose="020B0A02040204020203" pitchFamily="34" charset="0"/>
                <a:cs typeface="Segoe UI" panose="020B0502040204020203" pitchFamily="34" charset="0"/>
              </a:rPr>
              <a:t>To finish level 2, earn all the listed applied skills credentials.  </a:t>
            </a:r>
            <a:r>
              <a:rPr lang="en-US" sz="800" dirty="0">
                <a:ea typeface="+mn-ea"/>
                <a:cs typeface="+mn-cs"/>
              </a:rPr>
              <a:t>Click on the link to start the assessment </a:t>
            </a:r>
          </a:p>
        </p:txBody>
      </p:sp>
      <p:sp>
        <p:nvSpPr>
          <p:cNvPr id="26" name="TextBox 25">
            <a:extLst>
              <a:ext uri="{FF2B5EF4-FFF2-40B4-BE49-F238E27FC236}">
                <a16:creationId xmlns:a16="http://schemas.microsoft.com/office/drawing/2014/main" id="{7E814120-5D38-FD21-8A47-AFF75780A666}"/>
              </a:ext>
            </a:extLst>
          </p:cNvPr>
          <p:cNvSpPr txBox="1"/>
          <p:nvPr/>
        </p:nvSpPr>
        <p:spPr>
          <a:xfrm>
            <a:off x="259931" y="8321276"/>
            <a:ext cx="6163296" cy="600164"/>
          </a:xfrm>
          <a:prstGeom prst="rect">
            <a:avLst/>
          </a:prstGeom>
          <a:noFill/>
        </p:spPr>
        <p:txBody>
          <a:bodyPr wrap="square">
            <a:spAutoFit/>
          </a:bodyPr>
          <a:lstStyle/>
          <a:p>
            <a:pPr algn="l"/>
            <a:r>
              <a:rPr lang="en-US" sz="900" b="1" dirty="0">
                <a:solidFill>
                  <a:srgbClr val="000000"/>
                </a:solidFill>
                <a:latin typeface="Segoe UI" panose="020B0502040204020203" pitchFamily="34" charset="0"/>
              </a:rPr>
              <a:t>Campaign Terms and Conditions </a:t>
            </a:r>
          </a:p>
          <a:p>
            <a:pPr algn="l">
              <a:buFont typeface="+mj-lt"/>
              <a:buAutoNum type="arabicPeriod"/>
            </a:pPr>
            <a:r>
              <a:rPr lang="en-US" sz="800" dirty="0">
                <a:solidFill>
                  <a:srgbClr val="000000"/>
                </a:solidFill>
                <a:latin typeface="Segoe UI" panose="020B0502040204020203" pitchFamily="34" charset="0"/>
                <a:cs typeface="Segoe UI" panose="020B0502040204020203" pitchFamily="34" charset="0"/>
              </a:rPr>
              <a:t>For a chance to win prizes, ensure you have completed both Level 1 and level 2 of the AI Odyssey Challenge.</a:t>
            </a:r>
          </a:p>
          <a:p>
            <a:pPr algn="l">
              <a:buFont typeface="+mj-lt"/>
              <a:buAutoNum type="arabicPeriod"/>
            </a:pPr>
            <a:r>
              <a:rPr lang="en-US" sz="800" dirty="0">
                <a:solidFill>
                  <a:srgbClr val="000000"/>
                </a:solidFill>
                <a:latin typeface="Segoe UI" panose="020B0502040204020203" pitchFamily="34" charset="0"/>
                <a:cs typeface="Segoe UI" panose="020B0502040204020203" pitchFamily="34" charset="0"/>
              </a:rPr>
              <a:t>To validate your eligibility, share your completion details by clicking on the button below. </a:t>
            </a:r>
          </a:p>
          <a:p>
            <a:pPr algn="l">
              <a:buFont typeface="+mj-lt"/>
              <a:buAutoNum type="arabicPeriod"/>
            </a:pPr>
            <a:r>
              <a:rPr lang="en-US" sz="800" b="0" i="0" dirty="0">
                <a:solidFill>
                  <a:srgbClr val="000000"/>
                </a:solidFill>
                <a:effectLst/>
                <a:highlight>
                  <a:srgbClr val="FFFFFF"/>
                </a:highlight>
                <a:latin typeface="Segoe UI" panose="020B0502040204020203" pitchFamily="34" charset="0"/>
                <a:ea typeface="Calibri" panose="020F0502020204030204" pitchFamily="34" charset="0"/>
                <a:cs typeface="Segoe UI" panose="020B0502040204020203" pitchFamily="34" charset="0"/>
              </a:rPr>
              <a:t>Refer to the detailed </a:t>
            </a:r>
            <a:r>
              <a:rPr lang="en-US" sz="800" b="0" i="0" dirty="0">
                <a:solidFill>
                  <a:srgbClr val="0067B8"/>
                </a:solidFill>
                <a:effectLst/>
                <a:highlight>
                  <a:srgbClr val="FFFFFF"/>
                </a:highlight>
                <a:latin typeface="Segoe UI" panose="020B0502040204020203" pitchFamily="34" charset="0"/>
                <a:ea typeface="Calibri" panose="020F0502020204030204" pitchFamily="34" charset="0"/>
                <a:cs typeface="Segoe UI" panose="020B0502040204020203" pitchFamily="34" charset="0"/>
                <a:hlinkClick r:id="rId3"/>
              </a:rPr>
              <a:t>T&amp;C</a:t>
            </a:r>
            <a:r>
              <a:rPr lang="en-US" sz="800" b="0" i="0" dirty="0">
                <a:solidFill>
                  <a:srgbClr val="000000"/>
                </a:solidFill>
                <a:effectLst/>
                <a:highlight>
                  <a:srgbClr val="FFFFFF"/>
                </a:highlight>
                <a:latin typeface="Segoe UI" panose="020B0502040204020203" pitchFamily="34" charset="0"/>
                <a:ea typeface="Calibri" panose="020F0502020204030204" pitchFamily="34" charset="0"/>
                <a:cs typeface="Segoe UI" panose="020B0502040204020203" pitchFamily="34" charset="0"/>
              </a:rPr>
              <a:t> here.</a:t>
            </a:r>
          </a:p>
        </p:txBody>
      </p:sp>
      <p:sp>
        <p:nvSpPr>
          <p:cNvPr id="27" name="Rectangle 26">
            <a:extLst>
              <a:ext uri="{FF2B5EF4-FFF2-40B4-BE49-F238E27FC236}">
                <a16:creationId xmlns:a16="http://schemas.microsoft.com/office/drawing/2014/main" id="{4AF3C5D3-D6CD-C9A1-DBB7-07D1E9640E97}"/>
              </a:ext>
            </a:extLst>
          </p:cNvPr>
          <p:cNvSpPr/>
          <p:nvPr/>
        </p:nvSpPr>
        <p:spPr>
          <a:xfrm>
            <a:off x="2343736" y="9487881"/>
            <a:ext cx="1759396" cy="288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hlinkClick r:id="rId14">
                  <a:extLst>
                    <a:ext uri="{A12FA001-AC4F-418D-AE19-62706E023703}">
                      <ahyp:hlinkClr xmlns:ahyp="http://schemas.microsoft.com/office/drawing/2018/hyperlinkcolor" xmlns="" val="tx"/>
                    </a:ext>
                  </a:extLst>
                </a:hlinkClick>
              </a:rPr>
              <a:t>Submit Your details </a:t>
            </a:r>
            <a:endParaRPr lang="en-US" sz="1200" dirty="0">
              <a:solidFill>
                <a:schemeClr val="bg1"/>
              </a:solidFill>
            </a:endParaRPr>
          </a:p>
        </p:txBody>
      </p:sp>
      <p:graphicFrame>
        <p:nvGraphicFramePr>
          <p:cNvPr id="37" name="Diagram 36">
            <a:extLst>
              <a:ext uri="{FF2B5EF4-FFF2-40B4-BE49-F238E27FC236}">
                <a16:creationId xmlns:a16="http://schemas.microsoft.com/office/drawing/2014/main" id="{6188DE70-F855-3A95-2786-0D0C19F806F0}"/>
              </a:ext>
            </a:extLst>
          </p:cNvPr>
          <p:cNvGraphicFramePr/>
          <p:nvPr>
            <p:extLst>
              <p:ext uri="{D42A27DB-BD31-4B8C-83A1-F6EECF244321}">
                <p14:modId xmlns:p14="http://schemas.microsoft.com/office/powerpoint/2010/main" val="2578228385"/>
              </p:ext>
            </p:extLst>
          </p:nvPr>
        </p:nvGraphicFramePr>
        <p:xfrm>
          <a:off x="247949" y="3932710"/>
          <a:ext cx="6396388" cy="1417473"/>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42" name="Picture 8" descr="Rosette in green and gray color">
            <a:extLst>
              <a:ext uri="{FF2B5EF4-FFF2-40B4-BE49-F238E27FC236}">
                <a16:creationId xmlns:a16="http://schemas.microsoft.com/office/drawing/2014/main" id="{0E6C66CF-1797-9BE3-CCEB-6CA31F2D8483}"/>
              </a:ext>
            </a:extLst>
          </p:cNvPr>
          <p:cNvPicPr>
            <a:picLocks noChangeAspect="1"/>
          </p:cNvPicPr>
          <p:nvPr/>
        </p:nvPicPr>
        <p:blipFill>
          <a:blip r:embed="rId20">
            <a:duotone>
              <a:prstClr val="black"/>
              <a:srgbClr val="D9C3A5">
                <a:tint val="50000"/>
                <a:satMod val="180000"/>
              </a:srgbClr>
            </a:duotone>
            <a:extLst>
              <a:ext uri="{BEBA8EAE-BF5A-486C-A8C5-ECC9F3942E4B}">
                <a14:imgProps xmlns:a14="http://schemas.microsoft.com/office/drawing/2010/main">
                  <a14:imgLayer r:embed="rId21">
                    <a14:imgEffect>
                      <a14:colorTemperature colorTemp="4700"/>
                    </a14:imgEffect>
                  </a14:imgLayer>
                </a14:imgProps>
              </a:ext>
            </a:extLst>
          </a:blip>
          <a:stretch>
            <a:fillRect/>
          </a:stretch>
        </p:blipFill>
        <p:spPr>
          <a:xfrm>
            <a:off x="90819" y="3944688"/>
            <a:ext cx="426829" cy="426829"/>
          </a:xfrm>
          <a:prstGeom prst="rect">
            <a:avLst/>
          </a:prstGeom>
        </p:spPr>
      </p:pic>
      <p:pic>
        <p:nvPicPr>
          <p:cNvPr id="4" name="Picture 8" descr="Rosette in green and gray color">
            <a:extLst>
              <a:ext uri="{FF2B5EF4-FFF2-40B4-BE49-F238E27FC236}">
                <a16:creationId xmlns:a16="http://schemas.microsoft.com/office/drawing/2014/main" id="{5EFC569C-B54C-24CD-644E-EE66F303416B}"/>
              </a:ext>
            </a:extLst>
          </p:cNvPr>
          <p:cNvPicPr>
            <a:picLocks noChangeAspect="1"/>
          </p:cNvPicPr>
          <p:nvPr/>
        </p:nvPicPr>
        <p:blipFill>
          <a:blip r:embed="rId20">
            <a:duotone>
              <a:prstClr val="black"/>
              <a:srgbClr val="D9C3A5">
                <a:tint val="50000"/>
                <a:satMod val="180000"/>
              </a:srgbClr>
            </a:duotone>
            <a:extLst>
              <a:ext uri="{BEBA8EAE-BF5A-486C-A8C5-ECC9F3942E4B}">
                <a14:imgProps xmlns:a14="http://schemas.microsoft.com/office/drawing/2010/main">
                  <a14:imgLayer r:embed="rId21">
                    <a14:imgEffect>
                      <a14:colorTemperature colorTemp="4700"/>
                    </a14:imgEffect>
                  </a14:imgLayer>
                </a14:imgProps>
              </a:ext>
            </a:extLst>
          </a:blip>
          <a:stretch>
            <a:fillRect/>
          </a:stretch>
        </p:blipFill>
        <p:spPr>
          <a:xfrm>
            <a:off x="2355343" y="3932710"/>
            <a:ext cx="426829" cy="426829"/>
          </a:xfrm>
          <a:prstGeom prst="rect">
            <a:avLst/>
          </a:prstGeom>
        </p:spPr>
      </p:pic>
      <p:sp>
        <p:nvSpPr>
          <p:cNvPr id="6" name="TextBox 5">
            <a:extLst>
              <a:ext uri="{FF2B5EF4-FFF2-40B4-BE49-F238E27FC236}">
                <a16:creationId xmlns:a16="http://schemas.microsoft.com/office/drawing/2014/main" id="{885D2A53-376B-8E52-830C-8DE43BC2C982}"/>
              </a:ext>
            </a:extLst>
          </p:cNvPr>
          <p:cNvSpPr txBox="1"/>
          <p:nvPr/>
        </p:nvSpPr>
        <p:spPr>
          <a:xfrm>
            <a:off x="259931" y="9073609"/>
            <a:ext cx="5170464" cy="261610"/>
          </a:xfrm>
          <a:prstGeom prst="rect">
            <a:avLst/>
          </a:prstGeom>
          <a:noFill/>
        </p:spPr>
        <p:txBody>
          <a:bodyPr wrap="square">
            <a:spAutoFit/>
          </a:bodyPr>
          <a:lstStyle/>
          <a:p>
            <a:r>
              <a:rPr lang="en-US" sz="1100" b="0" i="0" dirty="0">
                <a:solidFill>
                  <a:srgbClr val="000000"/>
                </a:solidFill>
                <a:effectLst/>
                <a:highlight>
                  <a:srgbClr val="FFFFFF"/>
                </a:highlight>
                <a:latin typeface="Segoe UI" panose="020B0502040204020203" pitchFamily="34" charset="0"/>
              </a:rPr>
              <a:t>Need help? write to </a:t>
            </a:r>
            <a:r>
              <a:rPr lang="en-US" sz="1100" b="0" i="0" dirty="0">
                <a:solidFill>
                  <a:srgbClr val="0067B8"/>
                </a:solidFill>
                <a:effectLst/>
                <a:highlight>
                  <a:srgbClr val="FFFFFF"/>
                </a:highlight>
                <a:latin typeface="Segoe UI" panose="020B0502040204020203" pitchFamily="34" charset="0"/>
                <a:hlinkClick r:id="rId22"/>
              </a:rPr>
              <a:t>dev-support@microsoft.com</a:t>
            </a:r>
            <a:endParaRPr lang="en-US" sz="1100" dirty="0"/>
          </a:p>
        </p:txBody>
      </p:sp>
    </p:spTree>
    <p:extLst>
      <p:ext uri="{BB962C8B-B14F-4D97-AF65-F5344CB8AC3E}">
        <p14:creationId xmlns:p14="http://schemas.microsoft.com/office/powerpoint/2010/main" val="14351665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543</TotalTime>
  <Words>459</Words>
  <Application>Microsoft Office PowerPoint</Application>
  <PresentationFormat>A4 Paper (210x297 mm)</PresentationFormat>
  <Paragraphs>46</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Aptos</vt:lpstr>
      <vt:lpstr>Aptos Display</vt:lpstr>
      <vt:lpstr>Arial</vt:lpstr>
      <vt:lpstr>Calibri</vt:lpstr>
      <vt:lpstr>Segoe UI</vt:lpstr>
      <vt:lpstr>Segoe UI Black</vt:lpstr>
      <vt:lpstr>Segoe UI Semibold</vt:lpstr>
      <vt:lpstr>WordVisi_MSFontService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Sangeetha Vaidya (ADITI TECH CONSULTING PRIVATE)</dc:creator>
  <cp:lastModifiedBy>Admin</cp:lastModifiedBy>
  <cp:revision>14</cp:revision>
  <dcterms:created xsi:type="dcterms:W3CDTF">2023-12-26T04:24:55Z</dcterms:created>
  <dcterms:modified xsi:type="dcterms:W3CDTF">2024-05-13T02:30:22Z</dcterms:modified>
</cp:coreProperties>
</file>