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dvent Pro SemiBold"/>
      <p:regular r:id="rId14"/>
      <p:bold r:id="rId15"/>
      <p:italic r:id="rId16"/>
      <p:boldItalic r:id="rId17"/>
    </p:embeddedFont>
    <p:embeddedFont>
      <p:font typeface="Fira Sans Extra Condensed Medium"/>
      <p:regular r:id="rId18"/>
      <p:bold r:id="rId19"/>
      <p:italic r:id="rId20"/>
      <p:boldItalic r:id="rId21"/>
    </p:embeddedFont>
    <p:embeddedFont>
      <p:font typeface="Fira Sans Condensed Medium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  <p:embeddedFont>
      <p:font typeface="Share Tech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italic.fntdata"/><Relationship Id="rId22" Type="http://schemas.openxmlformats.org/officeDocument/2006/relationships/font" Target="fonts/FiraSansCondensedMedium-regular.fntdata"/><Relationship Id="rId21" Type="http://schemas.openxmlformats.org/officeDocument/2006/relationships/font" Target="fonts/FiraSansExtraCondensedMedium-boldItalic.fntdata"/><Relationship Id="rId24" Type="http://schemas.openxmlformats.org/officeDocument/2006/relationships/font" Target="fonts/FiraSansCondensedMedium-italic.fntdata"/><Relationship Id="rId23" Type="http://schemas.openxmlformats.org/officeDocument/2006/relationships/font" Target="fonts/FiraSansCondensed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avenPro-regular.fntdata"/><Relationship Id="rId25" Type="http://schemas.openxmlformats.org/officeDocument/2006/relationships/font" Target="fonts/FiraSansCondensedMedium-boldItalic.fntdata"/><Relationship Id="rId28" Type="http://schemas.openxmlformats.org/officeDocument/2006/relationships/font" Target="fonts/ShareTech-regular.fntdata"/><Relationship Id="rId27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AdventProSemiBold-bold.fntdata"/><Relationship Id="rId14" Type="http://schemas.openxmlformats.org/officeDocument/2006/relationships/font" Target="fonts/AdventProSemiBold-regular.fntdata"/><Relationship Id="rId17" Type="http://schemas.openxmlformats.org/officeDocument/2006/relationships/font" Target="fonts/AdventProSemiBold-boldItalic.fntdata"/><Relationship Id="rId16" Type="http://schemas.openxmlformats.org/officeDocument/2006/relationships/font" Target="fonts/AdventProSemiBold-italic.fntdata"/><Relationship Id="rId19" Type="http://schemas.openxmlformats.org/officeDocument/2006/relationships/font" Target="fonts/FiraSansExtraCondensedMedium-bold.fntdata"/><Relationship Id="rId18" Type="http://schemas.openxmlformats.org/officeDocument/2006/relationships/font" Target="fonts/FiraSansExtra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c60e245bf_1_3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6c60e245bf_1_3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72c4329eae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72c4329eae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63b9377ef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63b9377ef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63b9377ef4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63b9377ef4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63b9377ef4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63b9377ef4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6c60e245bf_1_31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6c60e245bf_1_31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c52a2e8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c52a2e8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438003"/>
            <a:ext cx="3908700" cy="25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2069712"/>
            <a:ext cx="3908700" cy="19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Boogie Team</a:t>
            </a:r>
            <a:endParaRPr/>
          </a:p>
        </p:txBody>
      </p:sp>
      <p:sp>
        <p:nvSpPr>
          <p:cNvPr id="432" name="Google Shape;432;p2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SAE</a:t>
            </a:r>
            <a:r>
              <a:rPr lang="en"/>
              <a:t> </a:t>
            </a:r>
            <a:br>
              <a:rPr lang="en"/>
            </a:br>
            <a:r>
              <a:rPr lang="en"/>
              <a:t>Présentation - BDD</a:t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0" name="Google Shape;440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3" name="Google Shape;443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6" name="Google Shape;446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2" name="Google Shape;452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5" name="Google Shape;455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 txBox="1"/>
          <p:nvPr>
            <p:ph idx="13" type="ctrTitle"/>
          </p:nvPr>
        </p:nvSpPr>
        <p:spPr>
          <a:xfrm>
            <a:off x="6539101" y="3396800"/>
            <a:ext cx="28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Graphe des dépendance fonctionnelle</a:t>
            </a:r>
            <a:endParaRPr/>
          </a:p>
        </p:txBody>
      </p:sp>
      <p:sp>
        <p:nvSpPr>
          <p:cNvPr id="463" name="Google Shape;463;p24"/>
          <p:cNvSpPr txBox="1"/>
          <p:nvPr>
            <p:ph idx="1" type="subTitle"/>
          </p:nvPr>
        </p:nvSpPr>
        <p:spPr>
          <a:xfrm>
            <a:off x="6535950" y="3829675"/>
            <a:ext cx="2013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Prouver que la base de données est en 3ème forme normal	</a:t>
            </a:r>
            <a:endParaRPr/>
          </a:p>
        </p:txBody>
      </p:sp>
      <p:sp>
        <p:nvSpPr>
          <p:cNvPr id="464" name="Google Shape;464;p24"/>
          <p:cNvSpPr txBox="1"/>
          <p:nvPr>
            <p:ph idx="4" type="ctrTitle"/>
          </p:nvPr>
        </p:nvSpPr>
        <p:spPr>
          <a:xfrm>
            <a:off x="3944509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 relationnel</a:t>
            </a:r>
            <a:endParaRPr/>
          </a:p>
        </p:txBody>
      </p:sp>
      <p:sp>
        <p:nvSpPr>
          <p:cNvPr id="465" name="Google Shape;465;p24"/>
          <p:cNvSpPr txBox="1"/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 Entité-Association</a:t>
            </a:r>
            <a:endParaRPr/>
          </a:p>
        </p:txBody>
      </p:sp>
      <p:sp>
        <p:nvSpPr>
          <p:cNvPr id="466" name="Google Shape;466;p24"/>
          <p:cNvSpPr txBox="1"/>
          <p:nvPr>
            <p:ph idx="2" type="subTitle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Diagramme modèle entité association</a:t>
            </a:r>
            <a:endParaRPr/>
          </a:p>
        </p:txBody>
      </p:sp>
      <p:sp>
        <p:nvSpPr>
          <p:cNvPr id="467" name="Google Shape;467;p24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8" name="Google Shape;468;p24"/>
          <p:cNvSpPr txBox="1"/>
          <p:nvPr>
            <p:ph idx="5" type="subTitle"/>
          </p:nvPr>
        </p:nvSpPr>
        <p:spPr>
          <a:xfrm>
            <a:off x="3944502" y="3829680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Traduction du modèle entité association</a:t>
            </a:r>
            <a:endParaRPr/>
          </a:p>
        </p:txBody>
      </p:sp>
      <p:sp>
        <p:nvSpPr>
          <p:cNvPr id="469" name="Google Shape;469;p24"/>
          <p:cNvSpPr txBox="1"/>
          <p:nvPr>
            <p:ph idx="6" type="title"/>
          </p:nvPr>
        </p:nvSpPr>
        <p:spPr>
          <a:xfrm>
            <a:off x="3944502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0" name="Google Shape;470;p2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471" name="Google Shape;471;p24"/>
          <p:cNvSpPr txBox="1"/>
          <p:nvPr>
            <p:ph idx="9" type="title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2" name="Google Shape;472;p24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4"/>
          <p:cNvSpPr/>
          <p:nvPr/>
        </p:nvSpPr>
        <p:spPr>
          <a:xfrm>
            <a:off x="3944502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4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5" name="Google Shape;475;p24"/>
          <p:cNvCxnSpPr>
            <a:stCxn id="472" idx="1"/>
            <a:endCxn id="467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24"/>
          <p:cNvCxnSpPr>
            <a:stCxn id="473" idx="1"/>
            <a:endCxn id="469" idx="1"/>
          </p:cNvCxnSpPr>
          <p:nvPr/>
        </p:nvCxnSpPr>
        <p:spPr>
          <a:xfrm>
            <a:off x="3944502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24"/>
          <p:cNvCxnSpPr>
            <a:stCxn id="474" idx="1"/>
            <a:endCxn id="471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24"/>
          <p:cNvSpPr/>
          <p:nvPr/>
        </p:nvSpPr>
        <p:spPr>
          <a:xfrm>
            <a:off x="2276000" y="990359"/>
            <a:ext cx="577217" cy="572403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4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" name="Google Shape;480;p24"/>
          <p:cNvGrpSpPr/>
          <p:nvPr/>
        </p:nvGrpSpPr>
        <p:grpSpPr>
          <a:xfrm>
            <a:off x="4077233" y="1684660"/>
            <a:ext cx="577210" cy="580282"/>
            <a:chOff x="3095745" y="3805393"/>
            <a:chExt cx="352840" cy="354717"/>
          </a:xfrm>
        </p:grpSpPr>
        <p:sp>
          <p:nvSpPr>
            <p:cNvPr id="481" name="Google Shape;481;p24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24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88" name="Google Shape;488;p24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24"/>
          <p:cNvGrpSpPr/>
          <p:nvPr/>
        </p:nvGrpSpPr>
        <p:grpSpPr>
          <a:xfrm>
            <a:off x="1346961" y="1662037"/>
            <a:ext cx="648970" cy="572395"/>
            <a:chOff x="2633105" y="2431859"/>
            <a:chExt cx="363243" cy="328585"/>
          </a:xfrm>
        </p:grpSpPr>
        <p:sp>
          <p:nvSpPr>
            <p:cNvPr id="493" name="Google Shape;493;p24"/>
            <p:cNvSpPr/>
            <p:nvPr/>
          </p:nvSpPr>
          <p:spPr>
            <a:xfrm>
              <a:off x="2633105" y="2498260"/>
              <a:ext cx="250462" cy="262184"/>
            </a:xfrm>
            <a:custGeom>
              <a:rect b="b" l="l" r="r" t="t"/>
              <a:pathLst>
                <a:path extrusionOk="0" h="8276" w="7906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2772655" y="2680800"/>
              <a:ext cx="38491" cy="10613"/>
            </a:xfrm>
            <a:custGeom>
              <a:rect b="b" l="l" r="r" t="t"/>
              <a:pathLst>
                <a:path extrusionOk="0" h="335" w="1215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2729286" y="2583131"/>
              <a:ext cx="35862" cy="35862"/>
            </a:xfrm>
            <a:custGeom>
              <a:rect b="b" l="l" r="r" t="t"/>
              <a:pathLst>
                <a:path extrusionOk="0" h="1132" w="1132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2774176" y="2583131"/>
              <a:ext cx="35482" cy="35862"/>
            </a:xfrm>
            <a:custGeom>
              <a:rect b="b" l="l" r="r" t="t"/>
              <a:pathLst>
                <a:path extrusionOk="0" h="1132" w="112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2817926" y="2583131"/>
              <a:ext cx="35862" cy="35862"/>
            </a:xfrm>
            <a:custGeom>
              <a:rect b="b" l="l" r="r" t="t"/>
              <a:pathLst>
                <a:path extrusionOk="0" h="1132" w="1132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2653475" y="2431859"/>
              <a:ext cx="342873" cy="275394"/>
            </a:xfrm>
            <a:custGeom>
              <a:rect b="b" l="l" r="r" t="t"/>
              <a:pathLst>
                <a:path extrusionOk="0" h="8693" w="10823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2881286" y="2460529"/>
              <a:ext cx="87532" cy="87912"/>
            </a:xfrm>
            <a:custGeom>
              <a:rect b="b" l="l" r="r" t="t"/>
              <a:pathLst>
                <a:path extrusionOk="0" h="2775" w="2763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2908436" y="2488059"/>
              <a:ext cx="33612" cy="33993"/>
            </a:xfrm>
            <a:custGeom>
              <a:rect b="b" l="l" r="r" t="t"/>
              <a:pathLst>
                <a:path extrusionOk="0" h="1073" w="1061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5"/>
          <p:cNvSpPr txBox="1"/>
          <p:nvPr>
            <p:ph type="ctrTitle"/>
          </p:nvPr>
        </p:nvSpPr>
        <p:spPr>
          <a:xfrm>
            <a:off x="598027" y="2153100"/>
            <a:ext cx="50745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 Entité-Association</a:t>
            </a:r>
            <a:endParaRPr/>
          </a:p>
        </p:txBody>
      </p:sp>
      <p:sp>
        <p:nvSpPr>
          <p:cNvPr id="506" name="Google Shape;506;p25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5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08" name="Google Shape;508;p25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5"/>
          <p:cNvSpPr/>
          <p:nvPr/>
        </p:nvSpPr>
        <p:spPr>
          <a:xfrm>
            <a:off x="1370475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0" name="Google Shape;510;p25"/>
          <p:cNvCxnSpPr>
            <a:stCxn id="506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874" y="0"/>
            <a:ext cx="60986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7"/>
          <p:cNvSpPr txBox="1"/>
          <p:nvPr>
            <p:ph type="ctrTitle"/>
          </p:nvPr>
        </p:nvSpPr>
        <p:spPr>
          <a:xfrm>
            <a:off x="609252" y="2153100"/>
            <a:ext cx="50745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 Relationnel</a:t>
            </a: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7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5" name="Google Shape;525;p27"/>
          <p:cNvCxnSpPr>
            <a:stCxn id="521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8"/>
          <p:cNvSpPr txBox="1"/>
          <p:nvPr/>
        </p:nvSpPr>
        <p:spPr>
          <a:xfrm>
            <a:off x="277800" y="331825"/>
            <a:ext cx="8588400" cy="4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-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Utilisateur = (id_utilisateur INT, nom VARCHAR(50), prenom VARCHAR(50), Identifiant INT, mdp VARCHAR(50));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-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Composante = (id_composante INT, nomComposante VARCHAR(50), id_commercial INT);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-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Client = (id_client INT, Nom_client VARCHAR(50), Prenom_client VARCHAR(50), id_composente VARCHAR(50));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-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BDL = (id_BDL INT, Commentaire VARCHAR(50), datebdl DATE, HeurebdlDebut TIME, HeureBdlFin TIME);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-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Absence = (id_absence INT, HeureAbsenceDebut TIME, HeureAbsenceFin TIME);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-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Prestataire = (id_prestataire INT, id_commercial INT, #id_BDL, #id_absence);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-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Gestionnaire = (id_gestionnaire INT, #id_composante, #id_client, #id_prestataire);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-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Administrateur = (id_administrateur INT, #id_gestionnaire);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-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Interlocuteurs = (id_interlocuteur INT, id_commercial INT, #id_absence, #id_composante, #id_prestataire, #id_BDL);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-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Commercial = (id_commercial INT, #id_interlocuteur);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9"/>
          <p:cNvSpPr txBox="1"/>
          <p:nvPr>
            <p:ph type="ctrTitle"/>
          </p:nvPr>
        </p:nvSpPr>
        <p:spPr>
          <a:xfrm>
            <a:off x="618727" y="2298775"/>
            <a:ext cx="50745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Graphe de dépendance</a:t>
            </a: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9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38" name="Google Shape;538;p29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0" name="Google Shape;540;p29"/>
          <p:cNvCxnSpPr>
            <a:stCxn id="536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950" y="0"/>
            <a:ext cx="701139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1"/>
          <p:cNvSpPr txBox="1"/>
          <p:nvPr>
            <p:ph type="title"/>
          </p:nvPr>
        </p:nvSpPr>
        <p:spPr>
          <a:xfrm>
            <a:off x="2471138" y="171062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MERCI POUR VOTRE ATTENTION</a:t>
            </a:r>
            <a:endParaRPr sz="2800"/>
          </a:p>
        </p:txBody>
      </p:sp>
      <p:sp>
        <p:nvSpPr>
          <p:cNvPr id="551" name="Google Shape;551;p31"/>
          <p:cNvSpPr txBox="1"/>
          <p:nvPr>
            <p:ph idx="1" type="subTitle"/>
          </p:nvPr>
        </p:nvSpPr>
        <p:spPr>
          <a:xfrm>
            <a:off x="2902538" y="427825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boogieteams@gmail.com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+33 6 06 06 06 06</a:t>
            </a:r>
            <a:endParaRPr/>
          </a:p>
        </p:txBody>
      </p:sp>
      <p:sp>
        <p:nvSpPr>
          <p:cNvPr id="552" name="Google Shape;552;p31"/>
          <p:cNvSpPr/>
          <p:nvPr/>
        </p:nvSpPr>
        <p:spPr>
          <a:xfrm>
            <a:off x="-65247" y="971445"/>
            <a:ext cx="62397" cy="62143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31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554" name="Google Shape;554;p3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" name="Google Shape;557;p31"/>
          <p:cNvSpPr/>
          <p:nvPr/>
        </p:nvSpPr>
        <p:spPr>
          <a:xfrm>
            <a:off x="9277943" y="-708433"/>
            <a:ext cx="9132" cy="2718429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1"/>
          <p:cNvSpPr/>
          <p:nvPr/>
        </p:nvSpPr>
        <p:spPr>
          <a:xfrm>
            <a:off x="335228" y="-685306"/>
            <a:ext cx="9132" cy="1822332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1"/>
          <p:cNvSpPr/>
          <p:nvPr/>
        </p:nvSpPr>
        <p:spPr>
          <a:xfrm>
            <a:off x="3276800" y="3417300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1"/>
          <p:cNvSpPr/>
          <p:nvPr/>
        </p:nvSpPr>
        <p:spPr>
          <a:xfrm>
            <a:off x="4120850" y="3417300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1"/>
          <p:cNvSpPr/>
          <p:nvPr/>
        </p:nvSpPr>
        <p:spPr>
          <a:xfrm>
            <a:off x="4964900" y="3417300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Google Shape;562;p31"/>
          <p:cNvGrpSpPr/>
          <p:nvPr/>
        </p:nvGrpSpPr>
        <p:grpSpPr>
          <a:xfrm>
            <a:off x="3407882" y="3548386"/>
            <a:ext cx="261630" cy="261630"/>
            <a:chOff x="3368074" y="3882537"/>
            <a:chExt cx="215298" cy="215298"/>
          </a:xfrm>
        </p:grpSpPr>
        <p:sp>
          <p:nvSpPr>
            <p:cNvPr id="563" name="Google Shape;563;p31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31"/>
          <p:cNvGrpSpPr/>
          <p:nvPr/>
        </p:nvGrpSpPr>
        <p:grpSpPr>
          <a:xfrm>
            <a:off x="4236456" y="3548375"/>
            <a:ext cx="292574" cy="261652"/>
            <a:chOff x="3824739" y="3890112"/>
            <a:chExt cx="208105" cy="186110"/>
          </a:xfrm>
        </p:grpSpPr>
        <p:sp>
          <p:nvSpPr>
            <p:cNvPr id="567" name="Google Shape;567;p31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Google Shape;570;p31"/>
          <p:cNvSpPr/>
          <p:nvPr/>
        </p:nvSpPr>
        <p:spPr>
          <a:xfrm>
            <a:off x="2352050" y="4055925"/>
            <a:ext cx="4117800" cy="648600"/>
          </a:xfrm>
          <a:prstGeom prst="rect">
            <a:avLst/>
          </a:prstGeom>
          <a:solidFill>
            <a:srgbClr val="002845"/>
          </a:solidFill>
          <a:ln cap="flat" cmpd="sng" w="9525">
            <a:solidFill>
              <a:srgbClr val="0028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CCCCCC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71" name="Google Shape;5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316" y="3442424"/>
            <a:ext cx="502975" cy="4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09567C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