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  <p:embeddedFont>
      <p:font typeface="Open Sans SemiBold"/>
      <p:regular r:id="rId42"/>
      <p:bold r:id="rId43"/>
      <p:italic r:id="rId44"/>
      <p:boldItalic r:id="rId45"/>
    </p:embeddedFont>
    <p:embeddedFont>
      <p:font typeface="Josefin Sans"/>
      <p:regular r:id="rId46"/>
      <p:bold r:id="rId47"/>
      <p:italic r:id="rId48"/>
      <p:boldItalic r:id="rId49"/>
    </p:embeddedFont>
    <p:embeddedFont>
      <p:font typeface="Fira Sans Condensed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42" Type="http://schemas.openxmlformats.org/officeDocument/2006/relationships/font" Target="fonts/OpenSansSemiBold-regular.fntdata"/><Relationship Id="rId41" Type="http://schemas.openxmlformats.org/officeDocument/2006/relationships/font" Target="fonts/MavenPro-bold.fntdata"/><Relationship Id="rId44" Type="http://schemas.openxmlformats.org/officeDocument/2006/relationships/font" Target="fonts/OpenSansSemiBold-italic.fntdata"/><Relationship Id="rId43" Type="http://schemas.openxmlformats.org/officeDocument/2006/relationships/font" Target="fonts/OpenSansSemiBold-bold.fntdata"/><Relationship Id="rId46" Type="http://schemas.openxmlformats.org/officeDocument/2006/relationships/font" Target="fonts/JosefinSans-regular.fntdata"/><Relationship Id="rId45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JosefinSans-italic.fntdata"/><Relationship Id="rId47" Type="http://schemas.openxmlformats.org/officeDocument/2006/relationships/font" Target="fonts/JosefinSans-bold.fntdata"/><Relationship Id="rId49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Condensed-bold.fntdata"/><Relationship Id="rId50" Type="http://schemas.openxmlformats.org/officeDocument/2006/relationships/font" Target="fonts/FiraSansCondensed-regular.fntdata"/><Relationship Id="rId53" Type="http://schemas.openxmlformats.org/officeDocument/2006/relationships/font" Target="fonts/FiraSansCondensed-boldItalic.fntdata"/><Relationship Id="rId52" Type="http://schemas.openxmlformats.org/officeDocument/2006/relationships/font" Target="fonts/FiraSansCondensed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63d7bb42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63d7bb42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63d7bb42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63d7bb42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63d7bb42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63d7bb42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a6d0b0ad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a6d0b0ad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d1e87cec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d1e87cec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a6d0b0ad5b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a6d0b0ad5b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b8d1ca927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b8d1ca927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63d7bb42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63d7bb42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ab8d1ca927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ab8d1ca927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b347e33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b347e33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d1e87ce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d1e87ce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e87cec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e87cec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63d7bb42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63d7bb42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63d7bb42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63d7bb42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a6d0b0ad5b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a6d0b0ad5b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a6d0b0ad5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a6d0b0ad5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6d0b0ad5b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6d0b0ad5b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63d7bb42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63d7bb42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63d7bb42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63d7bb42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db22f08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db22f08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ab8d1ca92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ab8d1ca92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b347e33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b347e33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a6d0b0ad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a6d0b0ad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a6d0b0ad5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a6d0b0ad5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d1e87cec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d1e87cec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b8d1ca92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b8d1ca92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63d7bb425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63d7bb425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63d7bb42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63d7bb42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7" name="Google Shape;737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3" name="Google Shape;763;p52"/>
          <p:cNvSpPr txBox="1"/>
          <p:nvPr>
            <p:ph idx="1" type="subTitle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764" name="Google Shape;764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3" name="Google Shape;773;p53"/>
          <p:cNvSpPr txBox="1"/>
          <p:nvPr>
            <p:ph idx="1" type="body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5"/>
          <p:cNvSpPr txBox="1"/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5" name="Google Shape;805;p55"/>
          <p:cNvSpPr txBox="1"/>
          <p:nvPr>
            <p:ph idx="1" type="subTitle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2" name="Google Shape;822;p56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4" type="subTitle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6" type="subTitle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6" name="Google Shape;846;p57"/>
          <p:cNvSpPr txBox="1"/>
          <p:nvPr>
            <p:ph idx="8" type="subTitle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9" name="Google Shape;859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3" name="Google Shape;883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4" name="Google Shape;894;p60"/>
          <p:cNvSpPr txBox="1"/>
          <p:nvPr>
            <p:ph idx="1" type="subTitle"/>
          </p:nvPr>
        </p:nvSpPr>
        <p:spPr>
          <a:xfrm>
            <a:off x="4881606" y="35661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2" type="subTitle"/>
          </p:nvPr>
        </p:nvSpPr>
        <p:spPr>
          <a:xfrm>
            <a:off x="4740306" y="38611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 txBox="1"/>
          <p:nvPr>
            <p:ph idx="3" type="subTitle"/>
          </p:nvPr>
        </p:nvSpPr>
        <p:spPr>
          <a:xfrm>
            <a:off x="2014344" y="35661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7" name="Google Shape;897;p60"/>
          <p:cNvSpPr txBox="1"/>
          <p:nvPr>
            <p:ph idx="4" type="subTitle"/>
          </p:nvPr>
        </p:nvSpPr>
        <p:spPr>
          <a:xfrm>
            <a:off x="1915494" y="38611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4" name="Google Shape;914;p61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61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2" type="subTitle"/>
          </p:nvPr>
        </p:nvSpPr>
        <p:spPr>
          <a:xfrm>
            <a:off x="5400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9" name="Google Shape;949;p63"/>
          <p:cNvSpPr txBox="1"/>
          <p:nvPr>
            <p:ph idx="4" type="subTitle"/>
          </p:nvPr>
        </p:nvSpPr>
        <p:spPr>
          <a:xfrm>
            <a:off x="44406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type="ctrTitle"/>
          </p:nvPr>
        </p:nvSpPr>
        <p:spPr>
          <a:xfrm>
            <a:off x="678450" y="422775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SAE</a:t>
            </a:r>
            <a:endParaRPr sz="5800"/>
          </a:p>
        </p:txBody>
      </p:sp>
      <p:sp>
        <p:nvSpPr>
          <p:cNvPr id="1025" name="Google Shape;1025;p69"/>
          <p:cNvSpPr txBox="1"/>
          <p:nvPr>
            <p:ph idx="1" type="subTitle"/>
          </p:nvPr>
        </p:nvSpPr>
        <p:spPr>
          <a:xfrm>
            <a:off x="2547600" y="2735000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Boogie team</a:t>
            </a:r>
            <a:endParaRPr sz="1700"/>
          </a:p>
        </p:txBody>
      </p:sp>
      <p:sp>
        <p:nvSpPr>
          <p:cNvPr id="1026" name="Google Shape;1026;p69"/>
          <p:cNvSpPr txBox="1"/>
          <p:nvPr/>
        </p:nvSpPr>
        <p:spPr>
          <a:xfrm>
            <a:off x="2065500" y="2273300"/>
            <a:ext cx="501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Présentation  - Cahier des charges</a:t>
            </a:r>
            <a:endParaRPr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69"/>
          <p:cNvSpPr txBox="1"/>
          <p:nvPr/>
        </p:nvSpPr>
        <p:spPr>
          <a:xfrm>
            <a:off x="2716150" y="4057425"/>
            <a:ext cx="17400" cy="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69"/>
          <p:cNvSpPr txBox="1"/>
          <p:nvPr/>
        </p:nvSpPr>
        <p:spPr>
          <a:xfrm>
            <a:off x="2167825" y="3983888"/>
            <a:ext cx="501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Tharindu Perera, Loïc Li , Nassim Blilik, Patrick Chen, Julien Joseph Marie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93" y="778213"/>
            <a:ext cx="4956909" cy="391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38" y="152400"/>
            <a:ext cx="35533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2" y="1366627"/>
            <a:ext cx="8076375" cy="24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1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Maquette</a:t>
            </a:r>
            <a:endParaRPr/>
          </a:p>
        </p:txBody>
      </p:sp>
      <p:sp>
        <p:nvSpPr>
          <p:cNvPr id="1143" name="Google Shape;1143;p81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2"/>
          <p:cNvSpPr txBox="1"/>
          <p:nvPr/>
        </p:nvSpPr>
        <p:spPr>
          <a:xfrm>
            <a:off x="1606154" y="1"/>
            <a:ext cx="6214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Interface de connexion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9" name="Google Shape;11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00" y="463801"/>
            <a:ext cx="7566001" cy="43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Changement de mot de passe</a:t>
            </a:r>
            <a:endParaRPr/>
          </a:p>
        </p:txBody>
      </p:sp>
      <p:pic>
        <p:nvPicPr>
          <p:cNvPr id="1155" name="Google Shape;11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00" y="935975"/>
            <a:ext cx="6889589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Avec menu </a:t>
            </a:r>
            <a:r>
              <a:rPr lang="en"/>
              <a:t>déroulant </a:t>
            </a:r>
            <a:endParaRPr/>
          </a:p>
        </p:txBody>
      </p:sp>
      <p:pic>
        <p:nvPicPr>
          <p:cNvPr id="1161" name="Google Shape;116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00" y="935975"/>
            <a:ext cx="6947009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5"/>
          <p:cNvSpPr txBox="1"/>
          <p:nvPr/>
        </p:nvSpPr>
        <p:spPr>
          <a:xfrm>
            <a:off x="-106487" y="29787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Connexion de l’administrateur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7" name="Google Shape;116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98" y="761673"/>
            <a:ext cx="7198118" cy="407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86"/>
          <p:cNvSpPr txBox="1"/>
          <p:nvPr/>
        </p:nvSpPr>
        <p:spPr>
          <a:xfrm>
            <a:off x="0" y="115988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de l’administrateur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3" name="Google Shape;117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1" y="579788"/>
            <a:ext cx="7593474" cy="425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7"/>
          <p:cNvSpPr txBox="1"/>
          <p:nvPr/>
        </p:nvSpPr>
        <p:spPr>
          <a:xfrm>
            <a:off x="268694" y="-12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du gestionnaire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9" name="Google Shape;117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75" y="463788"/>
            <a:ext cx="7734843" cy="437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0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034" name="Google Shape;1034;p70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</p:txBody>
      </p:sp>
      <p:sp>
        <p:nvSpPr>
          <p:cNvPr id="1035" name="Google Shape;1035;p70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Diagrammes</a:t>
            </a:r>
            <a:endParaRPr/>
          </a:p>
        </p:txBody>
      </p:sp>
      <p:sp>
        <p:nvSpPr>
          <p:cNvPr id="1036" name="Google Shape;1036;p70"/>
          <p:cNvSpPr txBox="1"/>
          <p:nvPr>
            <p:ph idx="2" type="subTitle"/>
          </p:nvPr>
        </p:nvSpPr>
        <p:spPr>
          <a:xfrm>
            <a:off x="4950525" y="2145575"/>
            <a:ext cx="2901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 la </a:t>
            </a:r>
            <a:r>
              <a:rPr lang="en"/>
              <a:t>planification</a:t>
            </a:r>
            <a:r>
              <a:rPr lang="en"/>
              <a:t> et des diagrammes</a:t>
            </a:r>
            <a:endParaRPr/>
          </a:p>
        </p:txBody>
      </p:sp>
      <p:sp>
        <p:nvSpPr>
          <p:cNvPr id="1037" name="Google Shape;1037;p70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membres +</a:t>
            </a:r>
            <a:br>
              <a:rPr lang="en"/>
            </a:br>
            <a:r>
              <a:rPr lang="en"/>
              <a:t>Contexte</a:t>
            </a:r>
            <a:endParaRPr/>
          </a:p>
        </p:txBody>
      </p:sp>
      <p:sp>
        <p:nvSpPr>
          <p:cNvPr id="1038" name="Google Shape;1038;p70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1039" name="Google Shape;1039;p70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Cryptage et sécurité du site</a:t>
            </a:r>
            <a:endParaRPr/>
          </a:p>
        </p:txBody>
      </p:sp>
      <p:sp>
        <p:nvSpPr>
          <p:cNvPr id="1040" name="Google Shape;1040;p70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Maquette</a:t>
            </a:r>
            <a:endParaRPr/>
          </a:p>
        </p:txBody>
      </p:sp>
      <p:sp>
        <p:nvSpPr>
          <p:cNvPr id="1041" name="Google Shape;1041;p70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 la maquette du site</a:t>
            </a:r>
            <a:endParaRPr/>
          </a:p>
        </p:txBody>
      </p:sp>
      <p:sp>
        <p:nvSpPr>
          <p:cNvPr id="1042" name="Google Shape;1042;p70"/>
          <p:cNvSpPr txBox="1"/>
          <p:nvPr>
            <p:ph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3" name="Google Shape;1043;p70"/>
          <p:cNvSpPr txBox="1"/>
          <p:nvPr>
            <p:ph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4" name="Google Shape;1044;p70"/>
          <p:cNvSpPr txBox="1"/>
          <p:nvPr>
            <p:ph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5" name="Google Shape;1045;p70"/>
          <p:cNvSpPr txBox="1"/>
          <p:nvPr>
            <p:ph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du </a:t>
            </a:r>
            <a:r>
              <a:rPr lang="en"/>
              <a:t>gestionnaire </a:t>
            </a:r>
            <a:endParaRPr/>
          </a:p>
        </p:txBody>
      </p:sp>
      <p:pic>
        <p:nvPicPr>
          <p:cNvPr id="1185" name="Google Shape;11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22" y="935975"/>
            <a:ext cx="6933815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8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du </a:t>
            </a:r>
            <a:r>
              <a:rPr lang="en"/>
              <a:t>gestionnaire </a:t>
            </a:r>
            <a:endParaRPr/>
          </a:p>
        </p:txBody>
      </p:sp>
      <p:pic>
        <p:nvPicPr>
          <p:cNvPr id="1191" name="Google Shape;119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935975"/>
            <a:ext cx="7036125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du </a:t>
            </a:r>
            <a:r>
              <a:rPr lang="en"/>
              <a:t>commercial </a:t>
            </a:r>
            <a:endParaRPr/>
          </a:p>
        </p:txBody>
      </p:sp>
      <p:pic>
        <p:nvPicPr>
          <p:cNvPr id="1197" name="Google Shape;11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62" y="935975"/>
            <a:ext cx="6884407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du </a:t>
            </a:r>
            <a:r>
              <a:rPr lang="en"/>
              <a:t>commercial </a:t>
            </a:r>
            <a:endParaRPr/>
          </a:p>
        </p:txBody>
      </p:sp>
      <p:pic>
        <p:nvPicPr>
          <p:cNvPr id="1203" name="Google Shape;120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02" y="935975"/>
            <a:ext cx="6951239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Connexion du prestataire</a:t>
            </a:r>
            <a:endParaRPr/>
          </a:p>
        </p:txBody>
      </p:sp>
      <p:pic>
        <p:nvPicPr>
          <p:cNvPr id="1209" name="Google Shape;120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75" y="935975"/>
            <a:ext cx="6893444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du prestataire</a:t>
            </a:r>
            <a:endParaRPr/>
          </a:p>
        </p:txBody>
      </p:sp>
      <p:pic>
        <p:nvPicPr>
          <p:cNvPr id="1215" name="Google Shape;121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38" y="935975"/>
            <a:ext cx="6842929" cy="39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de prestataire</a:t>
            </a:r>
            <a:endParaRPr/>
          </a:p>
        </p:txBody>
      </p:sp>
      <p:pic>
        <p:nvPicPr>
          <p:cNvPr id="1221" name="Google Shape;122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75" y="935975"/>
            <a:ext cx="6850449" cy="39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de </a:t>
            </a:r>
            <a:r>
              <a:rPr lang="en"/>
              <a:t>l’interlocuteur </a:t>
            </a:r>
            <a:endParaRPr/>
          </a:p>
        </p:txBody>
      </p:sp>
      <p:pic>
        <p:nvPicPr>
          <p:cNvPr id="1227" name="Google Shape;122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13" y="1077725"/>
            <a:ext cx="6950783" cy="3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6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1233" name="Google Shape;1233;p96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34" name="Google Shape;1234;p96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Cryptage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3475"/>
            <a:ext cx="9144000" cy="2251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97"/>
          <p:cNvSpPr txBox="1"/>
          <p:nvPr>
            <p:ph idx="4294967295" type="title"/>
          </p:nvPr>
        </p:nvSpPr>
        <p:spPr>
          <a:xfrm>
            <a:off x="1554488" y="301788"/>
            <a:ext cx="53190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Sécurité</a:t>
            </a:r>
            <a:endParaRPr sz="3700"/>
          </a:p>
        </p:txBody>
      </p:sp>
      <p:sp>
        <p:nvSpPr>
          <p:cNvPr id="1241" name="Google Shape;1241;p97"/>
          <p:cNvSpPr txBox="1"/>
          <p:nvPr>
            <p:ph idx="4294967295" type="subTitle"/>
          </p:nvPr>
        </p:nvSpPr>
        <p:spPr>
          <a:xfrm>
            <a:off x="4056188" y="893913"/>
            <a:ext cx="35133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Cryptage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42" name="Google Shape;1242;p97"/>
          <p:cNvSpPr/>
          <p:nvPr/>
        </p:nvSpPr>
        <p:spPr>
          <a:xfrm flipH="1">
            <a:off x="-80155" y="8"/>
            <a:ext cx="2487323" cy="61583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43" name="Google Shape;1243;p97"/>
          <p:cNvSpPr/>
          <p:nvPr/>
        </p:nvSpPr>
        <p:spPr>
          <a:xfrm flipH="1" rot="-5400000">
            <a:off x="-935755" y="3931324"/>
            <a:ext cx="2487323" cy="61583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7"/>
          <p:cNvSpPr/>
          <p:nvPr/>
        </p:nvSpPr>
        <p:spPr>
          <a:xfrm>
            <a:off x="1500950" y="4145263"/>
            <a:ext cx="2450531" cy="1610175"/>
          </a:xfrm>
          <a:custGeom>
            <a:rect b="b" l="l" r="r" t="t"/>
            <a:pathLst>
              <a:path extrusionOk="0" h="68026" w="103529">
                <a:moveTo>
                  <a:pt x="15325" y="9145"/>
                </a:moveTo>
                <a:lnTo>
                  <a:pt x="15325" y="10453"/>
                </a:lnTo>
                <a:cubicBezTo>
                  <a:pt x="15325" y="10168"/>
                  <a:pt x="15334" y="9889"/>
                  <a:pt x="15352" y="9616"/>
                </a:cubicBezTo>
                <a:lnTo>
                  <a:pt x="15352" y="9616"/>
                </a:lnTo>
                <a:cubicBezTo>
                  <a:pt x="15344" y="9459"/>
                  <a:pt x="15335" y="9301"/>
                  <a:pt x="15325" y="9145"/>
                </a:cubicBezTo>
                <a:close/>
                <a:moveTo>
                  <a:pt x="25933" y="1"/>
                </a:moveTo>
                <a:cubicBezTo>
                  <a:pt x="20655" y="1"/>
                  <a:pt x="15752" y="3338"/>
                  <a:pt x="15352" y="9616"/>
                </a:cubicBezTo>
                <a:lnTo>
                  <a:pt x="15352" y="9616"/>
                </a:lnTo>
                <a:cubicBezTo>
                  <a:pt x="16370" y="30287"/>
                  <a:pt x="1" y="55899"/>
                  <a:pt x="30238" y="62980"/>
                </a:cubicBezTo>
                <a:cubicBezTo>
                  <a:pt x="39958" y="65087"/>
                  <a:pt x="55725" y="68025"/>
                  <a:pt x="69660" y="68025"/>
                </a:cubicBezTo>
                <a:cubicBezTo>
                  <a:pt x="77121" y="68025"/>
                  <a:pt x="84057" y="67183"/>
                  <a:pt x="89258" y="64918"/>
                </a:cubicBezTo>
                <a:cubicBezTo>
                  <a:pt x="97689" y="61684"/>
                  <a:pt x="103528" y="52598"/>
                  <a:pt x="98986" y="42870"/>
                </a:cubicBezTo>
                <a:cubicBezTo>
                  <a:pt x="96753" y="38405"/>
                  <a:pt x="94734" y="37161"/>
                  <a:pt x="92433" y="37161"/>
                </a:cubicBezTo>
                <a:cubicBezTo>
                  <a:pt x="89538" y="37161"/>
                  <a:pt x="86196" y="39129"/>
                  <a:pt x="81420" y="39129"/>
                </a:cubicBezTo>
                <a:cubicBezTo>
                  <a:pt x="81174" y="39129"/>
                  <a:pt x="80925" y="39124"/>
                  <a:pt x="80672" y="39113"/>
                </a:cubicBezTo>
                <a:cubicBezTo>
                  <a:pt x="68423" y="38601"/>
                  <a:pt x="73691" y="32501"/>
                  <a:pt x="67852" y="25365"/>
                </a:cubicBezTo>
                <a:cubicBezTo>
                  <a:pt x="65767" y="22577"/>
                  <a:pt x="63263" y="21867"/>
                  <a:pt x="60522" y="21867"/>
                </a:cubicBezTo>
                <a:cubicBezTo>
                  <a:pt x="57678" y="21867"/>
                  <a:pt x="54577" y="22632"/>
                  <a:pt x="51420" y="22632"/>
                </a:cubicBezTo>
                <a:cubicBezTo>
                  <a:pt x="49120" y="22632"/>
                  <a:pt x="46790" y="22226"/>
                  <a:pt x="44508" y="20823"/>
                </a:cubicBezTo>
                <a:cubicBezTo>
                  <a:pt x="37373" y="16292"/>
                  <a:pt x="39965" y="6552"/>
                  <a:pt x="32842" y="2021"/>
                </a:cubicBezTo>
                <a:cubicBezTo>
                  <a:pt x="30708" y="662"/>
                  <a:pt x="28283" y="1"/>
                  <a:pt x="259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7"/>
          <p:cNvSpPr/>
          <p:nvPr/>
        </p:nvSpPr>
        <p:spPr>
          <a:xfrm rot="9335762">
            <a:off x="369149" y="-366782"/>
            <a:ext cx="1718170" cy="873636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7"/>
          <p:cNvSpPr/>
          <p:nvPr/>
        </p:nvSpPr>
        <p:spPr>
          <a:xfrm rot="-1616416">
            <a:off x="3033373" y="4646447"/>
            <a:ext cx="1718349" cy="873246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1"/>
          <p:cNvSpPr txBox="1"/>
          <p:nvPr>
            <p:ph type="title"/>
          </p:nvPr>
        </p:nvSpPr>
        <p:spPr>
          <a:xfrm>
            <a:off x="449275" y="2282525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</p:txBody>
      </p:sp>
      <p:pic>
        <p:nvPicPr>
          <p:cNvPr id="1051" name="Google Shape;1051;p71"/>
          <p:cNvPicPr preferRelativeResize="0"/>
          <p:nvPr/>
        </p:nvPicPr>
        <p:blipFill rotWithShape="1">
          <a:blip r:embed="rId3">
            <a:alphaModFix/>
          </a:blip>
          <a:srcRect b="0" l="8828" r="8819" t="0"/>
          <a:stretch/>
        </p:blipFill>
        <p:spPr>
          <a:xfrm>
            <a:off x="5413700" y="994775"/>
            <a:ext cx="3409800" cy="339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2" name="Google Shape;1052;p71"/>
          <p:cNvSpPr txBox="1"/>
          <p:nvPr/>
        </p:nvSpPr>
        <p:spPr>
          <a:xfrm>
            <a:off x="1412875" y="1264075"/>
            <a:ext cx="29328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9DCEDF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1" sz="8000">
              <a:solidFill>
                <a:srgbClr val="9DCED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98"/>
          <p:cNvSpPr/>
          <p:nvPr/>
        </p:nvSpPr>
        <p:spPr>
          <a:xfrm>
            <a:off x="3106025" y="3367200"/>
            <a:ext cx="3004500" cy="5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98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3" name="Google Shape;1253;p98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Avez vous d’autres 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  <a:latin typeface="Maven Pro"/>
                <a:ea typeface="Maven Pro"/>
                <a:cs typeface="Maven Pro"/>
                <a:sym typeface="Maven Pro"/>
              </a:rPr>
              <a:t>boogieteams@gmail.com</a:t>
            </a:r>
            <a:endParaRPr>
              <a:solidFill>
                <a:srgbClr val="0C2E3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2"/>
          <p:cNvSpPr/>
          <p:nvPr/>
        </p:nvSpPr>
        <p:spPr>
          <a:xfrm>
            <a:off x="2374962" y="30263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2"/>
          <p:cNvSpPr txBox="1"/>
          <p:nvPr>
            <p:ph idx="3" type="subTitle"/>
          </p:nvPr>
        </p:nvSpPr>
        <p:spPr>
          <a:xfrm>
            <a:off x="-115387" y="205063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Tharindu Perera</a:t>
            </a:r>
            <a:endParaRPr sz="1600"/>
          </a:p>
        </p:txBody>
      </p:sp>
      <p:sp>
        <p:nvSpPr>
          <p:cNvPr id="1059" name="Google Shape;1059;p72"/>
          <p:cNvSpPr txBox="1"/>
          <p:nvPr>
            <p:ph idx="4" type="subTitle"/>
          </p:nvPr>
        </p:nvSpPr>
        <p:spPr>
          <a:xfrm>
            <a:off x="-115375" y="23295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Chef de projet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0" name="Google Shape;1060;p72"/>
          <p:cNvSpPr/>
          <p:nvPr/>
        </p:nvSpPr>
        <p:spPr>
          <a:xfrm>
            <a:off x="833762" y="10550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72"/>
          <p:cNvGrpSpPr/>
          <p:nvPr/>
        </p:nvGrpSpPr>
        <p:grpSpPr>
          <a:xfrm>
            <a:off x="1144311" y="1365016"/>
            <a:ext cx="365438" cy="366364"/>
            <a:chOff x="-64044600" y="3360375"/>
            <a:chExt cx="315850" cy="316650"/>
          </a:xfrm>
        </p:grpSpPr>
        <p:sp>
          <p:nvSpPr>
            <p:cNvPr id="1062" name="Google Shape;1062;p72"/>
            <p:cNvSpPr/>
            <p:nvPr/>
          </p:nvSpPr>
          <p:spPr>
            <a:xfrm>
              <a:off x="-63980025" y="3532875"/>
              <a:ext cx="185900" cy="144150"/>
            </a:xfrm>
            <a:custGeom>
              <a:rect b="b" l="l" r="r" t="t"/>
              <a:pathLst>
                <a:path extrusionOk="0" h="5766" w="7436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2"/>
            <p:cNvSpPr/>
            <p:nvPr/>
          </p:nvSpPr>
          <p:spPr>
            <a:xfrm>
              <a:off x="-64044600" y="3360375"/>
              <a:ext cx="315850" cy="152825"/>
            </a:xfrm>
            <a:custGeom>
              <a:rect b="b" l="l" r="r" t="t"/>
              <a:pathLst>
                <a:path extrusionOk="0" h="6113" w="12634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2"/>
            <p:cNvSpPr/>
            <p:nvPr/>
          </p:nvSpPr>
          <p:spPr>
            <a:xfrm>
              <a:off x="-63945375" y="3408425"/>
              <a:ext cx="117375" cy="103200"/>
            </a:xfrm>
            <a:custGeom>
              <a:rect b="b" l="l" r="r" t="t"/>
              <a:pathLst>
                <a:path extrusionOk="0" h="4128" w="4695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72"/>
          <p:cNvSpPr txBox="1"/>
          <p:nvPr>
            <p:ph idx="3" type="subTitle"/>
          </p:nvPr>
        </p:nvSpPr>
        <p:spPr>
          <a:xfrm>
            <a:off x="6224363" y="205063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Loïc Li</a:t>
            </a:r>
            <a:endParaRPr sz="1600"/>
          </a:p>
        </p:txBody>
      </p:sp>
      <p:sp>
        <p:nvSpPr>
          <p:cNvPr id="1066" name="Google Shape;1066;p72"/>
          <p:cNvSpPr txBox="1"/>
          <p:nvPr>
            <p:ph idx="4" type="subTitle"/>
          </p:nvPr>
        </p:nvSpPr>
        <p:spPr>
          <a:xfrm>
            <a:off x="6224375" y="23295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Analyste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67" name="Google Shape;1067;p72"/>
          <p:cNvGrpSpPr/>
          <p:nvPr/>
        </p:nvGrpSpPr>
        <p:grpSpPr>
          <a:xfrm>
            <a:off x="2661800" y="3336357"/>
            <a:ext cx="412705" cy="366339"/>
            <a:chOff x="-31455100" y="3909350"/>
            <a:chExt cx="294600" cy="293800"/>
          </a:xfrm>
        </p:grpSpPr>
        <p:sp>
          <p:nvSpPr>
            <p:cNvPr id="1068" name="Google Shape;1068;p72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2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72"/>
          <p:cNvSpPr/>
          <p:nvPr/>
        </p:nvSpPr>
        <p:spPr>
          <a:xfrm>
            <a:off x="7173512" y="10550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72"/>
          <p:cNvGrpSpPr/>
          <p:nvPr/>
        </p:nvGrpSpPr>
        <p:grpSpPr>
          <a:xfrm>
            <a:off x="7433809" y="1315738"/>
            <a:ext cx="465950" cy="464906"/>
            <a:chOff x="-61783350" y="3743950"/>
            <a:chExt cx="316650" cy="317450"/>
          </a:xfrm>
        </p:grpSpPr>
        <p:sp>
          <p:nvSpPr>
            <p:cNvPr id="1072" name="Google Shape;1072;p72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2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72"/>
          <p:cNvSpPr txBox="1"/>
          <p:nvPr>
            <p:ph idx="3" type="subTitle"/>
          </p:nvPr>
        </p:nvSpPr>
        <p:spPr>
          <a:xfrm>
            <a:off x="3054488" y="205063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Patrick Chen</a:t>
            </a:r>
            <a:endParaRPr sz="1600"/>
          </a:p>
        </p:txBody>
      </p:sp>
      <p:sp>
        <p:nvSpPr>
          <p:cNvPr id="1075" name="Google Shape;1075;p72"/>
          <p:cNvSpPr/>
          <p:nvPr/>
        </p:nvSpPr>
        <p:spPr>
          <a:xfrm>
            <a:off x="4003712" y="10550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2"/>
          <p:cNvSpPr txBox="1"/>
          <p:nvPr>
            <p:ph idx="4" type="subTitle"/>
          </p:nvPr>
        </p:nvSpPr>
        <p:spPr>
          <a:xfrm>
            <a:off x="3054500" y="23295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Planificateur &amp; Sécurisation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77" name="Google Shape;1077;p72"/>
          <p:cNvGrpSpPr/>
          <p:nvPr/>
        </p:nvGrpSpPr>
        <p:grpSpPr>
          <a:xfrm>
            <a:off x="4310545" y="1365019"/>
            <a:ext cx="372734" cy="366345"/>
            <a:chOff x="1759614" y="4151023"/>
            <a:chExt cx="348871" cy="349200"/>
          </a:xfrm>
        </p:grpSpPr>
        <p:sp>
          <p:nvSpPr>
            <p:cNvPr id="1078" name="Google Shape;1078;p72"/>
            <p:cNvSpPr/>
            <p:nvPr/>
          </p:nvSpPr>
          <p:spPr>
            <a:xfrm>
              <a:off x="1854956" y="4330867"/>
              <a:ext cx="138793" cy="118970"/>
            </a:xfrm>
            <a:custGeom>
              <a:rect b="b" l="l" r="r" t="t"/>
              <a:pathLst>
                <a:path extrusionOk="0" h="3655" w="4264">
                  <a:moveTo>
                    <a:pt x="2739" y="620"/>
                  </a:moveTo>
                  <a:lnTo>
                    <a:pt x="2739" y="1501"/>
                  </a:lnTo>
                  <a:lnTo>
                    <a:pt x="3430" y="1501"/>
                  </a:lnTo>
                  <a:lnTo>
                    <a:pt x="3430" y="2144"/>
                  </a:lnTo>
                  <a:lnTo>
                    <a:pt x="2120" y="2144"/>
                  </a:lnTo>
                  <a:lnTo>
                    <a:pt x="2120" y="620"/>
                  </a:lnTo>
                  <a:close/>
                  <a:moveTo>
                    <a:pt x="2430" y="1"/>
                  </a:moveTo>
                  <a:cubicBezTo>
                    <a:pt x="810" y="1"/>
                    <a:pt x="1" y="1954"/>
                    <a:pt x="1144" y="3121"/>
                  </a:cubicBezTo>
                  <a:cubicBezTo>
                    <a:pt x="1513" y="3489"/>
                    <a:pt x="1968" y="3655"/>
                    <a:pt x="2416" y="3655"/>
                  </a:cubicBezTo>
                  <a:cubicBezTo>
                    <a:pt x="3356" y="3655"/>
                    <a:pt x="4264" y="2924"/>
                    <a:pt x="4264" y="1811"/>
                  </a:cubicBezTo>
                  <a:cubicBezTo>
                    <a:pt x="4264" y="811"/>
                    <a:pt x="3430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2"/>
            <p:cNvSpPr/>
            <p:nvPr/>
          </p:nvSpPr>
          <p:spPr>
            <a:xfrm>
              <a:off x="1759614" y="4151023"/>
              <a:ext cx="235695" cy="59729"/>
            </a:xfrm>
            <a:custGeom>
              <a:rect b="b" l="l" r="r" t="t"/>
              <a:pathLst>
                <a:path extrusionOk="0" h="1835" w="7241">
                  <a:moveTo>
                    <a:pt x="1763" y="596"/>
                  </a:moveTo>
                  <a:lnTo>
                    <a:pt x="1763" y="1215"/>
                  </a:lnTo>
                  <a:lnTo>
                    <a:pt x="1144" y="1215"/>
                  </a:lnTo>
                  <a:lnTo>
                    <a:pt x="1144" y="596"/>
                  </a:lnTo>
                  <a:close/>
                  <a:moveTo>
                    <a:pt x="2930" y="596"/>
                  </a:moveTo>
                  <a:lnTo>
                    <a:pt x="2930" y="1215"/>
                  </a:lnTo>
                  <a:lnTo>
                    <a:pt x="2311" y="1215"/>
                  </a:lnTo>
                  <a:lnTo>
                    <a:pt x="2311" y="596"/>
                  </a:lnTo>
                  <a:close/>
                  <a:moveTo>
                    <a:pt x="4097" y="596"/>
                  </a:moveTo>
                  <a:lnTo>
                    <a:pt x="4097" y="1215"/>
                  </a:lnTo>
                  <a:lnTo>
                    <a:pt x="3454" y="1215"/>
                  </a:lnTo>
                  <a:lnTo>
                    <a:pt x="3454" y="596"/>
                  </a:lnTo>
                  <a:close/>
                  <a:moveTo>
                    <a:pt x="1" y="1"/>
                  </a:moveTo>
                  <a:lnTo>
                    <a:pt x="1" y="1835"/>
                  </a:lnTo>
                  <a:lnTo>
                    <a:pt x="5716" y="1835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2"/>
            <p:cNvSpPr/>
            <p:nvPr/>
          </p:nvSpPr>
          <p:spPr>
            <a:xfrm>
              <a:off x="1759614" y="4151023"/>
              <a:ext cx="348871" cy="308574"/>
            </a:xfrm>
            <a:custGeom>
              <a:rect b="b" l="l" r="r" t="t"/>
              <a:pathLst>
                <a:path extrusionOk="0" h="9480" w="10718">
                  <a:moveTo>
                    <a:pt x="8074" y="1"/>
                  </a:moveTo>
                  <a:lnTo>
                    <a:pt x="6026" y="2478"/>
                  </a:lnTo>
                  <a:lnTo>
                    <a:pt x="1" y="2478"/>
                  </a:lnTo>
                  <a:lnTo>
                    <a:pt x="1" y="9479"/>
                  </a:lnTo>
                  <a:lnTo>
                    <a:pt x="2001" y="9479"/>
                  </a:lnTo>
                  <a:cubicBezTo>
                    <a:pt x="310" y="6812"/>
                    <a:pt x="2215" y="3335"/>
                    <a:pt x="5359" y="3335"/>
                  </a:cubicBezTo>
                  <a:cubicBezTo>
                    <a:pt x="8502" y="3335"/>
                    <a:pt x="10431" y="6812"/>
                    <a:pt x="8741" y="9479"/>
                  </a:cubicBezTo>
                  <a:lnTo>
                    <a:pt x="10717" y="9479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2"/>
            <p:cNvSpPr/>
            <p:nvPr/>
          </p:nvSpPr>
          <p:spPr>
            <a:xfrm>
              <a:off x="1787511" y="4280478"/>
              <a:ext cx="256624" cy="219745"/>
            </a:xfrm>
            <a:custGeom>
              <a:rect b="b" l="l" r="r" t="t"/>
              <a:pathLst>
                <a:path extrusionOk="0" h="6751" w="7884">
                  <a:moveTo>
                    <a:pt x="4486" y="919"/>
                  </a:moveTo>
                  <a:cubicBezTo>
                    <a:pt x="5747" y="919"/>
                    <a:pt x="6955" y="1894"/>
                    <a:pt x="6955" y="3359"/>
                  </a:cubicBezTo>
                  <a:cubicBezTo>
                    <a:pt x="6955" y="4716"/>
                    <a:pt x="5859" y="5812"/>
                    <a:pt x="4502" y="5812"/>
                  </a:cubicBezTo>
                  <a:cubicBezTo>
                    <a:pt x="2311" y="5812"/>
                    <a:pt x="1239" y="3168"/>
                    <a:pt x="2763" y="1644"/>
                  </a:cubicBezTo>
                  <a:cubicBezTo>
                    <a:pt x="3265" y="1143"/>
                    <a:pt x="3881" y="919"/>
                    <a:pt x="4486" y="919"/>
                  </a:cubicBezTo>
                  <a:close/>
                  <a:moveTo>
                    <a:pt x="4502" y="1"/>
                  </a:moveTo>
                  <a:cubicBezTo>
                    <a:pt x="1501" y="1"/>
                    <a:pt x="1" y="3621"/>
                    <a:pt x="2120" y="5764"/>
                  </a:cubicBezTo>
                  <a:cubicBezTo>
                    <a:pt x="2802" y="6446"/>
                    <a:pt x="3641" y="6750"/>
                    <a:pt x="4466" y="6750"/>
                  </a:cubicBezTo>
                  <a:cubicBezTo>
                    <a:pt x="6207" y="6750"/>
                    <a:pt x="7884" y="5394"/>
                    <a:pt x="7884" y="3359"/>
                  </a:cubicBezTo>
                  <a:cubicBezTo>
                    <a:pt x="7860" y="1501"/>
                    <a:pt x="6359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72"/>
          <p:cNvSpPr txBox="1"/>
          <p:nvPr>
            <p:ph idx="3" type="subTitle"/>
          </p:nvPr>
        </p:nvSpPr>
        <p:spPr>
          <a:xfrm>
            <a:off x="1425738" y="4021963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Nassim Blilik</a:t>
            </a:r>
            <a:endParaRPr sz="1600"/>
          </a:p>
        </p:txBody>
      </p:sp>
      <p:sp>
        <p:nvSpPr>
          <p:cNvPr id="1083" name="Google Shape;1083;p72"/>
          <p:cNvSpPr txBox="1"/>
          <p:nvPr>
            <p:ph idx="4" type="subTitle"/>
          </p:nvPr>
        </p:nvSpPr>
        <p:spPr>
          <a:xfrm>
            <a:off x="1425750" y="4300825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Expert informatique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4" name="Google Shape;1084;p72"/>
          <p:cNvSpPr/>
          <p:nvPr/>
        </p:nvSpPr>
        <p:spPr>
          <a:xfrm>
            <a:off x="6144787" y="30263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72"/>
          <p:cNvGrpSpPr/>
          <p:nvPr/>
        </p:nvGrpSpPr>
        <p:grpSpPr>
          <a:xfrm>
            <a:off x="6431625" y="3336357"/>
            <a:ext cx="412705" cy="366339"/>
            <a:chOff x="-31455100" y="3909350"/>
            <a:chExt cx="294600" cy="293800"/>
          </a:xfrm>
        </p:grpSpPr>
        <p:sp>
          <p:nvSpPr>
            <p:cNvPr id="1086" name="Google Shape;1086;p72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2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72"/>
          <p:cNvSpPr txBox="1"/>
          <p:nvPr>
            <p:ph idx="3" type="subTitle"/>
          </p:nvPr>
        </p:nvSpPr>
        <p:spPr>
          <a:xfrm>
            <a:off x="5195563" y="4021963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Julien Joseph Marie</a:t>
            </a:r>
            <a:endParaRPr sz="1600"/>
          </a:p>
        </p:txBody>
      </p:sp>
      <p:sp>
        <p:nvSpPr>
          <p:cNvPr id="1089" name="Google Shape;1089;p72"/>
          <p:cNvSpPr txBox="1"/>
          <p:nvPr>
            <p:ph idx="4" type="subTitle"/>
          </p:nvPr>
        </p:nvSpPr>
        <p:spPr>
          <a:xfrm>
            <a:off x="5195575" y="4300825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Graphiste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0" name="Google Shape;1090;p72"/>
          <p:cNvSpPr txBox="1"/>
          <p:nvPr/>
        </p:nvSpPr>
        <p:spPr>
          <a:xfrm>
            <a:off x="1990388" y="349925"/>
            <a:ext cx="501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Présentation – Équipe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3"/>
          <p:cNvSpPr txBox="1"/>
          <p:nvPr/>
        </p:nvSpPr>
        <p:spPr>
          <a:xfrm>
            <a:off x="1773450" y="696875"/>
            <a:ext cx="559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Présentation – Contexte</a:t>
            </a:r>
            <a:endParaRPr b="1" sz="2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73"/>
          <p:cNvSpPr txBox="1"/>
          <p:nvPr/>
        </p:nvSpPr>
        <p:spPr>
          <a:xfrm>
            <a:off x="2085650" y="1589075"/>
            <a:ext cx="48225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Entreprise : SAS Perform vision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Problématique : Comment </a:t>
            </a:r>
            <a:r>
              <a:rPr b="1" lang="en" sz="1600">
                <a:solidFill>
                  <a:schemeClr val="dk1"/>
                </a:solidFill>
              </a:rPr>
              <a:t>moderniser</a:t>
            </a:r>
            <a:r>
              <a:rPr b="1" lang="en" sz="1600">
                <a:solidFill>
                  <a:schemeClr val="dk1"/>
                </a:solidFill>
              </a:rPr>
              <a:t> la gestion traditionnelle des bons de livraison.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Objectif : Moderniser le processus via un site extranet dynamique.</a:t>
            </a:r>
            <a:endParaRPr b="1" sz="160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4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Diagrammes</a:t>
            </a:r>
            <a:endParaRPr/>
          </a:p>
        </p:txBody>
      </p:sp>
      <p:sp>
        <p:nvSpPr>
          <p:cNvPr id="1102" name="Google Shape;1102;p74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3" name="Google Shape;1103;p74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Planning + Diagrammes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5"/>
          <p:cNvSpPr txBox="1"/>
          <p:nvPr/>
        </p:nvSpPr>
        <p:spPr>
          <a:xfrm>
            <a:off x="1912500" y="167688"/>
            <a:ext cx="5319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GANTT</a:t>
            </a:r>
            <a:endParaRPr b="1" sz="6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09" name="Google Shape;1109;p75"/>
          <p:cNvSpPr/>
          <p:nvPr/>
        </p:nvSpPr>
        <p:spPr>
          <a:xfrm>
            <a:off x="9036762" y="27561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0" name="Google Shape;11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1197550"/>
            <a:ext cx="8731950" cy="32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6"/>
          <p:cNvSpPr txBox="1"/>
          <p:nvPr/>
        </p:nvSpPr>
        <p:spPr>
          <a:xfrm>
            <a:off x="1556875" y="117675"/>
            <a:ext cx="64671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Cas d’utilisation</a:t>
            </a:r>
            <a:endParaRPr b="1" sz="6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16" name="Google Shape;111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50" y="877688"/>
            <a:ext cx="7924681" cy="391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7"/>
          <p:cNvSpPr txBox="1"/>
          <p:nvPr/>
        </p:nvSpPr>
        <p:spPr>
          <a:xfrm>
            <a:off x="1912500" y="100313"/>
            <a:ext cx="5319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Séquence</a:t>
            </a:r>
            <a:endParaRPr b="1" sz="6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22" name="Google Shape;11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800" y="1052538"/>
            <a:ext cx="3396393" cy="391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