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0" r:id="rId4"/>
    <p:sldId id="257" r:id="rId5"/>
    <p:sldId id="258" r:id="rId6"/>
    <p:sldId id="268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BBF0-2447-4445-89AE-FE86BE93A0BE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C8544-C344-4D96-B8C6-10E76D3B7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66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C8544-C344-4D96-B8C6-10E76D3B727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19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C41EE-1706-4FDF-B863-FF3A746E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0D1AE3-ABA5-42A9-878F-249DFAFC5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337EB0-D332-42D1-A453-CB957845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3A66-EA5C-4AE3-8BFB-F4B62EACD7E7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055CDB-5D6C-46E2-A2BD-C7938790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A0DDB3-78B5-40D2-B0CE-362E795C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36E-E970-4B29-8E33-05F8B3286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99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3BD3E-9E05-48E9-93CE-401F7BB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D289F2-267C-4C16-98F7-37A375869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797F02-362C-43AE-9C76-02B8ACCB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3A66-EA5C-4AE3-8BFB-F4B62EACD7E7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6B898-F053-4786-9EA3-D57024DF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DD8DD2-B725-4FA3-A050-CBA8C665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36E-E970-4B29-8E33-05F8B3286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18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A1F91B-66FD-44B1-B49A-F30DDD08D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7B37FD-828F-4FB8-8211-A0D9E27A3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E9D9CE-3C36-49AB-AFF4-8F3BC263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3A66-EA5C-4AE3-8BFB-F4B62EACD7E7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8849ED-F3FD-4AF1-9696-12CFCF00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D1387F-55CA-42C6-91FC-27ADC033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36E-E970-4B29-8E33-05F8B3286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40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05E67-634A-4E6B-B2E9-3EA71978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6BC203-B84C-4229-868D-2B4141C0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D3BEF7-09DB-48F5-B98C-24D680A3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3A66-EA5C-4AE3-8BFB-F4B62EACD7E7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0C079-A1C0-4E1C-BE70-25F028D2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9B5D0E-8FA9-4D4D-A0C1-04B7D472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36E-E970-4B29-8E33-05F8B3286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47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7CA5D-1028-48DD-8452-ED4FB28A1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C98830-677C-4C78-B07A-83406C62A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B9D58-4B08-41DF-8E13-4AF9945B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3A66-EA5C-4AE3-8BFB-F4B62EACD7E7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9AB5A-8074-4918-9E41-CCC9F58B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5858C5-9705-43F7-B417-2D825893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36E-E970-4B29-8E33-05F8B3286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1079D-79AF-47BE-9C2D-83DA4E1A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700F9-E4B2-41C2-A94A-8B4881CFB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AC2BCE-A586-46EA-BE7F-15020F49C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D9246A-2C3F-4B6B-96D4-1EA316EB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3A66-EA5C-4AE3-8BFB-F4B62EACD7E7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5C15D9-14F0-4F73-8406-D5F944E5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2E6025-6CF6-4481-A173-DD10E78C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36E-E970-4B29-8E33-05F8B3286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33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B88B7-C33E-48AF-BCD6-92AFA980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770C64-ED95-4760-AA75-A5447FFE2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2B885C-8BB1-44AE-ADC8-EBF6488EE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47B556-F5D3-425B-ABCB-C3C48A472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127DFA-F51A-4DCC-BD3E-2E80B7D6C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958FCD-C97F-470A-A943-251B302F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3A66-EA5C-4AE3-8BFB-F4B62EACD7E7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ED27C19-324A-4EE1-9444-0AD72087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933EB1-EBEF-459F-94BE-C22D9976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36E-E970-4B29-8E33-05F8B3286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50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A1EB8-75E0-42A3-BF6F-B88112BB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774858-2DFA-4AB4-ADC0-26F48F56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3A66-EA5C-4AE3-8BFB-F4B62EACD7E7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8AA722-DB0C-4E4E-BA70-DF5824D3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9E7955-97D4-404B-8A32-FBC92203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36E-E970-4B29-8E33-05F8B3286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2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773814-9171-447D-B34B-519EC721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3A66-EA5C-4AE3-8BFB-F4B62EACD7E7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7BEA1A-F851-45DB-BEB7-2A6DA04E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458927-E211-4110-A69E-A829FCC2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36E-E970-4B29-8E33-05F8B3286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79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7138B-4EF7-40C8-8F94-3EFF6CCE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C330C5-E6DA-40EA-89A8-FAE0424CD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44B8D3-45DF-4F99-9C25-2E3D1557B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C48464-3001-4310-AFEA-0ED7928F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3A66-EA5C-4AE3-8BFB-F4B62EACD7E7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4F48E1-B312-47C2-BB3F-6CAE055D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00F4EA-CBD9-4631-895D-7A54E4F8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36E-E970-4B29-8E33-05F8B3286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17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F6929-AFBE-44EE-A983-92A49EB3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F547F2-BCDF-4190-821F-7F6EAFF1D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6DF258-2CE4-4D62-8CE2-9E5286C48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A0D74B-5795-45C5-987F-7DB73FC9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3A66-EA5C-4AE3-8BFB-F4B62EACD7E7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D9A9D3-A783-46BB-90E9-70A44DE2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0C17B0-E162-4EAE-8CBE-14470D33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36E-E970-4B29-8E33-05F8B3286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2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3AA09C-7A34-4D4E-A6B2-AEB839FA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9A2856-F2C8-4DAE-8B5F-D885097A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AB7A21-BAD6-41D8-AFFB-1C8EFCF3E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33A66-EA5C-4AE3-8BFB-F4B62EACD7E7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A9E740-C716-4959-889C-7F924F30F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A5D391-5197-4F70-956A-FD4253B9E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536E-E970-4B29-8E33-05F8B32868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8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CD0E1DA-A2B2-425E-946E-73EDA3401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1" y="159747"/>
            <a:ext cx="1170432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BUT1 Informatique 	                                                                                                                                     2021/202 Phoenix</a:t>
            </a:r>
            <a:r>
              <a:rPr lang="fr-FR" altLang="fr-FR" sz="2000" dirty="0"/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		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SAE – 1-06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DECOUVERTE DE L’ENVIRONNEMENT ECONOMIQUE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ECOLOGIQUE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Image 1" descr="Orange (entreprise) — Wikipédia">
            <a:extLst>
              <a:ext uri="{FF2B5EF4-FFF2-40B4-BE49-F238E27FC236}">
                <a16:creationId xmlns:a16="http://schemas.microsoft.com/office/drawing/2014/main" id="{523DD620-F291-493D-B4B3-F48BA140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566" y="2237075"/>
            <a:ext cx="4280204" cy="42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C5D5FE5-5EA8-4940-A904-6FAB369A6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958" y="4959315"/>
            <a:ext cx="2723823" cy="1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  <a:ea typeface="Calibri" panose="020F0502020204030204" pitchFamily="34" charset="0"/>
                <a:cs typeface="Arial" panose="020B0604020202020204" pitchFamily="34" charset="0"/>
              </a:rPr>
              <a:t>ARRAR Riyad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  <a:ea typeface="Calibri" panose="020F0502020204030204" pitchFamily="34" charset="0"/>
                <a:cs typeface="Arial" panose="020B0604020202020204" pitchFamily="34" charset="0"/>
              </a:rPr>
              <a:t>DOVIFAAZ Mehdi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  <a:ea typeface="Calibri" panose="020F0502020204030204" pitchFamily="34" charset="0"/>
                <a:cs typeface="Arial" panose="020B0604020202020204" pitchFamily="34" charset="0"/>
              </a:rPr>
              <a:t>LO Faty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  <a:ea typeface="Calibri" panose="020F0502020204030204" pitchFamily="34" charset="0"/>
                <a:cs typeface="Arial" panose="020B0604020202020204" pitchFamily="34" charset="0"/>
              </a:rPr>
              <a:t>BELLAGRAA Yassine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2DA13-4F4A-49E3-92DB-8D9F50AC0094}"/>
              </a:ext>
            </a:extLst>
          </p:cNvPr>
          <p:cNvSpPr/>
          <p:nvPr/>
        </p:nvSpPr>
        <p:spPr>
          <a:xfrm>
            <a:off x="3768566" y="6526500"/>
            <a:ext cx="4280204" cy="1717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fr.wikipedia.org</a:t>
            </a:r>
          </a:p>
        </p:txBody>
      </p:sp>
    </p:spTree>
    <p:extLst>
      <p:ext uri="{BB962C8B-B14F-4D97-AF65-F5344CB8AC3E}">
        <p14:creationId xmlns:p14="http://schemas.microsoft.com/office/powerpoint/2010/main" val="67066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C168A9-94C2-4DCA-95B2-AD96F3D6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8D09D19A-05FE-4A5F-8D92-9505E5D3A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fr-FR" sz="2400" dirty="0"/>
              <a:t>Présentation de l’entreprise</a:t>
            </a:r>
          </a:p>
          <a:p>
            <a:pPr>
              <a:buFontTx/>
              <a:buChar char="-"/>
            </a:pPr>
            <a:endParaRPr lang="fr-FR" sz="2400" dirty="0"/>
          </a:p>
          <a:p>
            <a:pPr>
              <a:buFontTx/>
              <a:buChar char="-"/>
            </a:pPr>
            <a:r>
              <a:rPr lang="fr-FR" sz="2400" dirty="0"/>
              <a:t>Introduction et problématique</a:t>
            </a:r>
          </a:p>
          <a:p>
            <a:pPr>
              <a:buFontTx/>
              <a:buChar char="-"/>
            </a:pPr>
            <a:endParaRPr lang="fr-FR" sz="2400" dirty="0"/>
          </a:p>
          <a:p>
            <a:pPr>
              <a:buFontTx/>
              <a:buChar char="-"/>
            </a:pPr>
            <a:r>
              <a:rPr lang="fr-FR" sz="2400" dirty="0"/>
              <a:t>Les solutions mises en place par Orange pour réduire son empreinte numérique</a:t>
            </a:r>
          </a:p>
          <a:p>
            <a:pPr>
              <a:buFontTx/>
              <a:buChar char="-"/>
            </a:pPr>
            <a:endParaRPr lang="fr-FR" sz="2400" dirty="0"/>
          </a:p>
          <a:p>
            <a:pPr>
              <a:buFontTx/>
              <a:buChar char="-"/>
            </a:pPr>
            <a:r>
              <a:rPr lang="fr-FR" sz="2400" dirty="0"/>
              <a:t>Nos solutions pour réduire l’empreinte numérique d’Orange</a:t>
            </a:r>
          </a:p>
        </p:txBody>
      </p:sp>
    </p:spTree>
    <p:extLst>
      <p:ext uri="{BB962C8B-B14F-4D97-AF65-F5344CB8AC3E}">
        <p14:creationId xmlns:p14="http://schemas.microsoft.com/office/powerpoint/2010/main" val="373235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1DD388-0B69-4172-9A9A-9D241C19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2">
                    <a:lumMod val="90000"/>
                  </a:schemeClr>
                </a:solidFill>
                <a:latin typeface="+mj-lt"/>
                <a:ea typeface="+mj-ea"/>
                <a:cs typeface="+mj-cs"/>
              </a:rPr>
              <a:t>Présentation de l’entreprise</a:t>
            </a:r>
          </a:p>
        </p:txBody>
      </p:sp>
      <p:sp>
        <p:nvSpPr>
          <p:cNvPr id="4" name="Espace réservé du contenu 6">
            <a:extLst>
              <a:ext uri="{FF2B5EF4-FFF2-40B4-BE49-F238E27FC236}">
                <a16:creationId xmlns:a16="http://schemas.microsoft.com/office/drawing/2014/main" id="{F62B9CAC-3DF4-4C38-8B2F-52FDAC61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t>Histoire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carte&#10;&#10;Description générée automatiquement">
            <a:extLst>
              <a:ext uri="{FF2B5EF4-FFF2-40B4-BE49-F238E27FC236}">
                <a16:creationId xmlns:a16="http://schemas.microsoft.com/office/drawing/2014/main" id="{BB045524-689B-4447-A682-CAE90032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799" y="603510"/>
            <a:ext cx="7786998" cy="582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3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DD388-0B69-4172-9A9A-9D241C19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b="1" dirty="0"/>
              <a:t>Présentation de l’entreprise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DD0BBA0-1009-449A-84C9-8D5138126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838" y="1060921"/>
            <a:ext cx="11201646" cy="5295634"/>
          </a:xfrm>
        </p:spPr>
        <p:txBody>
          <a:bodyPr>
            <a:noAutofit/>
          </a:bodyPr>
          <a:lstStyle/>
          <a:p>
            <a:r>
              <a:rPr lang="fr-FR" sz="2000" dirty="0"/>
              <a:t>Taille </a:t>
            </a:r>
          </a:p>
          <a:p>
            <a:pPr lvl="1"/>
            <a:r>
              <a:rPr lang="fr-FR" sz="2000" dirty="0"/>
              <a:t>TGE</a:t>
            </a:r>
          </a:p>
          <a:p>
            <a:pPr lvl="2"/>
            <a:r>
              <a:rPr lang="fr-FR" dirty="0"/>
              <a:t>Nombre de salariés : 139 000 dont 80 000 en France</a:t>
            </a:r>
          </a:p>
          <a:p>
            <a:pPr lvl="1"/>
            <a:r>
              <a:rPr lang="fr-FR" sz="2000" dirty="0"/>
              <a:t>CA : 42,3 Md </a:t>
            </a:r>
            <a:r>
              <a:rPr lang="fr-FR" sz="2000" i="0" dirty="0">
                <a:effectLst/>
                <a:latin typeface="arial" panose="020B0604020202020204" pitchFamily="34" charset="0"/>
              </a:rPr>
              <a:t>€ </a:t>
            </a:r>
          </a:p>
          <a:p>
            <a:pPr lvl="1"/>
            <a:r>
              <a:rPr lang="fr-FR" sz="2000" dirty="0"/>
              <a:t>Capitaux propres : 37,038 Md </a:t>
            </a:r>
            <a:r>
              <a:rPr lang="fr-FR" sz="2000" i="0" dirty="0">
                <a:effectLst/>
                <a:latin typeface="arial" panose="020B0604020202020204" pitchFamily="34" charset="0"/>
              </a:rPr>
              <a:t>€ </a:t>
            </a:r>
          </a:p>
          <a:p>
            <a:pPr marL="457200" lvl="1" indent="0">
              <a:buNone/>
            </a:pPr>
            <a:endParaRPr lang="fr-FR" sz="2000" dirty="0"/>
          </a:p>
          <a:p>
            <a:r>
              <a:rPr lang="fr-FR" sz="2000" dirty="0"/>
              <a:t>Secteur</a:t>
            </a:r>
          </a:p>
          <a:p>
            <a:pPr lvl="1"/>
            <a:r>
              <a:rPr lang="fr-FR" sz="2000" dirty="0"/>
              <a:t>Télécommunications</a:t>
            </a:r>
          </a:p>
          <a:p>
            <a:pPr lvl="1"/>
            <a:r>
              <a:rPr lang="fr-FR" sz="2000" dirty="0"/>
              <a:t>Banque</a:t>
            </a:r>
          </a:p>
          <a:p>
            <a:pPr lvl="1"/>
            <a:r>
              <a:rPr lang="fr-FR" sz="2000" dirty="0"/>
              <a:t>Cybersécurité</a:t>
            </a:r>
          </a:p>
          <a:p>
            <a:pPr lvl="1"/>
            <a:r>
              <a:rPr lang="fr-FR" sz="2000" dirty="0"/>
              <a:t>Accès à Internet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Présence sur les marchés</a:t>
            </a:r>
          </a:p>
          <a:p>
            <a:pPr lvl="1"/>
            <a:r>
              <a:rPr lang="fr-FR" sz="2000" dirty="0"/>
              <a:t>Trop puissant</a:t>
            </a:r>
          </a:p>
          <a:p>
            <a:pPr lvl="1"/>
            <a:r>
              <a:rPr lang="fr-FR" sz="2000" dirty="0"/>
              <a:t>Ultra-dominant</a:t>
            </a:r>
          </a:p>
          <a:p>
            <a:pPr lvl="1"/>
            <a:r>
              <a:rPr lang="fr-FR" sz="2000" dirty="0"/>
              <a:t>60 % de parts du marché</a:t>
            </a:r>
          </a:p>
        </p:txBody>
      </p:sp>
    </p:spTree>
    <p:extLst>
      <p:ext uri="{BB962C8B-B14F-4D97-AF65-F5344CB8AC3E}">
        <p14:creationId xmlns:p14="http://schemas.microsoft.com/office/powerpoint/2010/main" val="11853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DD388-0B69-4172-9A9A-9D241C19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37"/>
            <a:ext cx="10515600" cy="1325563"/>
          </a:xfrm>
        </p:spPr>
        <p:txBody>
          <a:bodyPr/>
          <a:lstStyle/>
          <a:p>
            <a:r>
              <a:rPr lang="fr-FR" b="1" dirty="0"/>
              <a:t>Présentation de l’entreprise</a:t>
            </a:r>
          </a:p>
        </p:txBody>
      </p:sp>
      <p:sp>
        <p:nvSpPr>
          <p:cNvPr id="4" name="Espace réservé du contenu 6">
            <a:extLst>
              <a:ext uri="{FF2B5EF4-FFF2-40B4-BE49-F238E27FC236}">
                <a16:creationId xmlns:a16="http://schemas.microsoft.com/office/drawing/2014/main" id="{F62B9CAC-3DF4-4C38-8B2F-52FDAC61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600" y="1228213"/>
            <a:ext cx="11555606" cy="5379064"/>
          </a:xfrm>
        </p:spPr>
        <p:txBody>
          <a:bodyPr>
            <a:normAutofit fontScale="40000" lnSpcReduction="20000"/>
          </a:bodyPr>
          <a:lstStyle/>
          <a:p>
            <a:r>
              <a:rPr lang="fr-FR" sz="7000" dirty="0"/>
              <a:t>Modèle économique </a:t>
            </a:r>
          </a:p>
          <a:p>
            <a:pPr lvl="1"/>
            <a:r>
              <a:rPr lang="fr-FR" sz="7000" dirty="0"/>
              <a:t>Forfaits</a:t>
            </a:r>
          </a:p>
          <a:p>
            <a:pPr lvl="1"/>
            <a:r>
              <a:rPr lang="fr-FR" sz="7000" dirty="0"/>
              <a:t>Abonnements</a:t>
            </a:r>
          </a:p>
          <a:p>
            <a:endParaRPr lang="fr-FR" sz="7000" dirty="0"/>
          </a:p>
          <a:p>
            <a:r>
              <a:rPr lang="fr-FR" sz="7000" dirty="0"/>
              <a:t>Innovations</a:t>
            </a:r>
          </a:p>
          <a:p>
            <a:pPr lvl="1"/>
            <a:r>
              <a:rPr lang="fr-FR" sz="7000" dirty="0"/>
              <a:t>Smart </a:t>
            </a:r>
            <a:r>
              <a:rPr lang="fr-FR" sz="7000" dirty="0" err="1"/>
              <a:t>feature</a:t>
            </a:r>
            <a:r>
              <a:rPr lang="fr-FR" sz="7000" dirty="0"/>
              <a:t> phone 3G Sanza</a:t>
            </a:r>
          </a:p>
          <a:p>
            <a:pPr lvl="1"/>
            <a:r>
              <a:rPr lang="fr-FR" sz="7000" dirty="0"/>
              <a:t>Programme Green ITN</a:t>
            </a:r>
          </a:p>
          <a:p>
            <a:endParaRPr lang="fr-FR" sz="7000" dirty="0"/>
          </a:p>
          <a:p>
            <a:r>
              <a:rPr lang="fr-FR" sz="7000" dirty="0"/>
              <a:t>Résultats</a:t>
            </a:r>
          </a:p>
          <a:p>
            <a:pPr lvl="1"/>
            <a:r>
              <a:rPr lang="fr-FR" sz="7000" dirty="0"/>
              <a:t>Acompte sur le dividende 2021 : 0,30 %  en numéraire</a:t>
            </a:r>
          </a:p>
          <a:p>
            <a:pPr lvl="1"/>
            <a:r>
              <a:rPr lang="fr-FR" sz="7000" dirty="0"/>
              <a:t>Baisse de 0,4 % du CA</a:t>
            </a:r>
          </a:p>
          <a:p>
            <a:pPr lvl="1"/>
            <a:r>
              <a:rPr lang="fr-FR" sz="7000" dirty="0"/>
              <a:t>11 M clients convergents</a:t>
            </a:r>
          </a:p>
          <a:p>
            <a:pPr lvl="1"/>
            <a:r>
              <a:rPr lang="fr-FR" sz="7000" dirty="0"/>
              <a:t>10,8 M clients FFTH</a:t>
            </a:r>
          </a:p>
          <a:p>
            <a:pPr lvl="2"/>
            <a:r>
              <a:rPr lang="fr-FR" sz="7000" dirty="0"/>
              <a:t>Croissance de 25,5 % </a:t>
            </a:r>
          </a:p>
          <a:p>
            <a:pPr marL="914400" lvl="2" indent="0">
              <a:buNone/>
            </a:pPr>
            <a:endParaRPr lang="fr-FR" dirty="0"/>
          </a:p>
          <a:p>
            <a:pPr marL="914400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873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65D61-B79D-4491-AF12-5C7AC02B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Introduction et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BEBFED-A527-4DAD-BEEF-FE1A5955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1165123"/>
            <a:ext cx="11769213" cy="50118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4500" b="0" i="0" dirty="0">
                <a:solidFill>
                  <a:srgbClr val="2E3338"/>
                </a:solidFill>
                <a:effectLst/>
                <a:latin typeface="Whitney"/>
              </a:rPr>
              <a:t>Empreinte écologique = impact humains &amp; activités sur la nature</a:t>
            </a:r>
          </a:p>
          <a:p>
            <a:pPr marL="0" indent="0">
              <a:buNone/>
            </a:pPr>
            <a:endParaRPr lang="fr-FR" b="0" i="0" dirty="0">
              <a:solidFill>
                <a:srgbClr val="2E3338"/>
              </a:solidFill>
              <a:effectLst/>
              <a:latin typeface="Whitney"/>
            </a:endParaRPr>
          </a:p>
          <a:p>
            <a:pPr marL="0" indent="0">
              <a:buNone/>
            </a:pPr>
            <a:r>
              <a:rPr lang="fr-FR" sz="3800" b="1" i="0" dirty="0">
                <a:solidFill>
                  <a:srgbClr val="2E3338"/>
                </a:solidFill>
                <a:effectLst/>
                <a:latin typeface="Whitney"/>
              </a:rPr>
              <a:t>Se justifier de la technologie “immatérielle” pour sauver la planète serait-il assez suffisant comme argument pour se montrer neutre au débat écologique ?</a:t>
            </a:r>
          </a:p>
          <a:p>
            <a:pPr marL="0" indent="0">
              <a:buNone/>
            </a:pPr>
            <a:endParaRPr lang="fr-FR" b="1" i="0" dirty="0">
              <a:solidFill>
                <a:srgbClr val="2E3338"/>
              </a:solidFill>
              <a:effectLst/>
              <a:latin typeface="Whitney"/>
            </a:endParaRPr>
          </a:p>
          <a:p>
            <a:pPr marL="0" indent="0">
              <a:buNone/>
            </a:pPr>
            <a:r>
              <a:rPr lang="fr-FR" b="1" i="0" dirty="0">
                <a:solidFill>
                  <a:srgbClr val="2E3338"/>
                </a:solidFill>
                <a:effectLst/>
                <a:latin typeface="Whitney"/>
              </a:rPr>
              <a:t>Comment ?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2E3338"/>
                </a:solidFill>
                <a:effectLst/>
                <a:latin typeface="Whitney"/>
              </a:rPr>
              <a:t>Empreinte Ecologique du groupe Orange : </a:t>
            </a:r>
          </a:p>
          <a:p>
            <a:pPr marL="0" indent="0">
              <a:buNone/>
            </a:pPr>
            <a:r>
              <a:rPr lang="fr-FR" sz="2300" b="0" i="0" dirty="0">
                <a:solidFill>
                  <a:srgbClr val="2E3338"/>
                </a:solidFill>
                <a:effectLst/>
                <a:latin typeface="Whitney"/>
              </a:rPr>
              <a:t>Fournisseurs(transports et fabrications produits                                   clients(utilisations, consommation énergétique et déchets) </a:t>
            </a:r>
          </a:p>
          <a:p>
            <a:pPr marL="0" indent="0">
              <a:buNone/>
            </a:pPr>
            <a:r>
              <a:rPr lang="fr-FR" b="1" i="0" dirty="0">
                <a:solidFill>
                  <a:srgbClr val="2E3338"/>
                </a:solidFill>
                <a:effectLst/>
                <a:latin typeface="Whitney"/>
              </a:rPr>
              <a:t>Répartitions ?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2E3338"/>
                </a:solidFill>
                <a:effectLst/>
                <a:latin typeface="Whitney"/>
              </a:rPr>
              <a:t>Leurs Émissions CO2 :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2E3338"/>
                </a:solidFill>
                <a:effectLst/>
                <a:latin typeface="Whitney"/>
              </a:rPr>
              <a:t>80% ==&gt; Équipements techniques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2E3338"/>
                </a:solidFill>
                <a:effectLst/>
                <a:latin typeface="Whitney"/>
              </a:rPr>
              <a:t>13%==&gt; ses bâtiments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2E3338"/>
                </a:solidFill>
                <a:effectLst/>
                <a:latin typeface="Whitney"/>
              </a:rPr>
              <a:t>7%==&gt; véhicules et déplacements salariés </a:t>
            </a:r>
          </a:p>
          <a:p>
            <a:pPr marL="0" indent="0">
              <a:buNone/>
            </a:pPr>
            <a:r>
              <a:rPr lang="fr-FR" b="1" i="0" dirty="0">
                <a:solidFill>
                  <a:srgbClr val="2E3338"/>
                </a:solidFill>
                <a:effectLst/>
                <a:latin typeface="Whitney"/>
              </a:rPr>
              <a:t>Solutions? </a:t>
            </a:r>
            <a:endParaRPr lang="fr-FR" b="1" dirty="0">
              <a:solidFill>
                <a:srgbClr val="2E3338"/>
              </a:solidFill>
              <a:latin typeface="Whitney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2E3338"/>
                </a:solidFill>
                <a:effectLst/>
                <a:latin typeface="Whitney"/>
              </a:rPr>
              <a:t>Projet net zéro carbone d'ici 2040</a:t>
            </a:r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E5215E9-4A70-4FF1-B5C6-42D3B8BEEF77}"/>
              </a:ext>
            </a:extLst>
          </p:cNvPr>
          <p:cNvCxnSpPr/>
          <p:nvPr/>
        </p:nvCxnSpPr>
        <p:spPr>
          <a:xfrm>
            <a:off x="4070557" y="3561736"/>
            <a:ext cx="8849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39698C-74A9-4A98-9B69-7BC1BFA86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119" y="3789031"/>
            <a:ext cx="4558327" cy="289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0D2384-EBF5-4217-92E1-62509C7D95C0}"/>
              </a:ext>
            </a:extLst>
          </p:cNvPr>
          <p:cNvSpPr/>
          <p:nvPr/>
        </p:nvSpPr>
        <p:spPr>
          <a:xfrm>
            <a:off x="5087119" y="6685230"/>
            <a:ext cx="4558327" cy="1545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iredic.fr</a:t>
            </a:r>
          </a:p>
        </p:txBody>
      </p:sp>
    </p:spTree>
    <p:extLst>
      <p:ext uri="{BB962C8B-B14F-4D97-AF65-F5344CB8AC3E}">
        <p14:creationId xmlns:p14="http://schemas.microsoft.com/office/powerpoint/2010/main" val="69545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9D937-9DDB-4532-B754-98E1D6DF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06"/>
            <a:ext cx="10515600" cy="1325563"/>
          </a:xfrm>
        </p:spPr>
        <p:txBody>
          <a:bodyPr/>
          <a:lstStyle/>
          <a:p>
            <a:r>
              <a:rPr lang="fr-FR" b="1" dirty="0"/>
              <a:t>Les solutions mises en place par Orange pour réduire son empreinte numérique</a:t>
            </a:r>
          </a:p>
        </p:txBody>
      </p:sp>
      <p:pic>
        <p:nvPicPr>
          <p:cNvPr id="1026" name="Picture 2" descr="Takagreen - L&amp;#39;économie circulaire, le futur des entreprises ?">
            <a:extLst>
              <a:ext uri="{FF2B5EF4-FFF2-40B4-BE49-F238E27FC236}">
                <a16:creationId xmlns:a16="http://schemas.microsoft.com/office/drawing/2014/main" id="{319A1CD2-FEC5-481E-9C85-43383EB068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" y="1832074"/>
            <a:ext cx="3224146" cy="21756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6D26D5-476E-4394-8926-26FA795034BC}"/>
              </a:ext>
            </a:extLst>
          </p:cNvPr>
          <p:cNvSpPr/>
          <p:nvPr/>
        </p:nvSpPr>
        <p:spPr>
          <a:xfrm>
            <a:off x="3546735" y="3533564"/>
            <a:ext cx="1767668" cy="1989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engie.com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64142FD-2F83-4B86-80DF-FCE6BDE93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563" y="4579374"/>
            <a:ext cx="5037686" cy="1964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05E77D-005E-4952-A51D-D8B18A1982BE}"/>
              </a:ext>
            </a:extLst>
          </p:cNvPr>
          <p:cNvSpPr/>
          <p:nvPr/>
        </p:nvSpPr>
        <p:spPr>
          <a:xfrm>
            <a:off x="2251563" y="6564367"/>
            <a:ext cx="5037686" cy="2064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orange.com</a:t>
            </a:r>
          </a:p>
        </p:txBody>
      </p:sp>
      <p:pic>
        <p:nvPicPr>
          <p:cNvPr id="14" name="Picture 4" descr="Hybride : définition, traduction">
            <a:extLst>
              <a:ext uri="{FF2B5EF4-FFF2-40B4-BE49-F238E27FC236}">
                <a16:creationId xmlns:a16="http://schemas.microsoft.com/office/drawing/2014/main" id="{317022D5-651A-45DD-988D-B08F5E484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336" y="2125798"/>
            <a:ext cx="3224146" cy="21484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904CD0B-069F-4E64-9833-556ED5DF401F}"/>
              </a:ext>
            </a:extLst>
          </p:cNvPr>
          <p:cNvSpPr/>
          <p:nvPr/>
        </p:nvSpPr>
        <p:spPr>
          <a:xfrm>
            <a:off x="8370336" y="4274234"/>
            <a:ext cx="3224146" cy="1628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largus.fr</a:t>
            </a:r>
          </a:p>
        </p:txBody>
      </p:sp>
      <p:pic>
        <p:nvPicPr>
          <p:cNvPr id="1032" name="Picture 8" descr="Acteur mondial de l&amp;#39;énergie | ENGIE">
            <a:extLst>
              <a:ext uri="{FF2B5EF4-FFF2-40B4-BE49-F238E27FC236}">
                <a16:creationId xmlns:a16="http://schemas.microsoft.com/office/drawing/2014/main" id="{895F3E6B-6A8F-4390-B7AD-C41F5C35E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35" y="2482126"/>
            <a:ext cx="1767668" cy="10514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A0CEC0-0153-4034-B67D-013496DB90F1}"/>
              </a:ext>
            </a:extLst>
          </p:cNvPr>
          <p:cNvSpPr/>
          <p:nvPr/>
        </p:nvSpPr>
        <p:spPr>
          <a:xfrm>
            <a:off x="5622435" y="3624125"/>
            <a:ext cx="2068813" cy="1989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caradisiac.com</a:t>
            </a:r>
          </a:p>
        </p:txBody>
      </p:sp>
      <p:pic>
        <p:nvPicPr>
          <p:cNvPr id="1036" name="Picture 12" descr="Total change de nom pour se refaire une identité plus verte">
            <a:extLst>
              <a:ext uri="{FF2B5EF4-FFF2-40B4-BE49-F238E27FC236}">
                <a16:creationId xmlns:a16="http://schemas.microsoft.com/office/drawing/2014/main" id="{00A66748-F803-4E91-9622-93559FD87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33" y="2482126"/>
            <a:ext cx="2069815" cy="11346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7131C2-6024-4C6B-9C5E-DD2354EF4C7D}"/>
              </a:ext>
            </a:extLst>
          </p:cNvPr>
          <p:cNvSpPr/>
          <p:nvPr/>
        </p:nvSpPr>
        <p:spPr>
          <a:xfrm>
            <a:off x="14557" y="4028008"/>
            <a:ext cx="3224146" cy="17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dirty="0"/>
              <a:t>takagreen.com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6D0832A-982F-415E-959F-29A3850394E6}"/>
              </a:ext>
            </a:extLst>
          </p:cNvPr>
          <p:cNvSpPr txBox="1"/>
          <p:nvPr/>
        </p:nvSpPr>
        <p:spPr>
          <a:xfrm>
            <a:off x="107344" y="1395786"/>
            <a:ext cx="11977312" cy="4724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conomie circulaire </a:t>
            </a:r>
          </a:p>
          <a:p>
            <a:pPr marL="3486150" lvl="7" indent="-285750" algn="r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Réduction de l’impact des déplacements</a:t>
            </a: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86150" lvl="7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énergies renouvelables</a:t>
            </a:r>
          </a:p>
          <a:p>
            <a:pPr>
              <a:lnSpc>
                <a:spcPct val="107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</a:t>
            </a:r>
          </a:p>
          <a:p>
            <a:pPr>
              <a:lnSpc>
                <a:spcPct val="107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7000"/>
              </a:lnSpc>
            </a:pPr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</a:t>
            </a:r>
          </a:p>
          <a:p>
            <a:pPr algn="r">
              <a:lnSpc>
                <a:spcPct val="107000"/>
              </a:lnSpc>
            </a:pPr>
            <a:endParaRPr lang="fr-FR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r">
              <a:lnSpc>
                <a:spcPct val="107000"/>
              </a:lnSpc>
            </a:pPr>
            <a:endParaRPr lang="fr-F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r">
              <a:lnSpc>
                <a:spcPct val="107000"/>
              </a:lnSpc>
            </a:pPr>
            <a:endParaRPr lang="fr-FR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r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fr-FR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r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fr-F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fr-F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fr-FR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fr-F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endParaRPr lang="fr-FR" sz="16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Sensibilisation à </a:t>
            </a:r>
          </a:p>
          <a:p>
            <a:pPr>
              <a:lnSpc>
                <a:spcPct val="107000"/>
              </a:lnSpc>
            </a:pPr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une attitude écologique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0415D-D210-4A36-9A46-8DE21B22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49023"/>
            <a:ext cx="10515600" cy="1325563"/>
          </a:xfrm>
        </p:spPr>
        <p:txBody>
          <a:bodyPr>
            <a:normAutofit/>
          </a:bodyPr>
          <a:lstStyle/>
          <a:p>
            <a:r>
              <a:rPr lang="fr-FR" b="1" dirty="0"/>
              <a:t>Nos solutions pour réduire l’empreinte numérique d’Orange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5A1CF5-2FC8-40FE-84F0-B606F6C90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644" y="5167312"/>
            <a:ext cx="1991106" cy="13255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6E1CFB-9372-446D-AAA6-05EF91AAAFA7}"/>
              </a:ext>
            </a:extLst>
          </p:cNvPr>
          <p:cNvSpPr/>
          <p:nvPr/>
        </p:nvSpPr>
        <p:spPr>
          <a:xfrm>
            <a:off x="3133644" y="6475664"/>
            <a:ext cx="1991105" cy="207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presse-citron.net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3E4CB-FC25-4830-99F5-D2E0FC3DEE68}"/>
              </a:ext>
            </a:extLst>
          </p:cNvPr>
          <p:cNvSpPr/>
          <p:nvPr/>
        </p:nvSpPr>
        <p:spPr>
          <a:xfrm>
            <a:off x="1830572" y="3973404"/>
            <a:ext cx="4597245" cy="210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https://boutique.orange.fr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3E86FD-7545-43C4-89F7-4088E9178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573" y="2325228"/>
            <a:ext cx="4597245" cy="1646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14E2D72-620C-4BC6-B92D-180BB5D30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803" y="2050570"/>
            <a:ext cx="4806462" cy="15621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F2479D-33B5-4CA5-8D3F-FA1F0737565A}"/>
              </a:ext>
            </a:extLst>
          </p:cNvPr>
          <p:cNvSpPr/>
          <p:nvPr/>
        </p:nvSpPr>
        <p:spPr>
          <a:xfrm>
            <a:off x="7252803" y="3596801"/>
            <a:ext cx="4806462" cy="172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fr-FR" sz="1050" dirty="0">
                <a:solidFill>
                  <a:schemeClr val="tx1"/>
                </a:solidFill>
              </a:rPr>
              <a:t>https://communaute.orange.fr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193330AC-16CB-48EF-A5DA-A5F74AB0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49" y="1720185"/>
            <a:ext cx="11691296" cy="4988791"/>
          </a:xfrm>
        </p:spPr>
        <p:txBody>
          <a:bodyPr>
            <a:normAutofit/>
          </a:bodyPr>
          <a:lstStyle/>
          <a:p>
            <a:pPr algn="r"/>
            <a:r>
              <a:rPr lang="fr-FR" sz="1600" dirty="0"/>
              <a:t>Diminution de la taille des produits</a:t>
            </a:r>
          </a:p>
          <a:p>
            <a:endParaRPr lang="fr-F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/>
              <a:t>Digitalisation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pPr algn="r"/>
            <a:endParaRPr lang="fr-FR" sz="1600" dirty="0"/>
          </a:p>
          <a:p>
            <a:pPr algn="r"/>
            <a:r>
              <a:rPr lang="fr-FR" sz="1600" dirty="0"/>
              <a:t>Bilan écologique et financier de la situation écologique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Hébergeur web écologique </a:t>
            </a:r>
          </a:p>
        </p:txBody>
      </p:sp>
    </p:spTree>
    <p:extLst>
      <p:ext uri="{BB962C8B-B14F-4D97-AF65-F5344CB8AC3E}">
        <p14:creationId xmlns:p14="http://schemas.microsoft.com/office/powerpoint/2010/main" val="25015011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345</Words>
  <Application>Microsoft Office PowerPoint</Application>
  <PresentationFormat>Grand écran</PresentationFormat>
  <Paragraphs>109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Arial</vt:lpstr>
      <vt:lpstr>Calibri</vt:lpstr>
      <vt:lpstr>Calibri </vt:lpstr>
      <vt:lpstr>Calibri Light</vt:lpstr>
      <vt:lpstr>Whitney</vt:lpstr>
      <vt:lpstr>Wingdings</vt:lpstr>
      <vt:lpstr>Thème Office</vt:lpstr>
      <vt:lpstr>Présentation PowerPoint</vt:lpstr>
      <vt:lpstr>Sommaire</vt:lpstr>
      <vt:lpstr>Présentation de l’entreprise</vt:lpstr>
      <vt:lpstr>Présentation de l’entreprise</vt:lpstr>
      <vt:lpstr>Présentation de l’entreprise</vt:lpstr>
      <vt:lpstr>Introduction et problématique</vt:lpstr>
      <vt:lpstr>Les solutions mises en place par Orange pour réduire son empreinte numérique</vt:lpstr>
      <vt:lpstr>Nos solutions pour réduire l’empreinte numérique d’Orange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Yassine Bellagraa</dc:creator>
  <cp:lastModifiedBy>Yassine Bellagraa</cp:lastModifiedBy>
  <cp:revision>23</cp:revision>
  <dcterms:created xsi:type="dcterms:W3CDTF">2022-01-16T09:51:29Z</dcterms:created>
  <dcterms:modified xsi:type="dcterms:W3CDTF">2022-01-19T19:01:04Z</dcterms:modified>
</cp:coreProperties>
</file>