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88" r:id="rId14"/>
    <p:sldId id="278" r:id="rId15"/>
    <p:sldId id="389" r:id="rId16"/>
    <p:sldId id="279" r:id="rId17"/>
    <p:sldId id="280" r:id="rId18"/>
    <p:sldId id="281" r:id="rId19"/>
    <p:sldId id="276" r:id="rId20"/>
    <p:sldId id="282" r:id="rId21"/>
    <p:sldId id="283" r:id="rId22"/>
    <p:sldId id="284" r:id="rId23"/>
    <p:sldId id="285" r:id="rId24"/>
    <p:sldId id="314" r:id="rId25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C168-8272-5B4D-91E9-52560050BF0F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4898C-3E04-4744-AAE7-EB8AC5C8F5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874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94E4-BB46-E0B1-0C41-FFEA1198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B408C-7CF3-68C1-EE9E-37A4AC7F6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B687-37A2-B63F-E47C-2A0128A2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B19E-7C24-60F6-7ACB-B055A707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80736-9A72-DD36-25B1-854B4032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8564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549D-303B-41E3-F02E-A347BE3F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00F8B-19BF-1F50-8B69-11C03955D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A06D-8718-B45E-8C6E-5E48602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6831-E750-DB7E-C142-F3AD63EB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C733-1D8A-6490-6851-34860D45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694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B15E7-140C-9702-409E-BD8801E42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CF739-AD28-0C30-BFFD-76E11B82D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95F7-42C1-19B2-EFA2-35EBE608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81A4-C5FF-D0A1-4AA9-DA892EFD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7D83-9E25-B9C7-C8DA-0151D509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5889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3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2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78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0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584E-6ADE-896A-3106-C3847484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9D03-659C-6450-414C-59B45ED2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9DDF-3699-6B76-3B8D-D31F600A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C2A0-FEFA-4A8D-D965-0ED3F4BD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3D61-DE14-C7BC-A33B-6EA3D58A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6972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0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86B4-4849-AA4A-9479-DCCE55F40E3A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C7D-392E-2341-8384-A03496B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7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200" cap="all" spc="506">
                <a:solidFill>
                  <a:srgbClr val="55D7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722589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A3C6-C175-BDCC-EF91-C5E313E6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82BF7-5A5E-0C52-7823-7F91918D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BA8F-D41D-8403-2DD5-33707CE9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1C64-66CB-C83A-872E-8A7B07D3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2618-8F6B-2F2A-CFAF-E17857D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1051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0AC9-BCC0-83E0-5616-45F65CB4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7CBF-3BC8-D0F4-3D9D-DA6B0D364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71B43-42BA-2496-2029-4476CF57B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046AD-A132-8C22-70E2-AB6600B2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4FF70-361B-8DB4-719F-67C8EAC0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00281-54AB-89DC-CC5B-E81E7F02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143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6CD6-1794-6872-49FD-D48289D4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A2FB-F17C-05A8-B988-398A99AD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1ACA4-88F9-955B-F133-98EACF4E9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FED26-775A-D9C6-55D2-9F0469D4D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AD7D7-2B9E-3033-244C-2EF6DFAFC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BEF8B-BA3F-353A-B816-1599194F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DA55E-39F2-FFFA-02BA-3F37AE34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56AF3-92C7-19DD-0095-661009B7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14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8605-5427-B2A1-C1B7-C85A4903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250AF-FEB8-4ABE-C28D-AB2ACFB0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C08DC-4910-EE88-A145-61A49595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C601-E944-3B51-0FB3-F0F46E71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1993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0C90F-4325-094F-A308-749BA0F7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536CA-C9AD-C902-AAD3-BDC7BF34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2FC54-7C67-02EE-CD19-6160D17A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0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6635-55B8-078F-8CF1-CF508CDA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65A4-4CE3-B4E7-8235-8BFF4DAE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44433-87DE-DEA7-0596-1B06ADBF3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03B6-D695-72AF-A32D-51F437EE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6971B-62A2-9C8B-1637-F0355AF8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05B07-3996-B814-0444-209403E1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794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E62A-9CDF-D46C-FA90-BE25F0B6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AE419-CE3B-5320-60BD-16FCF3EB5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A50B1-4D56-F128-31BA-8E6B1D780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6F597-BEB8-22D8-CABE-B6D21910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ED80-4E57-629C-1DEE-69977C20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518D-0A86-33B0-7EAA-3E930788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9740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C34CD-17FD-D8B3-C35B-028D4F82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CA07-9658-0BDA-EE9F-AA338F4C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BEA1-A5EE-1513-AB93-054B34B73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36C35-C35E-864D-AFBC-80BCE8175133}" type="datetimeFigureOut">
              <a:rPr lang="en-NG" smtClean="0"/>
              <a:t>11/04/2024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C852-0324-2D62-B994-A2B350056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67B0-2839-2882-A035-41CEC0A98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5839E-0E94-164B-A647-5059C796E0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7404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1D1D86B4-4849-AA4A-9479-DCCE55F40E3A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BC80AC7D-392E-2341-8384-A03496BBDA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0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cog-genomics.org/plink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B851-7239-116C-BB9E-A1E7F7BCE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G" dirty="0"/>
              <a:t>Week 1: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D614A-0B0E-59A2-C038-38D4DEA38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4621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8FCB42E9-097C-F445-9072-8FD7928F1AAC}"/>
              </a:ext>
            </a:extLst>
          </p:cNvPr>
          <p:cNvSpPr/>
          <p:nvPr/>
        </p:nvSpPr>
        <p:spPr>
          <a:xfrm>
            <a:off x="1629267" y="136740"/>
            <a:ext cx="9038732" cy="6647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4737925" y="47040"/>
            <a:ext cx="674370" cy="1427480"/>
          </a:xfrm>
          <a:custGeom>
            <a:avLst/>
            <a:gdLst/>
            <a:ahLst/>
            <a:cxnLst/>
            <a:rect l="l" t="t" r="r" b="b"/>
            <a:pathLst>
              <a:path w="674370" h="1427480">
                <a:moveTo>
                  <a:pt x="674138" y="0"/>
                </a:moveTo>
                <a:lnTo>
                  <a:pt x="0" y="0"/>
                </a:lnTo>
                <a:lnTo>
                  <a:pt x="0" y="1426870"/>
                </a:lnTo>
                <a:lnTo>
                  <a:pt x="674138" y="1426870"/>
                </a:lnTo>
                <a:lnTo>
                  <a:pt x="674138" y="0"/>
                </a:lnTo>
                <a:close/>
              </a:path>
            </a:pathLst>
          </a:custGeom>
          <a:solidFill>
            <a:srgbClr val="F8CBAD">
              <a:alpha val="34118"/>
            </a:srgbClr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4109" y="3916492"/>
            <a:ext cx="1758314" cy="406522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</a:ln>
        </p:spPr>
        <p:txBody>
          <a:bodyPr vert="horz" wrap="square" lIns="0" tIns="36830" rIns="0" bIns="0" rtlCol="0" anchor="ctr">
            <a:spAutoFit/>
          </a:bodyPr>
          <a:lstStyle/>
          <a:p>
            <a:pPr marL="90805"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Phenotype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37926" y="1473918"/>
            <a:ext cx="2803525" cy="5384165"/>
            <a:chOff x="3213925" y="1473917"/>
            <a:chExt cx="2803525" cy="5384165"/>
          </a:xfrm>
        </p:grpSpPr>
        <p:sp>
          <p:nvSpPr>
            <p:cNvPr id="5" name="object 5"/>
            <p:cNvSpPr/>
            <p:nvPr/>
          </p:nvSpPr>
          <p:spPr>
            <a:xfrm>
              <a:off x="3887978" y="3061373"/>
              <a:ext cx="2129155" cy="845185"/>
            </a:xfrm>
            <a:custGeom>
              <a:avLst/>
              <a:gdLst/>
              <a:ahLst/>
              <a:cxnLst/>
              <a:rect l="l" t="t" r="r" b="b"/>
              <a:pathLst>
                <a:path w="2129154" h="845185">
                  <a:moveTo>
                    <a:pt x="162674" y="0"/>
                  </a:moveTo>
                  <a:lnTo>
                    <a:pt x="0" y="27533"/>
                  </a:lnTo>
                  <a:lnTo>
                    <a:pt x="104038" y="155587"/>
                  </a:lnTo>
                  <a:lnTo>
                    <a:pt x="109879" y="160392"/>
                  </a:lnTo>
                  <a:lnTo>
                    <a:pt x="116865" y="162515"/>
                  </a:lnTo>
                  <a:lnTo>
                    <a:pt x="124137" y="161867"/>
                  </a:lnTo>
                  <a:lnTo>
                    <a:pt x="94602" y="83540"/>
                  </a:lnTo>
                  <a:lnTo>
                    <a:pt x="2115413" y="845070"/>
                  </a:lnTo>
                  <a:lnTo>
                    <a:pt x="2128850" y="809421"/>
                  </a:lnTo>
                  <a:lnTo>
                    <a:pt x="108038" y="47891"/>
                  </a:lnTo>
                  <a:lnTo>
                    <a:pt x="169024" y="37566"/>
                  </a:lnTo>
                  <a:lnTo>
                    <a:pt x="176086" y="34855"/>
                  </a:lnTo>
                  <a:lnTo>
                    <a:pt x="181376" y="29821"/>
                  </a:lnTo>
                  <a:lnTo>
                    <a:pt x="184392" y="23170"/>
                  </a:lnTo>
                  <a:lnTo>
                    <a:pt x="184632" y="15608"/>
                  </a:lnTo>
                  <a:lnTo>
                    <a:pt x="181919" y="8545"/>
                  </a:lnTo>
                  <a:lnTo>
                    <a:pt x="176882" y="3255"/>
                  </a:lnTo>
                  <a:lnTo>
                    <a:pt x="170230" y="240"/>
                  </a:lnTo>
                  <a:lnTo>
                    <a:pt x="1626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13925" y="1473923"/>
              <a:ext cx="2717800" cy="5384165"/>
            </a:xfrm>
            <a:custGeom>
              <a:avLst/>
              <a:gdLst/>
              <a:ahLst/>
              <a:cxnLst/>
              <a:rect l="l" t="t" r="r" b="b"/>
              <a:pathLst>
                <a:path w="2717800" h="5384165">
                  <a:moveTo>
                    <a:pt x="842200" y="3622052"/>
                  </a:moveTo>
                  <a:lnTo>
                    <a:pt x="674128" y="3622052"/>
                  </a:lnTo>
                  <a:lnTo>
                    <a:pt x="674128" y="356235"/>
                  </a:lnTo>
                  <a:lnTo>
                    <a:pt x="0" y="356235"/>
                  </a:lnTo>
                  <a:lnTo>
                    <a:pt x="0" y="3622052"/>
                  </a:lnTo>
                  <a:lnTo>
                    <a:pt x="168071" y="3622052"/>
                  </a:lnTo>
                  <a:lnTo>
                    <a:pt x="168071" y="3935641"/>
                  </a:lnTo>
                  <a:lnTo>
                    <a:pt x="0" y="3935641"/>
                  </a:lnTo>
                  <a:lnTo>
                    <a:pt x="0" y="5384076"/>
                  </a:lnTo>
                  <a:lnTo>
                    <a:pt x="674128" y="5384076"/>
                  </a:lnTo>
                  <a:lnTo>
                    <a:pt x="674128" y="3935641"/>
                  </a:lnTo>
                  <a:lnTo>
                    <a:pt x="842200" y="3935641"/>
                  </a:lnTo>
                  <a:lnTo>
                    <a:pt x="842200" y="3622052"/>
                  </a:lnTo>
                  <a:close/>
                </a:path>
                <a:path w="2717800" h="5384165">
                  <a:moveTo>
                    <a:pt x="2717787" y="0"/>
                  </a:moveTo>
                  <a:lnTo>
                    <a:pt x="1978761" y="0"/>
                  </a:lnTo>
                  <a:lnTo>
                    <a:pt x="1978761" y="356235"/>
                  </a:lnTo>
                  <a:lnTo>
                    <a:pt x="2717787" y="356235"/>
                  </a:lnTo>
                  <a:lnTo>
                    <a:pt x="2717787" y="0"/>
                  </a:lnTo>
                  <a:close/>
                </a:path>
              </a:pathLst>
            </a:custGeom>
            <a:solidFill>
              <a:srgbClr val="F8CBAD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58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6655" y="0"/>
            <a:ext cx="9091930" cy="6858000"/>
            <a:chOff x="52655" y="0"/>
            <a:chExt cx="9091930" cy="6858000"/>
          </a:xfrm>
        </p:grpSpPr>
        <p:sp>
          <p:nvSpPr>
            <p:cNvPr id="3" name="object 3"/>
            <p:cNvSpPr/>
            <p:nvPr/>
          </p:nvSpPr>
          <p:spPr>
            <a:xfrm>
              <a:off x="52655" y="0"/>
              <a:ext cx="909134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856710" y="23520"/>
              <a:ext cx="658495" cy="1482090"/>
            </a:xfrm>
            <a:custGeom>
              <a:avLst/>
              <a:gdLst/>
              <a:ahLst/>
              <a:cxnLst/>
              <a:rect l="l" t="t" r="r" b="b"/>
              <a:pathLst>
                <a:path w="658495" h="1482090">
                  <a:moveTo>
                    <a:pt x="658461" y="0"/>
                  </a:moveTo>
                  <a:lnTo>
                    <a:pt x="0" y="0"/>
                  </a:lnTo>
                  <a:lnTo>
                    <a:pt x="0" y="1481747"/>
                  </a:lnTo>
                  <a:lnTo>
                    <a:pt x="658461" y="1481747"/>
                  </a:lnTo>
                  <a:lnTo>
                    <a:pt x="658461" y="0"/>
                  </a:lnTo>
                  <a:close/>
                </a:path>
              </a:pathLst>
            </a:custGeom>
            <a:solidFill>
              <a:srgbClr val="F8CBAD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28346" y="4116870"/>
            <a:ext cx="3360420" cy="406522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 defTabSz="457200"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Genotype of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SNP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25153" y="0"/>
            <a:ext cx="7454265" cy="6858000"/>
            <a:chOff x="1701152" y="0"/>
            <a:chExt cx="7454265" cy="6858000"/>
          </a:xfrm>
        </p:grpSpPr>
        <p:sp>
          <p:nvSpPr>
            <p:cNvPr id="7" name="object 7"/>
            <p:cNvSpPr/>
            <p:nvPr/>
          </p:nvSpPr>
          <p:spPr>
            <a:xfrm>
              <a:off x="1701152" y="3129343"/>
              <a:ext cx="2198370" cy="1005205"/>
            </a:xfrm>
            <a:custGeom>
              <a:avLst/>
              <a:gdLst/>
              <a:ahLst/>
              <a:cxnLst/>
              <a:rect l="l" t="t" r="r" b="b"/>
              <a:pathLst>
                <a:path w="2198370" h="1005204">
                  <a:moveTo>
                    <a:pt x="2034336" y="0"/>
                  </a:moveTo>
                  <a:lnTo>
                    <a:pt x="2026796" y="662"/>
                  </a:lnTo>
                  <a:lnTo>
                    <a:pt x="2020322" y="4044"/>
                  </a:lnTo>
                  <a:lnTo>
                    <a:pt x="2015591" y="9608"/>
                  </a:lnTo>
                  <a:lnTo>
                    <a:pt x="2013280" y="16814"/>
                  </a:lnTo>
                  <a:lnTo>
                    <a:pt x="2013942" y="24348"/>
                  </a:lnTo>
                  <a:lnTo>
                    <a:pt x="2017325" y="30818"/>
                  </a:lnTo>
                  <a:lnTo>
                    <a:pt x="2022888" y="35547"/>
                  </a:lnTo>
                  <a:lnTo>
                    <a:pt x="2030094" y="37858"/>
                  </a:lnTo>
                  <a:lnTo>
                    <a:pt x="2091563" y="44742"/>
                  </a:lnTo>
                  <a:lnTo>
                    <a:pt x="0" y="970102"/>
                  </a:lnTo>
                  <a:lnTo>
                    <a:pt x="15417" y="1004951"/>
                  </a:lnTo>
                  <a:lnTo>
                    <a:pt x="2106980" y="79590"/>
                  </a:lnTo>
                  <a:lnTo>
                    <a:pt x="2070722" y="129717"/>
                  </a:lnTo>
                  <a:lnTo>
                    <a:pt x="2067594" y="136601"/>
                  </a:lnTo>
                  <a:lnTo>
                    <a:pt x="2067356" y="143900"/>
                  </a:lnTo>
                  <a:lnTo>
                    <a:pt x="2069872" y="150756"/>
                  </a:lnTo>
                  <a:lnTo>
                    <a:pt x="2075002" y="156311"/>
                  </a:lnTo>
                  <a:lnTo>
                    <a:pt x="2081886" y="159447"/>
                  </a:lnTo>
                  <a:lnTo>
                    <a:pt x="2089184" y="159688"/>
                  </a:lnTo>
                  <a:lnTo>
                    <a:pt x="2096040" y="157174"/>
                  </a:lnTo>
                  <a:lnTo>
                    <a:pt x="2101595" y="152044"/>
                  </a:lnTo>
                  <a:lnTo>
                    <a:pt x="2198293" y="18364"/>
                  </a:lnTo>
                  <a:lnTo>
                    <a:pt x="2034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99357" y="1505279"/>
              <a:ext cx="2639060" cy="5353050"/>
            </a:xfrm>
            <a:custGeom>
              <a:avLst/>
              <a:gdLst/>
              <a:ahLst/>
              <a:cxnLst/>
              <a:rect l="l" t="t" r="r" b="b"/>
              <a:pathLst>
                <a:path w="2639059" h="5353050">
                  <a:moveTo>
                    <a:pt x="658456" y="3951338"/>
                  </a:moveTo>
                  <a:lnTo>
                    <a:pt x="0" y="3951338"/>
                  </a:lnTo>
                  <a:lnTo>
                    <a:pt x="0" y="5352720"/>
                  </a:lnTo>
                  <a:lnTo>
                    <a:pt x="658456" y="5352720"/>
                  </a:lnTo>
                  <a:lnTo>
                    <a:pt x="658456" y="3951338"/>
                  </a:lnTo>
                  <a:close/>
                </a:path>
                <a:path w="2639059" h="5353050">
                  <a:moveTo>
                    <a:pt x="784415" y="3559327"/>
                  </a:moveTo>
                  <a:lnTo>
                    <a:pt x="658456" y="3559327"/>
                  </a:lnTo>
                  <a:lnTo>
                    <a:pt x="658456" y="325348"/>
                  </a:lnTo>
                  <a:lnTo>
                    <a:pt x="0" y="325348"/>
                  </a:lnTo>
                  <a:lnTo>
                    <a:pt x="0" y="3559327"/>
                  </a:lnTo>
                  <a:lnTo>
                    <a:pt x="125958" y="3559327"/>
                  </a:lnTo>
                  <a:lnTo>
                    <a:pt x="125958" y="3951325"/>
                  </a:lnTo>
                  <a:lnTo>
                    <a:pt x="784415" y="3951325"/>
                  </a:lnTo>
                  <a:lnTo>
                    <a:pt x="784415" y="3559327"/>
                  </a:lnTo>
                  <a:close/>
                </a:path>
                <a:path w="2639059" h="5353050">
                  <a:moveTo>
                    <a:pt x="2638768" y="0"/>
                  </a:moveTo>
                  <a:lnTo>
                    <a:pt x="1980311" y="0"/>
                  </a:lnTo>
                  <a:lnTo>
                    <a:pt x="1980311" y="658545"/>
                  </a:lnTo>
                  <a:lnTo>
                    <a:pt x="2638768" y="658545"/>
                  </a:lnTo>
                  <a:lnTo>
                    <a:pt x="2638768" y="0"/>
                  </a:lnTo>
                  <a:close/>
                </a:path>
              </a:pathLst>
            </a:custGeom>
            <a:solidFill>
              <a:srgbClr val="F8CBAD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57827" y="0"/>
              <a:ext cx="2670175" cy="6858000"/>
            </a:xfrm>
            <a:custGeom>
              <a:avLst/>
              <a:gdLst/>
              <a:ahLst/>
              <a:cxnLst/>
              <a:rect l="l" t="t" r="r" b="b"/>
              <a:pathLst>
                <a:path w="2670175" h="6858000">
                  <a:moveTo>
                    <a:pt x="658456" y="0"/>
                  </a:moveTo>
                  <a:lnTo>
                    <a:pt x="0" y="0"/>
                  </a:lnTo>
                  <a:lnTo>
                    <a:pt x="0" y="1481747"/>
                  </a:lnTo>
                  <a:lnTo>
                    <a:pt x="658456" y="1481747"/>
                  </a:lnTo>
                  <a:lnTo>
                    <a:pt x="658456" y="0"/>
                  </a:lnTo>
                  <a:close/>
                </a:path>
                <a:path w="2670175" h="6858000">
                  <a:moveTo>
                    <a:pt x="784415" y="5036693"/>
                  </a:moveTo>
                  <a:lnTo>
                    <a:pt x="662825" y="5036693"/>
                  </a:lnTo>
                  <a:lnTo>
                    <a:pt x="662825" y="1830628"/>
                  </a:lnTo>
                  <a:lnTo>
                    <a:pt x="4368" y="1830628"/>
                  </a:lnTo>
                  <a:lnTo>
                    <a:pt x="4368" y="5064607"/>
                  </a:lnTo>
                  <a:lnTo>
                    <a:pt x="125958" y="5064607"/>
                  </a:lnTo>
                  <a:lnTo>
                    <a:pt x="125958" y="5425249"/>
                  </a:lnTo>
                  <a:lnTo>
                    <a:pt x="4368" y="5425249"/>
                  </a:lnTo>
                  <a:lnTo>
                    <a:pt x="4368" y="6858000"/>
                  </a:lnTo>
                  <a:lnTo>
                    <a:pt x="662825" y="6858000"/>
                  </a:lnTo>
                  <a:lnTo>
                    <a:pt x="662825" y="5428691"/>
                  </a:lnTo>
                  <a:lnTo>
                    <a:pt x="784415" y="5428691"/>
                  </a:lnTo>
                  <a:lnTo>
                    <a:pt x="784415" y="5036693"/>
                  </a:lnTo>
                  <a:close/>
                </a:path>
                <a:path w="2670175" h="6858000">
                  <a:moveTo>
                    <a:pt x="2670111" y="1505280"/>
                  </a:moveTo>
                  <a:lnTo>
                    <a:pt x="2011654" y="1505280"/>
                  </a:lnTo>
                  <a:lnTo>
                    <a:pt x="2011654" y="2163826"/>
                  </a:lnTo>
                  <a:lnTo>
                    <a:pt x="2670111" y="2163826"/>
                  </a:lnTo>
                  <a:lnTo>
                    <a:pt x="2670111" y="1505280"/>
                  </a:lnTo>
                  <a:close/>
                </a:path>
              </a:pathLst>
            </a:custGeom>
            <a:solidFill>
              <a:srgbClr val="B4C7E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110452" y="4116862"/>
              <a:ext cx="3034030" cy="462280"/>
            </a:xfrm>
            <a:custGeom>
              <a:avLst/>
              <a:gdLst/>
              <a:ahLst/>
              <a:cxnLst/>
              <a:rect l="l" t="t" r="r" b="b"/>
              <a:pathLst>
                <a:path w="3034029" h="462279">
                  <a:moveTo>
                    <a:pt x="0" y="461665"/>
                  </a:moveTo>
                  <a:lnTo>
                    <a:pt x="3033547" y="461665"/>
                  </a:lnTo>
                  <a:lnTo>
                    <a:pt x="3033547" y="0"/>
                  </a:lnTo>
                  <a:lnTo>
                    <a:pt x="0" y="0"/>
                  </a:lnTo>
                  <a:lnTo>
                    <a:pt x="0" y="461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110452" y="4105757"/>
              <a:ext cx="3034030" cy="22225"/>
            </a:xfrm>
            <a:custGeom>
              <a:avLst/>
              <a:gdLst/>
              <a:ahLst/>
              <a:cxnLst/>
              <a:rect l="l" t="t" r="r" b="b"/>
              <a:pathLst>
                <a:path w="3034029" h="22225">
                  <a:moveTo>
                    <a:pt x="0" y="0"/>
                  </a:moveTo>
                  <a:lnTo>
                    <a:pt x="3033547" y="0"/>
                  </a:lnTo>
                  <a:lnTo>
                    <a:pt x="3033547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110452" y="4116870"/>
              <a:ext cx="3034030" cy="462280"/>
            </a:xfrm>
            <a:custGeom>
              <a:avLst/>
              <a:gdLst/>
              <a:ahLst/>
              <a:cxnLst/>
              <a:rect l="l" t="t" r="r" b="b"/>
              <a:pathLst>
                <a:path w="3034029" h="462279">
                  <a:moveTo>
                    <a:pt x="3033547" y="461665"/>
                  </a:moveTo>
                  <a:lnTo>
                    <a:pt x="0" y="461665"/>
                  </a:lnTo>
                  <a:lnTo>
                    <a:pt x="0" y="0"/>
                  </a:lnTo>
                </a:path>
              </a:pathLst>
            </a:custGeom>
            <a:ln w="222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45565" y="4141444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defTabSz="457200">
              <a:spcBef>
                <a:spcPts val="100"/>
              </a:spcBef>
            </a:pPr>
            <a:r>
              <a:rPr sz="2400" b="1" spc="-5" dirty="0">
                <a:solidFill>
                  <a:srgbClr val="2F5597"/>
                </a:solidFill>
                <a:latin typeface="Arial"/>
                <a:cs typeface="Arial"/>
              </a:rPr>
              <a:t>Genotype of</a:t>
            </a:r>
            <a:r>
              <a:rPr sz="2400" b="1" spc="-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F5597"/>
                </a:solidFill>
                <a:latin typeface="Arial"/>
                <a:cs typeface="Arial"/>
              </a:rPr>
              <a:t>second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40195" y="3286962"/>
            <a:ext cx="3688715" cy="848994"/>
          </a:xfrm>
          <a:custGeom>
            <a:avLst/>
            <a:gdLst/>
            <a:ahLst/>
            <a:cxnLst/>
            <a:rect l="l" t="t" r="r" b="b"/>
            <a:pathLst>
              <a:path w="3688715" h="848995">
                <a:moveTo>
                  <a:pt x="164111" y="0"/>
                </a:moveTo>
                <a:lnTo>
                  <a:pt x="156603" y="914"/>
                </a:lnTo>
                <a:lnTo>
                  <a:pt x="0" y="52845"/>
                </a:lnTo>
                <a:lnTo>
                  <a:pt x="122288" y="163589"/>
                </a:lnTo>
                <a:lnTo>
                  <a:pt x="128789" y="167456"/>
                </a:lnTo>
                <a:lnTo>
                  <a:pt x="136020" y="168494"/>
                </a:lnTo>
                <a:lnTo>
                  <a:pt x="143112" y="166746"/>
                </a:lnTo>
                <a:lnTo>
                  <a:pt x="102019" y="93828"/>
                </a:lnTo>
                <a:lnTo>
                  <a:pt x="3680409" y="848551"/>
                </a:lnTo>
                <a:lnTo>
                  <a:pt x="3688283" y="811263"/>
                </a:lnTo>
                <a:lnTo>
                  <a:pt x="109880" y="56540"/>
                </a:lnTo>
                <a:lnTo>
                  <a:pt x="168592" y="37071"/>
                </a:lnTo>
                <a:lnTo>
                  <a:pt x="175157" y="33316"/>
                </a:lnTo>
                <a:lnTo>
                  <a:pt x="179619" y="27537"/>
                </a:lnTo>
                <a:lnTo>
                  <a:pt x="181590" y="20505"/>
                </a:lnTo>
                <a:lnTo>
                  <a:pt x="180682" y="12992"/>
                </a:lnTo>
                <a:lnTo>
                  <a:pt x="176925" y="6428"/>
                </a:lnTo>
                <a:lnTo>
                  <a:pt x="171143" y="1967"/>
                </a:lnTo>
                <a:lnTo>
                  <a:pt x="16411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76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349B5CB-5F68-E34C-A043-94180B6EA558}"/>
              </a:ext>
            </a:extLst>
          </p:cNvPr>
          <p:cNvSpPr/>
          <p:nvPr/>
        </p:nvSpPr>
        <p:spPr>
          <a:xfrm>
            <a:off x="1629267" y="136740"/>
            <a:ext cx="9038732" cy="6647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8092949" y="2171670"/>
            <a:ext cx="658495" cy="400050"/>
          </a:xfrm>
          <a:custGeom>
            <a:avLst/>
            <a:gdLst/>
            <a:ahLst/>
            <a:cxnLst/>
            <a:rect l="l" t="t" r="r" b="b"/>
            <a:pathLst>
              <a:path w="658495" h="400050">
                <a:moveTo>
                  <a:pt x="658461" y="0"/>
                </a:moveTo>
                <a:lnTo>
                  <a:pt x="0" y="0"/>
                </a:lnTo>
                <a:lnTo>
                  <a:pt x="0" y="399837"/>
                </a:lnTo>
                <a:lnTo>
                  <a:pt x="658461" y="399837"/>
                </a:lnTo>
                <a:lnTo>
                  <a:pt x="658461" y="0"/>
                </a:lnTo>
                <a:close/>
              </a:path>
            </a:pathLst>
          </a:custGeom>
          <a:solidFill>
            <a:srgbClr val="F8CBAD">
              <a:alpha val="34118"/>
            </a:srgbClr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3930" y="3916492"/>
            <a:ext cx="2784475" cy="406522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</a:ln>
        </p:spPr>
        <p:txBody>
          <a:bodyPr vert="horz" wrap="square" lIns="0" tIns="36830" rIns="0" bIns="0" rtlCol="0" anchor="ctr">
            <a:spAutoFit/>
          </a:bodyPr>
          <a:lstStyle/>
          <a:p>
            <a:pPr marL="90805"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Missing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genotype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3213" y="2571446"/>
            <a:ext cx="1490345" cy="1331595"/>
          </a:xfrm>
          <a:custGeom>
            <a:avLst/>
            <a:gdLst/>
            <a:ahLst/>
            <a:cxnLst/>
            <a:rect l="l" t="t" r="r" b="b"/>
            <a:pathLst>
              <a:path w="1490345" h="1331595">
                <a:moveTo>
                  <a:pt x="1489798" y="0"/>
                </a:moveTo>
                <a:lnTo>
                  <a:pt x="1328102" y="32804"/>
                </a:lnTo>
                <a:lnTo>
                  <a:pt x="1321133" y="35746"/>
                </a:lnTo>
                <a:lnTo>
                  <a:pt x="1316012" y="40949"/>
                </a:lnTo>
                <a:lnTo>
                  <a:pt x="1313214" y="47693"/>
                </a:lnTo>
                <a:lnTo>
                  <a:pt x="1313218" y="55257"/>
                </a:lnTo>
                <a:lnTo>
                  <a:pt x="1316162" y="62228"/>
                </a:lnTo>
                <a:lnTo>
                  <a:pt x="1321369" y="67352"/>
                </a:lnTo>
                <a:lnTo>
                  <a:pt x="1328118" y="70150"/>
                </a:lnTo>
                <a:lnTo>
                  <a:pt x="1335684" y="70142"/>
                </a:lnTo>
                <a:lnTo>
                  <a:pt x="1396301" y="57848"/>
                </a:lnTo>
                <a:lnTo>
                  <a:pt x="0" y="1302956"/>
                </a:lnTo>
                <a:lnTo>
                  <a:pt x="25361" y="1331391"/>
                </a:lnTo>
                <a:lnTo>
                  <a:pt x="1421663" y="86283"/>
                </a:lnTo>
                <a:lnTo>
                  <a:pt x="1402524" y="145110"/>
                </a:lnTo>
                <a:lnTo>
                  <a:pt x="1422269" y="169988"/>
                </a:lnTo>
                <a:lnTo>
                  <a:pt x="1429289" y="167981"/>
                </a:lnTo>
                <a:lnTo>
                  <a:pt x="1435042" y="163485"/>
                </a:lnTo>
                <a:lnTo>
                  <a:pt x="1438757" y="156895"/>
                </a:lnTo>
                <a:lnTo>
                  <a:pt x="1489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65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61"/>
            <a:ext cx="5544554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Loading </a:t>
            </a:r>
            <a:r>
              <a:rPr spc="-40" dirty="0"/>
              <a:t>a PLINK</a:t>
            </a:r>
            <a:r>
              <a:rPr spc="30" dirty="0"/>
              <a:t> </a:t>
            </a:r>
            <a:r>
              <a:rPr spc="-3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2650" y="1825626"/>
            <a:ext cx="7886700" cy="4496103"/>
          </a:xfrm>
          <a:prstGeom prst="rect">
            <a:avLst/>
          </a:prstGeom>
          <a:ln w="9525">
            <a:solidFill>
              <a:srgbClr val="008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0040" marR="1076325" indent="-228600" defTabSz="457200">
              <a:lnSpc>
                <a:spcPts val="3000"/>
              </a:lnSpc>
              <a:spcBef>
                <a:spcPts val="260"/>
              </a:spcBef>
              <a:buFont typeface="Arial"/>
              <a:buChar char="•"/>
              <a:tabLst>
                <a:tab pos="320040" algn="l"/>
              </a:tabLst>
            </a:pP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Filenames of the PED and </a:t>
            </a: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MAP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file should </a:t>
            </a: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be  </a:t>
            </a: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consistent:</a:t>
            </a:r>
            <a:endParaRPr sz="28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777240" lvl="1" indent="-228600" defTabSz="457200">
              <a:spcBef>
                <a:spcPts val="200"/>
              </a:spcBef>
              <a:buFont typeface="Arial"/>
              <a:buChar char="•"/>
              <a:tabLst>
                <a:tab pos="777240" algn="l"/>
                <a:tab pos="2967355" algn="l"/>
              </a:tabLst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myfile.ped	myfile.map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7240" lvl="1" indent="-228600" defTabSz="457200">
              <a:spcBef>
                <a:spcPts val="219"/>
              </a:spcBef>
              <a:buFont typeface="Arial"/>
              <a:buChar char="•"/>
              <a:tabLst>
                <a:tab pos="777240" algn="l"/>
                <a:tab pos="2967355" algn="l"/>
              </a:tabLst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Myfile.ped	myfile.map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7240" lvl="1" indent="-228600" defTabSz="457200">
              <a:spcBef>
                <a:spcPts val="185"/>
              </a:spcBef>
              <a:buFont typeface="Arial"/>
              <a:buChar char="•"/>
              <a:tabLst>
                <a:tab pos="777240" algn="l"/>
                <a:tab pos="2967355" algn="l"/>
              </a:tabLst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myfile.ped	filemy.map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457200"/>
            <a:endParaRPr sz="27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4340" indent="-342900" defTabSz="457200">
              <a:spcBef>
                <a:spcPts val="16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" pitchFamily="2" charset="0"/>
                <a:cs typeface="Courier New"/>
              </a:rPr>
              <a:t>First load the plink module (you only have to do this once per session)</a:t>
            </a:r>
          </a:p>
          <a:p>
            <a:pPr marL="91440" defTabSz="457200">
              <a:spcBef>
                <a:spcPts val="1630"/>
              </a:spcBef>
            </a:pP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$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module load plink2/1.90p</a:t>
            </a:r>
          </a:p>
          <a:p>
            <a:pPr marL="91440" defTabSz="457200">
              <a:spcBef>
                <a:spcPts val="1630"/>
              </a:spcBef>
            </a:pPr>
            <a:r>
              <a:rPr lang="en-US" sz="2400" spc="-10" dirty="0">
                <a:solidFill>
                  <a:prstClr val="black"/>
                </a:solidFill>
                <a:latin typeface="Courier New"/>
                <a:cs typeface="Courier New"/>
              </a:rPr>
              <a:t>$ </a:t>
            </a:r>
            <a:r>
              <a:rPr sz="2400" spc="-10" dirty="0">
                <a:solidFill>
                  <a:prstClr val="black"/>
                </a:solidFill>
                <a:latin typeface="Courier New"/>
                <a:cs typeface="Courier New"/>
              </a:rPr>
              <a:t>plink --file </a:t>
            </a:r>
            <a:r>
              <a:rPr sz="2400" spc="-10" dirty="0" err="1">
                <a:solidFill>
                  <a:prstClr val="black"/>
                </a:solidFill>
                <a:latin typeface="Courier New"/>
                <a:cs typeface="Courier New"/>
              </a:rPr>
              <a:t>myfile</a:t>
            </a:r>
            <a:r>
              <a:rPr sz="2400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400" spc="-10" dirty="0">
                <a:solidFill>
                  <a:prstClr val="black"/>
                </a:solidFill>
                <a:latin typeface="Courier New"/>
                <a:cs typeface="Courier New"/>
              </a:rPr>
              <a:t>--command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575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61"/>
            <a:ext cx="5544554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Loading </a:t>
            </a:r>
            <a:r>
              <a:rPr spc="-40" dirty="0"/>
              <a:t>a PLINK</a:t>
            </a:r>
            <a:r>
              <a:rPr spc="30" dirty="0"/>
              <a:t> </a:t>
            </a:r>
            <a:r>
              <a:rPr spc="-3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2650" y="1825626"/>
            <a:ext cx="7886700" cy="4496103"/>
          </a:xfrm>
          <a:prstGeom prst="rect">
            <a:avLst/>
          </a:prstGeom>
          <a:ln w="9525">
            <a:solidFill>
              <a:srgbClr val="008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0040" marR="1076325" indent="-228600" defTabSz="457200">
              <a:lnSpc>
                <a:spcPts val="3000"/>
              </a:lnSpc>
              <a:spcBef>
                <a:spcPts val="260"/>
              </a:spcBef>
              <a:buFont typeface="Arial"/>
              <a:buChar char="•"/>
              <a:tabLst>
                <a:tab pos="320040" algn="l"/>
              </a:tabLst>
            </a:pP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Filenames of the </a:t>
            </a:r>
            <a:r>
              <a:rPr lang="en-US" sz="2800" spc="-5" dirty="0">
                <a:solidFill>
                  <a:prstClr val="black"/>
                </a:solidFill>
                <a:latin typeface="Carlito"/>
                <a:cs typeface="Carlito"/>
              </a:rPr>
              <a:t>.bed, .</a:t>
            </a:r>
            <a:r>
              <a:rPr lang="en-US" sz="2800" spc="-5" dirty="0" err="1">
                <a:solidFill>
                  <a:prstClr val="black"/>
                </a:solidFill>
                <a:latin typeface="Carlito"/>
                <a:cs typeface="Carlito"/>
              </a:rPr>
              <a:t>bim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 and </a:t>
            </a:r>
            <a:r>
              <a:rPr lang="en-US" sz="2800" dirty="0">
                <a:solidFill>
                  <a:prstClr val="black"/>
                </a:solidFill>
                <a:latin typeface="Carlito"/>
                <a:cs typeface="Carlito"/>
              </a:rPr>
              <a:t>.fam</a:t>
            </a: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file should </a:t>
            </a: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be  </a:t>
            </a: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consistent:</a:t>
            </a:r>
            <a:endParaRPr sz="28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777240" lvl="1" indent="-228600" defTabSz="457200">
              <a:spcBef>
                <a:spcPts val="200"/>
              </a:spcBef>
              <a:buFont typeface="Arial"/>
              <a:buChar char="•"/>
              <a:tabLst>
                <a:tab pos="777240" algn="l"/>
                <a:tab pos="2967355" algn="l"/>
              </a:tabLst>
            </a:pPr>
            <a:r>
              <a:rPr sz="2400" b="1" spc="-5" dirty="0" err="1">
                <a:solidFill>
                  <a:srgbClr val="008000"/>
                </a:solidFill>
                <a:latin typeface="Courier New"/>
                <a:cs typeface="Courier New"/>
              </a:rPr>
              <a:t>myfile.</a:t>
            </a:r>
            <a:r>
              <a:rPr lang="en-US" sz="2400" b="1" spc="-5" dirty="0" err="1">
                <a:solidFill>
                  <a:srgbClr val="008000"/>
                </a:solidFill>
                <a:latin typeface="Courier New"/>
                <a:cs typeface="Courier New"/>
              </a:rPr>
              <a:t>bed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sz="2400" b="1" spc="-5" dirty="0" err="1">
                <a:solidFill>
                  <a:srgbClr val="008000"/>
                </a:solidFill>
                <a:latin typeface="Courier New"/>
                <a:cs typeface="Courier New"/>
              </a:rPr>
              <a:t>myfile.</a:t>
            </a:r>
            <a:r>
              <a:rPr lang="en-US" sz="2400" b="1" spc="-5" dirty="0" err="1">
                <a:solidFill>
                  <a:srgbClr val="008000"/>
                </a:solidFill>
                <a:latin typeface="Courier New"/>
                <a:cs typeface="Courier New"/>
              </a:rPr>
              <a:t>bim</a:t>
            </a:r>
            <a:r>
              <a:rPr lang="en-US"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sz="2400" b="1" spc="-5" dirty="0" err="1">
                <a:solidFill>
                  <a:srgbClr val="008000"/>
                </a:solidFill>
                <a:latin typeface="Courier New"/>
                <a:cs typeface="Courier New"/>
              </a:rPr>
              <a:t>myfile.fam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7240" lvl="1" indent="-228600" defTabSz="457200">
              <a:spcBef>
                <a:spcPts val="219"/>
              </a:spcBef>
              <a:buFont typeface="Arial"/>
              <a:buChar char="•"/>
              <a:tabLst>
                <a:tab pos="777240" algn="l"/>
                <a:tab pos="2967355" algn="l"/>
              </a:tabLst>
            </a:pPr>
            <a:r>
              <a:rPr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Myfile.</a:t>
            </a:r>
            <a:r>
              <a:rPr lang="en-US"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ed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myfile.</a:t>
            </a:r>
            <a:r>
              <a:rPr lang="en-US"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bim</a:t>
            </a:r>
            <a:r>
              <a:rPr lang="en-US" sz="24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myfile.map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7240" lvl="1" indent="-228600" defTabSz="457200">
              <a:spcBef>
                <a:spcPts val="185"/>
              </a:spcBef>
              <a:buFont typeface="Arial"/>
              <a:buChar char="•"/>
              <a:tabLst>
                <a:tab pos="777240" algn="l"/>
                <a:tab pos="2967355" algn="l"/>
              </a:tabLst>
            </a:pPr>
            <a:r>
              <a:rPr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myfile.</a:t>
            </a:r>
            <a:r>
              <a:rPr lang="en-US"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ed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filemy.</a:t>
            </a:r>
            <a:r>
              <a:rPr lang="en-US"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bim</a:t>
            </a:r>
            <a:r>
              <a:rPr lang="en-US" sz="24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400" spc="-5" dirty="0" err="1">
                <a:solidFill>
                  <a:srgbClr val="FF0000"/>
                </a:solidFill>
                <a:latin typeface="Courier New"/>
                <a:cs typeface="Courier New"/>
              </a:rPr>
              <a:t>filemy.fam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457200"/>
            <a:endParaRPr sz="27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4340" indent="-342900" defTabSz="457200">
              <a:spcBef>
                <a:spcPts val="16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" pitchFamily="2" charset="0"/>
                <a:cs typeface="Courier New"/>
              </a:rPr>
              <a:t>First load the plink module (you only have to do this once per session)</a:t>
            </a:r>
          </a:p>
          <a:p>
            <a:pPr marL="91440" defTabSz="457200">
              <a:spcBef>
                <a:spcPts val="1630"/>
              </a:spcBef>
            </a:pP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$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module load plink2/1.90p</a:t>
            </a:r>
          </a:p>
          <a:p>
            <a:pPr marL="91440" defTabSz="457200">
              <a:spcBef>
                <a:spcPts val="1630"/>
              </a:spcBef>
            </a:pPr>
            <a:r>
              <a:rPr lang="en-US" sz="2400" spc="-10" dirty="0">
                <a:solidFill>
                  <a:prstClr val="black"/>
                </a:solidFill>
                <a:latin typeface="Courier New"/>
                <a:cs typeface="Courier New"/>
              </a:rPr>
              <a:t>$ </a:t>
            </a:r>
            <a:r>
              <a:rPr sz="2400" spc="-10" dirty="0">
                <a:solidFill>
                  <a:prstClr val="black"/>
                </a:solidFill>
                <a:latin typeface="Courier New"/>
                <a:cs typeface="Courier New"/>
              </a:rPr>
              <a:t>plink --file </a:t>
            </a:r>
            <a:r>
              <a:rPr sz="2400" spc="-10" dirty="0" err="1">
                <a:solidFill>
                  <a:prstClr val="black"/>
                </a:solidFill>
                <a:latin typeface="Courier New"/>
                <a:cs typeface="Courier New"/>
              </a:rPr>
              <a:t>myfile</a:t>
            </a:r>
            <a:r>
              <a:rPr sz="2400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400" spc="-10" dirty="0">
                <a:solidFill>
                  <a:prstClr val="black"/>
                </a:solidFill>
                <a:latin typeface="Courier New"/>
                <a:cs typeface="Courier New"/>
              </a:rPr>
              <a:t>--command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024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473" y="153342"/>
            <a:ext cx="5784115" cy="6548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71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276322"/>
            <a:ext cx="3897629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0" dirty="0"/>
              <a:t>PLINK </a:t>
            </a:r>
            <a:r>
              <a:rPr spc="-35" dirty="0"/>
              <a:t>Binary</a:t>
            </a:r>
            <a:r>
              <a:rPr spc="-25" dirty="0"/>
              <a:t> </a:t>
            </a:r>
            <a:r>
              <a:rPr spc="-3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35900"/>
            <a:ext cx="6993255" cy="715901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41300" marR="5080" indent="-228600" defTabSz="457200">
              <a:lnSpc>
                <a:spcPct val="705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prstClr val="black"/>
                </a:solidFill>
                <a:latin typeface="Carlito"/>
                <a:cs typeface="Carlito"/>
              </a:rPr>
              <a:t>PLINK can </a:t>
            </a:r>
            <a:r>
              <a:rPr sz="2600" spc="-15" dirty="0">
                <a:solidFill>
                  <a:prstClr val="black"/>
                </a:solidFill>
                <a:latin typeface="Carlito"/>
                <a:cs typeface="Carlito"/>
              </a:rPr>
              <a:t>convert </a:t>
            </a:r>
            <a:r>
              <a:rPr sz="2600" spc="-5" dirty="0">
                <a:solidFill>
                  <a:prstClr val="black"/>
                </a:solidFill>
                <a:latin typeface="Carlito"/>
                <a:cs typeface="Carlito"/>
              </a:rPr>
              <a:t>human-readable files </a:t>
            </a:r>
            <a:r>
              <a:rPr sz="26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6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600" spc="-5" dirty="0">
                <a:solidFill>
                  <a:prstClr val="black"/>
                </a:solidFill>
                <a:latin typeface="Carlito"/>
                <a:cs typeface="Carlito"/>
              </a:rPr>
              <a:t>much  smaller </a:t>
            </a:r>
            <a:r>
              <a:rPr sz="2600" dirty="0">
                <a:solidFill>
                  <a:prstClr val="black"/>
                </a:solidFill>
                <a:latin typeface="Carlito"/>
                <a:cs typeface="Carlito"/>
              </a:rPr>
              <a:t>binary </a:t>
            </a:r>
            <a:r>
              <a:rPr sz="2600" spc="-15" dirty="0">
                <a:solidFill>
                  <a:prstClr val="black"/>
                </a:solidFill>
                <a:latin typeface="Carlito"/>
                <a:cs typeface="Carlito"/>
              </a:rPr>
              <a:t>format </a:t>
            </a:r>
            <a:r>
              <a:rPr sz="2600" spc="-10" dirty="0">
                <a:solidFill>
                  <a:prstClr val="black"/>
                </a:solidFill>
                <a:latin typeface="Carlito"/>
                <a:cs typeface="Carlito"/>
              </a:rPr>
              <a:t>that </a:t>
            </a:r>
            <a:r>
              <a:rPr sz="2600" dirty="0">
                <a:solidFill>
                  <a:prstClr val="black"/>
                </a:solidFill>
                <a:latin typeface="Carlito"/>
                <a:cs typeface="Carlito"/>
              </a:rPr>
              <a:t>is </a:t>
            </a:r>
            <a:r>
              <a:rPr sz="2600" spc="-15" dirty="0">
                <a:solidFill>
                  <a:prstClr val="black"/>
                </a:solidFill>
                <a:latin typeface="Carlito"/>
                <a:cs typeface="Carlito"/>
              </a:rPr>
              <a:t>quicker </a:t>
            </a:r>
            <a:r>
              <a:rPr sz="2600" spc="-10" dirty="0">
                <a:solidFill>
                  <a:prstClr val="black"/>
                </a:solidFill>
                <a:latin typeface="Carlito"/>
                <a:cs typeface="Carlito"/>
              </a:rPr>
              <a:t>to</a:t>
            </a:r>
            <a:r>
              <a:rPr sz="2600" spc="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Carlito"/>
                <a:cs typeface="Carlito"/>
              </a:rPr>
              <a:t>analyze</a:t>
            </a:r>
            <a:endParaRPr sz="26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390" y="2823870"/>
            <a:ext cx="2241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$</a:t>
            </a:r>
            <a:endParaRPr sz="2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257" y="2823871"/>
            <a:ext cx="7466987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plink --file myfile --make-bed</a:t>
            </a:r>
            <a:r>
              <a:rPr sz="2600" spc="-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spc="-90" dirty="0">
                <a:solidFill>
                  <a:prstClr val="black"/>
                </a:solidFill>
                <a:latin typeface="Courier New"/>
                <a:cs typeface="Courier New"/>
              </a:rPr>
              <a:t>–-out </a:t>
            </a:r>
            <a:r>
              <a:rPr lang="en-US" sz="2600" spc="-90" dirty="0" err="1">
                <a:solidFill>
                  <a:prstClr val="black"/>
                </a:solidFill>
                <a:latin typeface="Courier New"/>
                <a:cs typeface="Courier New"/>
              </a:rPr>
              <a:t>newfilename</a:t>
            </a:r>
            <a:endParaRPr sz="26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981200" y="3157694"/>
            <a:ext cx="8229600" cy="2502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spcBef>
                <a:spcPts val="15"/>
              </a:spcBef>
              <a:buNone/>
            </a:pPr>
            <a:endParaRPr sz="2850" dirty="0"/>
          </a:p>
          <a:p>
            <a:pPr marL="241300" indent="-228600">
              <a:lnSpc>
                <a:spcPts val="2975"/>
              </a:lnSpc>
              <a:tabLst>
                <a:tab pos="241300" algn="l"/>
              </a:tabLst>
            </a:pPr>
            <a:r>
              <a:rPr spc="-5" dirty="0">
                <a:latin typeface="Carlito"/>
                <a:cs typeface="Carlito"/>
              </a:rPr>
              <a:t>This </a:t>
            </a:r>
            <a:r>
              <a:rPr spc="-10" dirty="0">
                <a:latin typeface="Carlito"/>
                <a:cs typeface="Carlito"/>
              </a:rPr>
              <a:t>command </a:t>
            </a:r>
            <a:r>
              <a:rPr spc="-15" dirty="0">
                <a:latin typeface="Carlito"/>
                <a:cs typeface="Carlito"/>
              </a:rPr>
              <a:t>creates </a:t>
            </a:r>
            <a:r>
              <a:rPr dirty="0">
                <a:latin typeface="Carlito"/>
                <a:cs typeface="Carlito"/>
              </a:rPr>
              <a:t>3 </a:t>
            </a:r>
            <a:r>
              <a:rPr spc="-10" dirty="0">
                <a:latin typeface="Carlito"/>
                <a:cs typeface="Carlito"/>
              </a:rPr>
              <a:t>new </a:t>
            </a:r>
            <a:r>
              <a:rPr spc="-5" dirty="0">
                <a:latin typeface="Carlito"/>
                <a:cs typeface="Carlito"/>
              </a:rPr>
              <a:t>files </a:t>
            </a:r>
            <a:r>
              <a:rPr dirty="0">
                <a:latin typeface="Carlito"/>
                <a:cs typeface="Carlito"/>
              </a:rPr>
              <a:t>with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extension:</a:t>
            </a:r>
          </a:p>
          <a:p>
            <a:pPr marL="698500" lvl="1" indent="-228600">
              <a:lnSpc>
                <a:spcPts val="24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bed, bim,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fam</a:t>
            </a:r>
            <a:endParaRPr sz="2200" dirty="0"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2300" dirty="0">
              <a:latin typeface="Carlito"/>
              <a:cs typeface="Carlito"/>
            </a:endParaRPr>
          </a:p>
          <a:p>
            <a:pPr marL="469900" marR="5080" indent="-457200">
              <a:lnSpc>
                <a:spcPct val="70400"/>
              </a:lnSpc>
            </a:pPr>
            <a:r>
              <a:rPr sz="3000" dirty="0"/>
              <a:t>$ </a:t>
            </a:r>
            <a:r>
              <a:rPr sz="3000" spc="-5" dirty="0"/>
              <a:t>plink --bfile </a:t>
            </a:r>
            <a:r>
              <a:rPr sz="3000" spc="-5" dirty="0" err="1"/>
              <a:t>mybinaryfile</a:t>
            </a:r>
            <a:r>
              <a:rPr sz="3000" spc="-5" dirty="0"/>
              <a:t> --</a:t>
            </a:r>
            <a:r>
              <a:rPr lang="en-US" sz="3000" spc="-5" dirty="0"/>
              <a:t>commands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05070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61"/>
            <a:ext cx="276934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bed</a:t>
            </a:r>
            <a:r>
              <a:rPr spc="-65" dirty="0"/>
              <a:t> </a:t>
            </a:r>
            <a:r>
              <a:rPr spc="-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625197" y="1769182"/>
            <a:ext cx="9042797" cy="505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18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611861"/>
            <a:ext cx="19145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5" dirty="0" err="1"/>
              <a:t>bim</a:t>
            </a:r>
            <a:r>
              <a:rPr spc="-65" dirty="0"/>
              <a:t> </a:t>
            </a:r>
            <a:r>
              <a:rPr spc="-3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64579"/>
            <a:ext cx="7205345" cy="425501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 defTabSz="457200"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prstClr val="black"/>
                </a:solidFill>
                <a:latin typeface="Carlito"/>
                <a:cs typeface="Carlito"/>
              </a:rPr>
              <a:t>Contains </a:t>
            </a:r>
            <a:r>
              <a:rPr lang="en-US" sz="2800" spc="-20" dirty="0">
                <a:solidFill>
                  <a:prstClr val="black"/>
                </a:solidFill>
                <a:latin typeface="Carlito"/>
                <a:cs typeface="Carlito"/>
              </a:rPr>
              <a:t>six</a:t>
            </a:r>
            <a:r>
              <a:rPr sz="2800" spc="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fields</a:t>
            </a:r>
            <a:endParaRPr sz="28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Chromosome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SNP name</a:t>
            </a: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(arbitrary</a:t>
            </a:r>
            <a:r>
              <a:rPr lang="en-US" sz="2400" spc="-5" dirty="0">
                <a:solidFill>
                  <a:prstClr val="black"/>
                </a:solidFill>
                <a:latin typeface="Carlito"/>
                <a:cs typeface="Carlito"/>
              </a:rPr>
              <a:t>, normally: </a:t>
            </a:r>
            <a:r>
              <a:rPr lang="en-US" sz="2400" spc="-5" dirty="0" err="1">
                <a:solidFill>
                  <a:prstClr val="black"/>
                </a:solidFill>
                <a:latin typeface="Carlito"/>
                <a:cs typeface="Carlito"/>
              </a:rPr>
              <a:t>rsid</a:t>
            </a:r>
            <a:r>
              <a:rPr lang="en-US" sz="2400" spc="-5" dirty="0">
                <a:solidFill>
                  <a:prstClr val="black"/>
                </a:solidFill>
                <a:latin typeface="Carlito"/>
                <a:cs typeface="Carlito"/>
              </a:rPr>
              <a:t>####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)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Recombination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map position </a:t>
            </a: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(can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be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set </a:t>
            </a: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to</a:t>
            </a:r>
            <a:r>
              <a:rPr sz="2400" spc="-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0)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Genomic</a:t>
            </a: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 coordinate</a:t>
            </a:r>
            <a:endParaRPr lang="en-US" sz="2400" spc="-1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spc="-15" dirty="0">
                <a:solidFill>
                  <a:prstClr val="black"/>
                </a:solidFill>
                <a:latin typeface="Carlito"/>
                <a:cs typeface="Carlito"/>
              </a:rPr>
              <a:t>Major allele</a:t>
            </a:r>
          </a:p>
          <a:p>
            <a:pPr marL="698500" lvl="1" indent="-228600" defTabSz="457200"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spc="-15" dirty="0">
                <a:solidFill>
                  <a:prstClr val="black"/>
                </a:solidFill>
                <a:latin typeface="Carlito"/>
                <a:cs typeface="Carlito"/>
              </a:rPr>
              <a:t>Minor allele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41300" marR="5080" indent="-228600" defTabSz="4572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Number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800" spc="-25" dirty="0">
                <a:solidFill>
                  <a:prstClr val="black"/>
                </a:solidFill>
                <a:latin typeface="Carlito"/>
                <a:cs typeface="Carlito"/>
              </a:rPr>
              <a:t>rows </a:t>
            </a:r>
            <a:r>
              <a:rPr sz="2800" spc="-10" dirty="0">
                <a:solidFill>
                  <a:prstClr val="black"/>
                </a:solidFill>
                <a:latin typeface="Carlito"/>
                <a:cs typeface="Carlito"/>
              </a:rPr>
              <a:t>matches </a:t>
            </a: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the number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prstClr val="black"/>
                </a:solidFill>
                <a:latin typeface="Carlito"/>
                <a:cs typeface="Carlito"/>
              </a:rPr>
              <a:t>SNPs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in  </a:t>
            </a:r>
            <a:r>
              <a:rPr lang="en-US" sz="2800" spc="-5" dirty="0">
                <a:solidFill>
                  <a:prstClr val="black"/>
                </a:solidFill>
                <a:latin typeface="Carlito"/>
                <a:cs typeface="Carlito"/>
              </a:rPr>
              <a:t>the dataset</a:t>
            </a:r>
          </a:p>
          <a:p>
            <a:pPr marL="241300" marR="5080" indent="-228600" defTabSz="4572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Carlito"/>
                <a:cs typeface="Carlito"/>
              </a:rPr>
              <a:t>Can be broken up by chromosome</a:t>
            </a:r>
            <a:endParaRPr sz="28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5108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611861"/>
            <a:ext cx="2407599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bim</a:t>
            </a:r>
            <a:r>
              <a:rPr spc="-75" dirty="0"/>
              <a:t> </a:t>
            </a:r>
            <a:r>
              <a:rPr spc="-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841489" y="1682031"/>
            <a:ext cx="8375547" cy="393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902007-4C8C-8440-A5F7-C3B1C94E450C}"/>
              </a:ext>
            </a:extLst>
          </p:cNvPr>
          <p:cNvSpPr/>
          <p:nvPr/>
        </p:nvSpPr>
        <p:spPr>
          <a:xfrm>
            <a:off x="2104025" y="5331092"/>
            <a:ext cx="439420" cy="655955"/>
          </a:xfrm>
          <a:custGeom>
            <a:avLst/>
            <a:gdLst/>
            <a:ahLst/>
            <a:cxnLst/>
            <a:rect l="l" t="t" r="r" b="b"/>
            <a:pathLst>
              <a:path w="439419" h="655954">
                <a:moveTo>
                  <a:pt x="0" y="0"/>
                </a:moveTo>
                <a:lnTo>
                  <a:pt x="8681" y="164757"/>
                </a:lnTo>
                <a:lnTo>
                  <a:pt x="28708" y="182778"/>
                </a:lnTo>
                <a:lnTo>
                  <a:pt x="36033" y="180890"/>
                </a:lnTo>
                <a:lnTo>
                  <a:pt x="41865" y="176493"/>
                </a:lnTo>
                <a:lnTo>
                  <a:pt x="45623" y="170232"/>
                </a:lnTo>
                <a:lnTo>
                  <a:pt x="46728" y="162750"/>
                </a:lnTo>
                <a:lnTo>
                  <a:pt x="43473" y="100977"/>
                </a:lnTo>
                <a:lnTo>
                  <a:pt x="407418" y="655600"/>
                </a:lnTo>
                <a:lnTo>
                  <a:pt x="439272" y="634697"/>
                </a:lnTo>
                <a:lnTo>
                  <a:pt x="75327" y="80073"/>
                </a:lnTo>
                <a:lnTo>
                  <a:pt x="130703" y="107645"/>
                </a:lnTo>
                <a:lnTo>
                  <a:pt x="138008" y="109609"/>
                </a:lnTo>
                <a:lnTo>
                  <a:pt x="145248" y="108656"/>
                </a:lnTo>
                <a:lnTo>
                  <a:pt x="151602" y="105057"/>
                </a:lnTo>
                <a:lnTo>
                  <a:pt x="156248" y="99085"/>
                </a:lnTo>
                <a:lnTo>
                  <a:pt x="158212" y="91778"/>
                </a:lnTo>
                <a:lnTo>
                  <a:pt x="157257" y="84539"/>
                </a:lnTo>
                <a:lnTo>
                  <a:pt x="153656" y="78188"/>
                </a:lnTo>
                <a:lnTo>
                  <a:pt x="147685" y="7354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2EB5B70-7D7B-8D42-B6E8-2F4E282B9DD1}"/>
              </a:ext>
            </a:extLst>
          </p:cNvPr>
          <p:cNvSpPr txBox="1"/>
          <p:nvPr/>
        </p:nvSpPr>
        <p:spPr>
          <a:xfrm>
            <a:off x="1655910" y="5976241"/>
            <a:ext cx="2168525" cy="406522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 defTabSz="457200"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Chromosome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07DABD9-CCF5-F34D-9A25-CBD96F04A6A2}"/>
              </a:ext>
            </a:extLst>
          </p:cNvPr>
          <p:cNvSpPr txBox="1"/>
          <p:nvPr/>
        </p:nvSpPr>
        <p:spPr>
          <a:xfrm>
            <a:off x="4867172" y="6113124"/>
            <a:ext cx="2094230" cy="406522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 defTabSz="457200"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SNP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position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2DF2BB5-5A4A-7B45-844B-7EBD19C5A818}"/>
              </a:ext>
            </a:extLst>
          </p:cNvPr>
          <p:cNvSpPr/>
          <p:nvPr/>
        </p:nvSpPr>
        <p:spPr>
          <a:xfrm>
            <a:off x="6949388" y="5638309"/>
            <a:ext cx="891540" cy="720725"/>
          </a:xfrm>
          <a:custGeom>
            <a:avLst/>
            <a:gdLst/>
            <a:ahLst/>
            <a:cxnLst/>
            <a:rect l="l" t="t" r="r" b="b"/>
            <a:pathLst>
              <a:path w="891540" h="720725">
                <a:moveTo>
                  <a:pt x="891425" y="0"/>
                </a:moveTo>
                <a:lnTo>
                  <a:pt x="728256" y="24345"/>
                </a:lnTo>
                <a:lnTo>
                  <a:pt x="712216" y="45999"/>
                </a:lnTo>
                <a:lnTo>
                  <a:pt x="714795" y="53109"/>
                </a:lnTo>
                <a:lnTo>
                  <a:pt x="719728" y="58494"/>
                </a:lnTo>
                <a:lnTo>
                  <a:pt x="726317" y="61638"/>
                </a:lnTo>
                <a:lnTo>
                  <a:pt x="733869" y="62026"/>
                </a:lnTo>
                <a:lnTo>
                  <a:pt x="795058" y="52895"/>
                </a:lnTo>
                <a:lnTo>
                  <a:pt x="0" y="690791"/>
                </a:lnTo>
                <a:lnTo>
                  <a:pt x="23850" y="720507"/>
                </a:lnTo>
                <a:lnTo>
                  <a:pt x="818896" y="82613"/>
                </a:lnTo>
                <a:lnTo>
                  <a:pt x="796734" y="140360"/>
                </a:lnTo>
                <a:lnTo>
                  <a:pt x="815144" y="166234"/>
                </a:lnTo>
                <a:lnTo>
                  <a:pt x="822259" y="164595"/>
                </a:lnTo>
                <a:lnTo>
                  <a:pt x="828239" y="160408"/>
                </a:lnTo>
                <a:lnTo>
                  <a:pt x="832294" y="154025"/>
                </a:lnTo>
                <a:lnTo>
                  <a:pt x="8914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A84AFFB-9770-8948-A996-40E0139CAAE0}"/>
              </a:ext>
            </a:extLst>
          </p:cNvPr>
          <p:cNvSpPr txBox="1"/>
          <p:nvPr/>
        </p:nvSpPr>
        <p:spPr>
          <a:xfrm>
            <a:off x="8045375" y="6213608"/>
            <a:ext cx="1156803" cy="406522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 defTabSz="457200">
              <a:spcBef>
                <a:spcPts val="290"/>
              </a:spcBef>
            </a:pPr>
            <a:r>
              <a:rPr lang="en-US" sz="2400" b="1" spc="-5" dirty="0">
                <a:solidFill>
                  <a:srgbClr val="FF0000"/>
                </a:solidFill>
                <a:latin typeface="Arial"/>
                <a:cs typeface="Arial"/>
              </a:rPr>
              <a:t>Alleles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D06DA0F-FC02-E040-9D5C-B5AF15FB061E}"/>
              </a:ext>
            </a:extLst>
          </p:cNvPr>
          <p:cNvSpPr/>
          <p:nvPr/>
        </p:nvSpPr>
        <p:spPr>
          <a:xfrm>
            <a:off x="9190164" y="5738793"/>
            <a:ext cx="891540" cy="720725"/>
          </a:xfrm>
          <a:custGeom>
            <a:avLst/>
            <a:gdLst/>
            <a:ahLst/>
            <a:cxnLst/>
            <a:rect l="l" t="t" r="r" b="b"/>
            <a:pathLst>
              <a:path w="891540" h="720725">
                <a:moveTo>
                  <a:pt x="891425" y="0"/>
                </a:moveTo>
                <a:lnTo>
                  <a:pt x="728256" y="24345"/>
                </a:lnTo>
                <a:lnTo>
                  <a:pt x="712216" y="45999"/>
                </a:lnTo>
                <a:lnTo>
                  <a:pt x="714795" y="53109"/>
                </a:lnTo>
                <a:lnTo>
                  <a:pt x="719728" y="58494"/>
                </a:lnTo>
                <a:lnTo>
                  <a:pt x="726317" y="61638"/>
                </a:lnTo>
                <a:lnTo>
                  <a:pt x="733869" y="62026"/>
                </a:lnTo>
                <a:lnTo>
                  <a:pt x="795058" y="52895"/>
                </a:lnTo>
                <a:lnTo>
                  <a:pt x="0" y="690791"/>
                </a:lnTo>
                <a:lnTo>
                  <a:pt x="23850" y="720507"/>
                </a:lnTo>
                <a:lnTo>
                  <a:pt x="818896" y="82613"/>
                </a:lnTo>
                <a:lnTo>
                  <a:pt x="796734" y="140360"/>
                </a:lnTo>
                <a:lnTo>
                  <a:pt x="815144" y="166234"/>
                </a:lnTo>
                <a:lnTo>
                  <a:pt x="822259" y="164595"/>
                </a:lnTo>
                <a:lnTo>
                  <a:pt x="828239" y="160408"/>
                </a:lnTo>
                <a:lnTo>
                  <a:pt x="832294" y="154025"/>
                </a:lnTo>
                <a:lnTo>
                  <a:pt x="8914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A284ED8-6FC5-B948-987F-DD4138629F86}"/>
              </a:ext>
            </a:extLst>
          </p:cNvPr>
          <p:cNvSpPr/>
          <p:nvPr/>
        </p:nvSpPr>
        <p:spPr>
          <a:xfrm rot="16200000">
            <a:off x="8546534" y="5782877"/>
            <a:ext cx="813604" cy="497688"/>
          </a:xfrm>
          <a:custGeom>
            <a:avLst/>
            <a:gdLst/>
            <a:ahLst/>
            <a:cxnLst/>
            <a:rect l="l" t="t" r="r" b="b"/>
            <a:pathLst>
              <a:path w="891540" h="720725">
                <a:moveTo>
                  <a:pt x="891425" y="0"/>
                </a:moveTo>
                <a:lnTo>
                  <a:pt x="728256" y="24345"/>
                </a:lnTo>
                <a:lnTo>
                  <a:pt x="712216" y="45999"/>
                </a:lnTo>
                <a:lnTo>
                  <a:pt x="714795" y="53109"/>
                </a:lnTo>
                <a:lnTo>
                  <a:pt x="719728" y="58494"/>
                </a:lnTo>
                <a:lnTo>
                  <a:pt x="726317" y="61638"/>
                </a:lnTo>
                <a:lnTo>
                  <a:pt x="733869" y="62026"/>
                </a:lnTo>
                <a:lnTo>
                  <a:pt x="795058" y="52895"/>
                </a:lnTo>
                <a:lnTo>
                  <a:pt x="0" y="690791"/>
                </a:lnTo>
                <a:lnTo>
                  <a:pt x="23850" y="720507"/>
                </a:lnTo>
                <a:lnTo>
                  <a:pt x="818896" y="82613"/>
                </a:lnTo>
                <a:lnTo>
                  <a:pt x="796734" y="140360"/>
                </a:lnTo>
                <a:lnTo>
                  <a:pt x="815144" y="166234"/>
                </a:lnTo>
                <a:lnTo>
                  <a:pt x="822259" y="164595"/>
                </a:lnTo>
                <a:lnTo>
                  <a:pt x="828239" y="160408"/>
                </a:lnTo>
                <a:lnTo>
                  <a:pt x="832294" y="154025"/>
                </a:lnTo>
                <a:lnTo>
                  <a:pt x="8914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7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61"/>
            <a:ext cx="3352144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P</a:t>
            </a:r>
            <a:r>
              <a:rPr spc="-35" dirty="0"/>
              <a:t>L</a:t>
            </a:r>
            <a:r>
              <a:rPr spc="-20" dirty="0"/>
              <a:t>I</a:t>
            </a:r>
            <a:r>
              <a:rPr spc="-45" dirty="0"/>
              <a:t>N</a:t>
            </a:r>
            <a:r>
              <a:rPr spc="-70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97623"/>
            <a:ext cx="4379595" cy="3787703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1300" marR="5080" indent="-228600" defTabSz="457200">
              <a:lnSpc>
                <a:spcPct val="89900"/>
              </a:lnSpc>
              <a:spcBef>
                <a:spcPts val="439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software package </a:t>
            </a:r>
            <a:r>
              <a:rPr sz="2800" spc="-25" dirty="0">
                <a:solidFill>
                  <a:prstClr val="black"/>
                </a:solidFill>
                <a:latin typeface="Carlito"/>
                <a:cs typeface="Carlito"/>
              </a:rPr>
              <a:t>for 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manipulating and </a:t>
            </a:r>
            <a:r>
              <a:rPr sz="2800" spc="-10" dirty="0">
                <a:solidFill>
                  <a:prstClr val="black"/>
                </a:solidFill>
                <a:latin typeface="Carlito"/>
                <a:cs typeface="Carlito"/>
              </a:rPr>
              <a:t>analyzing  </a:t>
            </a:r>
            <a:r>
              <a:rPr sz="2800" i="1" spc="-5" dirty="0">
                <a:solidFill>
                  <a:prstClr val="black"/>
                </a:solidFill>
                <a:latin typeface="Carlito"/>
                <a:cs typeface="Carlito"/>
              </a:rPr>
              <a:t>processed </a:t>
            </a:r>
            <a:r>
              <a:rPr sz="2800" spc="-10" dirty="0">
                <a:solidFill>
                  <a:prstClr val="black"/>
                </a:solidFill>
                <a:latin typeface="Carlito"/>
                <a:cs typeface="Carlito"/>
              </a:rPr>
              <a:t>genome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wide</a:t>
            </a:r>
            <a:r>
              <a:rPr sz="2800" spc="-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SNP  </a:t>
            </a:r>
            <a:r>
              <a:rPr sz="2800" spc="-20" dirty="0">
                <a:solidFill>
                  <a:prstClr val="black"/>
                </a:solidFill>
                <a:latin typeface="Carlito"/>
                <a:cs typeface="Carlito"/>
              </a:rPr>
              <a:t>data</a:t>
            </a:r>
            <a:endParaRPr sz="28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41300" marR="146685" indent="-228600" defTabSz="457200">
              <a:lnSpc>
                <a:spcPts val="303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Can </a:t>
            </a: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perform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quality </a:t>
            </a:r>
            <a:r>
              <a:rPr sz="2800" spc="-20" dirty="0">
                <a:solidFill>
                  <a:prstClr val="black"/>
                </a:solidFill>
                <a:latin typeface="Carlito"/>
                <a:cs typeface="Carlito"/>
              </a:rPr>
              <a:t>control</a:t>
            </a:r>
            <a:r>
              <a:rPr lang="en-US" sz="2800" spc="-20" dirty="0">
                <a:solidFill>
                  <a:prstClr val="black"/>
                </a:solidFill>
                <a:latin typeface="Carlito"/>
                <a:cs typeface="Carlito"/>
              </a:rPr>
              <a:t>, </a:t>
            </a:r>
            <a:r>
              <a:rPr sz="2800" spc="-35" dirty="0">
                <a:solidFill>
                  <a:prstClr val="black"/>
                </a:solidFill>
                <a:latin typeface="Carlito"/>
                <a:cs typeface="Carlito"/>
              </a:rPr>
              <a:t>GWAS</a:t>
            </a:r>
            <a:r>
              <a:rPr lang="en-US" sz="2800" spc="-35" dirty="0">
                <a:solidFill>
                  <a:prstClr val="black"/>
                </a:solidFill>
                <a:latin typeface="Carlito"/>
                <a:cs typeface="Carlito"/>
              </a:rPr>
              <a:t>, population genetics</a:t>
            </a:r>
          </a:p>
          <a:p>
            <a:pPr marL="241300" marR="146685" indent="-228600" defTabSz="457200">
              <a:lnSpc>
                <a:spcPts val="303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solidFill>
                  <a:prstClr val="black"/>
                </a:solidFill>
                <a:latin typeface="Calibri"/>
                <a:hlinkClick r:id="rId2"/>
              </a:rPr>
              <a:t>https://www.cog-genomics.org/plink/</a:t>
            </a:r>
            <a:endParaRPr sz="28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1D926-0965-7A49-B5D0-BDBF7721A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02" y="3883426"/>
            <a:ext cx="4023360" cy="2526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A6E9FD-09A5-4D41-861A-1A10E2079699}"/>
              </a:ext>
            </a:extLst>
          </p:cNvPr>
          <p:cNvSpPr txBox="1"/>
          <p:nvPr/>
        </p:nvSpPr>
        <p:spPr>
          <a:xfrm>
            <a:off x="9080359" y="3404370"/>
            <a:ext cx="228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  <a:latin typeface="Calibri"/>
              </a:rPr>
              <a:t>Lindgren et al. 2011</a:t>
            </a:r>
          </a:p>
        </p:txBody>
      </p:sp>
    </p:spTree>
    <p:extLst>
      <p:ext uri="{BB962C8B-B14F-4D97-AF65-F5344CB8AC3E}">
        <p14:creationId xmlns:p14="http://schemas.microsoft.com/office/powerpoint/2010/main" val="173296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636" y="501330"/>
            <a:ext cx="2327212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5" dirty="0"/>
              <a:t>fam</a:t>
            </a:r>
            <a:r>
              <a:rPr spc="-80" dirty="0"/>
              <a:t> </a:t>
            </a:r>
            <a:r>
              <a:rPr spc="-35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2247637" y="1478537"/>
            <a:ext cx="7475623" cy="5379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774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96427"/>
            <a:ext cx="10972800" cy="699422"/>
          </a:xfrm>
          <a:prstGeom prst="rect">
            <a:avLst/>
          </a:prstGeom>
        </p:spPr>
        <p:txBody>
          <a:bodyPr vert="horz" wrap="square" lIns="0" tIns="90805" rIns="0" bIns="0" rtlCol="0" anchor="ctr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15"/>
              </a:spcBef>
            </a:pPr>
            <a:r>
              <a:rPr spc="-40" dirty="0"/>
              <a:t>General PLINK notation  </a:t>
            </a:r>
            <a:r>
              <a:rPr spc="-35" dirty="0"/>
              <a:t>Manipulating</a:t>
            </a:r>
            <a:r>
              <a:rPr spc="-10" dirty="0"/>
              <a:t> </a:t>
            </a:r>
            <a:r>
              <a:rPr spc="-6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2" y="1639607"/>
            <a:ext cx="8161655" cy="9740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defTabSz="457200">
              <a:spcBef>
                <a:spcPts val="710"/>
              </a:spcBef>
            </a:pP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$ plink --bfile mybinaryfile</a:t>
            </a:r>
            <a:r>
              <a:rPr sz="2600"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&lt;DO_STUFF&gt;</a:t>
            </a:r>
            <a:endParaRPr sz="2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599565" defTabSz="457200">
              <a:spcBef>
                <a:spcPts val="615"/>
              </a:spcBef>
            </a:pP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--make-bed --out &lt;OUT_PLINK</a:t>
            </a:r>
            <a:r>
              <a:rPr sz="2600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FILE&gt;</a:t>
            </a:r>
            <a:endParaRPr sz="2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1" y="4744226"/>
            <a:ext cx="8423910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indent="-281305" defTabSz="457200">
              <a:spcBef>
                <a:spcPts val="100"/>
              </a:spcBef>
              <a:buFontTx/>
              <a:buChar char="•"/>
              <a:tabLst>
                <a:tab pos="466725" algn="l"/>
              </a:tabLst>
            </a:pPr>
            <a:r>
              <a:rPr sz="3200" spc="-5" dirty="0">
                <a:solidFill>
                  <a:prstClr val="black"/>
                </a:solidFill>
                <a:latin typeface="Arial"/>
                <a:cs typeface="Arial"/>
              </a:rPr>
              <a:t>e.g. make </a:t>
            </a:r>
            <a:r>
              <a:rPr sz="32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prstClr val="black"/>
                </a:solidFill>
                <a:latin typeface="Arial"/>
                <a:cs typeface="Arial"/>
              </a:rPr>
              <a:t>new file with </a:t>
            </a:r>
            <a:r>
              <a:rPr sz="32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prstClr val="black"/>
                </a:solidFill>
                <a:latin typeface="Arial"/>
                <a:cs typeface="Arial"/>
              </a:rPr>
              <a:t>subset of</a:t>
            </a:r>
            <a:r>
              <a:rPr sz="32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prstClr val="black"/>
                </a:solidFill>
                <a:latin typeface="Arial"/>
                <a:cs typeface="Arial"/>
              </a:rPr>
              <a:t>SNPs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/>
            <a:endParaRPr sz="2950">
              <a:solidFill>
                <a:prstClr val="black"/>
              </a:solidFill>
              <a:latin typeface="Arial"/>
              <a:cs typeface="Arial"/>
            </a:endParaRPr>
          </a:p>
          <a:p>
            <a:pPr algn="ctr" defTabSz="457200"/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$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plink --bfile mybinaryfile --extract</a:t>
            </a:r>
            <a:r>
              <a:rPr sz="2400" spc="-10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SNPlist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algn="ctr" defTabSz="457200">
              <a:spcBef>
                <a:spcPts val="585"/>
              </a:spcBef>
            </a:pP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--make-bed --out</a:t>
            </a:r>
            <a:r>
              <a:rPr sz="24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mybinaryfile_specsnps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4448" y="2634132"/>
            <a:ext cx="171450" cy="645160"/>
          </a:xfrm>
          <a:custGeom>
            <a:avLst/>
            <a:gdLst/>
            <a:ahLst/>
            <a:cxnLst/>
            <a:rect l="l" t="t" r="r" b="b"/>
            <a:pathLst>
              <a:path w="171450" h="645160">
                <a:moveTo>
                  <a:pt x="85573" y="0"/>
                </a:moveTo>
                <a:lnTo>
                  <a:pt x="2439" y="142519"/>
                </a:lnTo>
                <a:lnTo>
                  <a:pt x="0" y="149675"/>
                </a:lnTo>
                <a:lnTo>
                  <a:pt x="477" y="156962"/>
                </a:lnTo>
                <a:lnTo>
                  <a:pt x="3650" y="163539"/>
                </a:lnTo>
                <a:lnTo>
                  <a:pt x="9297" y="168567"/>
                </a:lnTo>
                <a:lnTo>
                  <a:pt x="16459" y="171008"/>
                </a:lnTo>
                <a:lnTo>
                  <a:pt x="23747" y="170534"/>
                </a:lnTo>
                <a:lnTo>
                  <a:pt x="30325" y="167361"/>
                </a:lnTo>
                <a:lnTo>
                  <a:pt x="35357" y="161709"/>
                </a:lnTo>
                <a:lnTo>
                  <a:pt x="66523" y="108280"/>
                </a:lnTo>
                <a:lnTo>
                  <a:pt x="66523" y="645160"/>
                </a:lnTo>
                <a:lnTo>
                  <a:pt x="104623" y="645160"/>
                </a:lnTo>
                <a:lnTo>
                  <a:pt x="104623" y="108280"/>
                </a:lnTo>
                <a:lnTo>
                  <a:pt x="135789" y="161709"/>
                </a:lnTo>
                <a:lnTo>
                  <a:pt x="140822" y="167361"/>
                </a:lnTo>
                <a:lnTo>
                  <a:pt x="147400" y="170534"/>
                </a:lnTo>
                <a:lnTo>
                  <a:pt x="154688" y="171008"/>
                </a:lnTo>
                <a:lnTo>
                  <a:pt x="161849" y="168567"/>
                </a:lnTo>
                <a:lnTo>
                  <a:pt x="167497" y="163539"/>
                </a:lnTo>
                <a:lnTo>
                  <a:pt x="170670" y="156962"/>
                </a:lnTo>
                <a:lnTo>
                  <a:pt x="171147" y="149675"/>
                </a:lnTo>
                <a:lnTo>
                  <a:pt x="168707" y="142519"/>
                </a:lnTo>
                <a:lnTo>
                  <a:pt x="855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1249" y="3279292"/>
            <a:ext cx="3297554" cy="758028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 defTabSz="457200">
              <a:lnSpc>
                <a:spcPts val="2875"/>
              </a:lnSpc>
              <a:spcBef>
                <a:spcPts val="290"/>
              </a:spcBef>
            </a:pP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Tells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plink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make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150495" defTabSz="457200">
              <a:lnSpc>
                <a:spcPts val="2875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new binary ped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88913" y="2601848"/>
            <a:ext cx="3103880" cy="1508760"/>
            <a:chOff x="4664913" y="2601848"/>
            <a:chExt cx="3103880" cy="1508760"/>
          </a:xfrm>
        </p:grpSpPr>
        <p:sp>
          <p:nvSpPr>
            <p:cNvPr id="8" name="object 8"/>
            <p:cNvSpPr/>
            <p:nvPr/>
          </p:nvSpPr>
          <p:spPr>
            <a:xfrm>
              <a:off x="4664913" y="2601848"/>
              <a:ext cx="1885314" cy="695960"/>
            </a:xfrm>
            <a:custGeom>
              <a:avLst/>
              <a:gdLst/>
              <a:ahLst/>
              <a:cxnLst/>
              <a:rect l="l" t="t" r="r" b="b"/>
              <a:pathLst>
                <a:path w="1885315" h="695960">
                  <a:moveTo>
                    <a:pt x="169348" y="17"/>
                  </a:moveTo>
                  <a:lnTo>
                    <a:pt x="161785" y="0"/>
                  </a:lnTo>
                  <a:lnTo>
                    <a:pt x="0" y="32346"/>
                  </a:lnTo>
                  <a:lnTo>
                    <a:pt x="107797" y="157251"/>
                  </a:lnTo>
                  <a:lnTo>
                    <a:pt x="113773" y="161886"/>
                  </a:lnTo>
                  <a:lnTo>
                    <a:pt x="120818" y="163804"/>
                  </a:lnTo>
                  <a:lnTo>
                    <a:pt x="128067" y="162941"/>
                  </a:lnTo>
                  <a:lnTo>
                    <a:pt x="96215" y="85521"/>
                  </a:lnTo>
                  <a:lnTo>
                    <a:pt x="1872678" y="695464"/>
                  </a:lnTo>
                  <a:lnTo>
                    <a:pt x="1885048" y="659434"/>
                  </a:lnTo>
                  <a:lnTo>
                    <a:pt x="108597" y="49491"/>
                  </a:lnTo>
                  <a:lnTo>
                    <a:pt x="169252" y="37363"/>
                  </a:lnTo>
                  <a:lnTo>
                    <a:pt x="176228" y="34437"/>
                  </a:lnTo>
                  <a:lnTo>
                    <a:pt x="181365" y="29246"/>
                  </a:lnTo>
                  <a:lnTo>
                    <a:pt x="184183" y="22509"/>
                  </a:lnTo>
                  <a:lnTo>
                    <a:pt x="184200" y="14947"/>
                  </a:lnTo>
                  <a:lnTo>
                    <a:pt x="181280" y="7972"/>
                  </a:lnTo>
                  <a:lnTo>
                    <a:pt x="176088" y="2835"/>
                  </a:lnTo>
                  <a:lnTo>
                    <a:pt x="169348" y="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665002" y="3279294"/>
              <a:ext cx="3103880" cy="831215"/>
            </a:xfrm>
            <a:custGeom>
              <a:avLst/>
              <a:gdLst/>
              <a:ahLst/>
              <a:cxnLst/>
              <a:rect l="l" t="t" r="r" b="b"/>
              <a:pathLst>
                <a:path w="3103879" h="831214">
                  <a:moveTo>
                    <a:pt x="3103587" y="0"/>
                  </a:moveTo>
                  <a:lnTo>
                    <a:pt x="0" y="0"/>
                  </a:lnTo>
                  <a:lnTo>
                    <a:pt x="0" y="830996"/>
                  </a:lnTo>
                  <a:lnTo>
                    <a:pt x="3103587" y="830996"/>
                  </a:lnTo>
                  <a:lnTo>
                    <a:pt x="3103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89002" y="3279293"/>
            <a:ext cx="3103880" cy="771493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37210" marR="141605" indent="-471805" defTabSz="457200">
              <a:lnSpc>
                <a:spcPts val="2870"/>
              </a:lnSpc>
              <a:spcBef>
                <a:spcPts val="395"/>
              </a:spcBef>
            </a:pP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Tells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plink the name  of the new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12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310110"/>
            <a:ext cx="5245100" cy="1297305"/>
          </a:xfrm>
          <a:prstGeom prst="rect">
            <a:avLst/>
          </a:prstGeom>
        </p:spPr>
        <p:txBody>
          <a:bodyPr vert="horz" wrap="square" lIns="0" tIns="90805" rIns="0" bIns="0" rtlCol="0" anchor="ctr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15"/>
              </a:spcBef>
            </a:pPr>
            <a:r>
              <a:rPr spc="-40" dirty="0"/>
              <a:t>General PLINK notation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855597" y="1639607"/>
            <a:ext cx="8038681" cy="8912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defTabSz="457200">
              <a:spcBef>
                <a:spcPts val="710"/>
              </a:spcBef>
              <a:tabLst>
                <a:tab pos="8148320" algn="l"/>
              </a:tabLst>
            </a:pP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$ plink --bfile</a:t>
            </a:r>
            <a:r>
              <a:rPr sz="2600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mybinaryfile &lt;DO_STUFF&gt;</a:t>
            </a:r>
            <a:r>
              <a:rPr lang="en-US" sz="26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--out</a:t>
            </a:r>
            <a:r>
              <a:rPr sz="2600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&lt;OUT_ANALYSIS_FILE&gt;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6128" y="3427655"/>
            <a:ext cx="7798267" cy="2341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indent="-344805" defTabSz="457200">
              <a:spcBef>
                <a:spcPts val="100"/>
              </a:spcBef>
              <a:buFontTx/>
              <a:buChar char="•"/>
              <a:tabLst>
                <a:tab pos="529590" algn="l"/>
                <a:tab pos="530225" algn="l"/>
              </a:tabLst>
            </a:pPr>
            <a:r>
              <a:rPr lang="en-US" sz="3200" spc="-5" dirty="0">
                <a:solidFill>
                  <a:prstClr val="black"/>
                </a:solidFill>
                <a:latin typeface="Arial"/>
                <a:cs typeface="Arial"/>
              </a:rPr>
              <a:t>Each command will generate a .log file</a:t>
            </a:r>
          </a:p>
          <a:p>
            <a:pPr marL="530225" indent="-344805" defTabSz="457200">
              <a:spcBef>
                <a:spcPts val="100"/>
              </a:spcBef>
              <a:buFontTx/>
              <a:buChar char="•"/>
              <a:tabLst>
                <a:tab pos="529590" algn="l"/>
                <a:tab pos="530225" algn="l"/>
              </a:tabLst>
            </a:pPr>
            <a:r>
              <a:rPr sz="3200" spc="-5" dirty="0">
                <a:solidFill>
                  <a:prstClr val="black"/>
                </a:solidFill>
                <a:latin typeface="Arial"/>
                <a:cs typeface="Arial"/>
              </a:rPr>
              <a:t>e.g. calculate allele</a:t>
            </a:r>
            <a:r>
              <a:rPr sz="32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prstClr val="black"/>
                </a:solidFill>
                <a:latin typeface="Arial"/>
                <a:cs typeface="Arial"/>
              </a:rPr>
              <a:t>frequencies</a:t>
            </a:r>
            <a:endParaRPr sz="32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>
              <a:spcBef>
                <a:spcPts val="30"/>
              </a:spcBef>
            </a:pPr>
            <a:endParaRPr sz="29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457200">
              <a:spcBef>
                <a:spcPts val="5"/>
              </a:spcBef>
            </a:pP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$ plink --bfile </a:t>
            </a:r>
            <a:r>
              <a:rPr sz="2600" dirty="0" err="1">
                <a:solidFill>
                  <a:prstClr val="black"/>
                </a:solidFill>
                <a:latin typeface="Courier New"/>
                <a:cs typeface="Courier New"/>
              </a:rPr>
              <a:t>mybinaryfile</a:t>
            </a:r>
            <a:r>
              <a:rPr sz="2600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spc="-95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–freq</a:t>
            </a:r>
          </a:p>
          <a:p>
            <a:pPr marL="2393315" defTabSz="457200">
              <a:spcBef>
                <a:spcPts val="610"/>
              </a:spcBef>
            </a:pP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--out</a:t>
            </a:r>
            <a:r>
              <a:rPr sz="26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prstClr val="black"/>
                </a:solidFill>
                <a:latin typeface="Courier New"/>
                <a:cs typeface="Courier New"/>
              </a:rPr>
              <a:t>mybinaryfile_AF</a:t>
            </a:r>
          </a:p>
        </p:txBody>
      </p:sp>
    </p:spTree>
    <p:extLst>
      <p:ext uri="{BB962C8B-B14F-4D97-AF65-F5344CB8AC3E}">
        <p14:creationId xmlns:p14="http://schemas.microsoft.com/office/powerpoint/2010/main" val="3947080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11E3-A466-CC46-A480-6FB2640A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Individuals from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AE45-4408-C144-867B-5600BA68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out certain individuals using --keep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touch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Chabu.txt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grep CHABU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Ethiopians_All.fam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Chabu.txt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plink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Ethiopians_All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--keep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Chabu.txt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--make-bed --out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Chabu_only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head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Chabu_only.fam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2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61"/>
            <a:ext cx="5030022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0" dirty="0"/>
              <a:t>PLINK </a:t>
            </a:r>
            <a:r>
              <a:rPr spc="-35" dirty="0"/>
              <a:t>Input</a:t>
            </a:r>
            <a:r>
              <a:rPr spc="15" dirty="0"/>
              <a:t> </a:t>
            </a:r>
            <a:r>
              <a:rPr spc="-2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64578"/>
            <a:ext cx="6244590" cy="333937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 defTabSz="457200"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PED</a:t>
            </a: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file</a:t>
            </a:r>
            <a:endParaRPr sz="28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One sample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per </a:t>
            </a:r>
            <a:r>
              <a:rPr sz="2400" spc="-20" dirty="0">
                <a:solidFill>
                  <a:prstClr val="black"/>
                </a:solidFill>
                <a:latin typeface="Carlito"/>
                <a:cs typeface="Carlito"/>
              </a:rPr>
              <a:t>row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Contains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pedigree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genotype</a:t>
            </a:r>
            <a:r>
              <a:rPr sz="2400" spc="-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information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41300" indent="-228600" defTabSz="457200"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MAP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file</a:t>
            </a:r>
            <a:endParaRPr sz="28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One SNP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per</a:t>
            </a: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prstClr val="black"/>
                </a:solidFill>
                <a:latin typeface="Carlito"/>
                <a:cs typeface="Carlito"/>
              </a:rPr>
              <a:t>row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1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Contains </a:t>
            </a: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information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on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each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SNP</a:t>
            </a:r>
            <a:endParaRPr lang="en-US" sz="24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41300" indent="-228600" defTabSz="457200">
              <a:spcBef>
                <a:spcPts val="18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spc="-5" dirty="0">
                <a:solidFill>
                  <a:prstClr val="black"/>
                </a:solidFill>
                <a:latin typeface="Carlito"/>
                <a:cs typeface="Carlito"/>
              </a:rPr>
              <a:t>We won’t typically use ped/map files but helpful to get started with the format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7877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61"/>
            <a:ext cx="2582657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/>
              <a:t>PED</a:t>
            </a:r>
            <a:r>
              <a:rPr spc="-55" dirty="0"/>
              <a:t> </a:t>
            </a:r>
            <a:r>
              <a:rPr spc="-3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39153"/>
            <a:ext cx="5978525" cy="12687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 defTabSz="457200"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prstClr val="black"/>
                </a:solidFill>
                <a:latin typeface="Carlito"/>
                <a:cs typeface="Carlito"/>
              </a:rPr>
              <a:t>First </a:t>
            </a: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six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fields </a:t>
            </a: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give </a:t>
            </a:r>
            <a:r>
              <a:rPr sz="2800" spc="-10" dirty="0">
                <a:solidFill>
                  <a:prstClr val="black"/>
                </a:solidFill>
                <a:latin typeface="Carlito"/>
                <a:cs typeface="Carlito"/>
              </a:rPr>
              <a:t>pedigree</a:t>
            </a: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information</a:t>
            </a:r>
            <a:endParaRPr sz="280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Family</a:t>
            </a: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ID</a:t>
            </a:r>
            <a:endParaRPr sz="240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lvl="1" indent="-228600" defTabSz="457200"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Individual</a:t>
            </a: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ID</a:t>
            </a:r>
            <a:endParaRPr sz="2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40" y="2782125"/>
            <a:ext cx="1722755" cy="8128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indent="-228600" defTabSz="457200"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Paternal</a:t>
            </a:r>
            <a:r>
              <a:rPr sz="2400" spc="-9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ID</a:t>
            </a:r>
            <a:endParaRPr sz="2400">
              <a:solidFill>
                <a:prstClr val="black"/>
              </a:solidFill>
              <a:latin typeface="Carlito"/>
              <a:cs typeface="Carlito"/>
            </a:endParaRPr>
          </a:p>
          <a:p>
            <a:pPr marL="241300" indent="-228600" defTabSz="457200">
              <a:spcBef>
                <a:spcPts val="2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Maternal</a:t>
            </a:r>
            <a:r>
              <a:rPr sz="2400" spc="-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ID</a:t>
            </a:r>
            <a:endParaRPr sz="2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085" y="2782125"/>
            <a:ext cx="1713864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 marR="5080" indent="-41910" defTabSz="457200">
              <a:lnSpc>
                <a:spcPct val="107600"/>
              </a:lnSpc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(0=unknown)  (</a:t>
            </a: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0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=un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k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o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w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n)</a:t>
            </a:r>
            <a:endParaRPr sz="2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3573717"/>
            <a:ext cx="7844155" cy="22078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98500" indent="-228600" defTabSz="457200">
              <a:spcBef>
                <a:spcPts val="2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Sex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(1=male; </a:t>
            </a: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2=female;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other=unknown)</a:t>
            </a:r>
            <a:endParaRPr sz="2400">
              <a:solidFill>
                <a:prstClr val="black"/>
              </a:solidFill>
              <a:latin typeface="Carlito"/>
              <a:cs typeface="Carlito"/>
            </a:endParaRPr>
          </a:p>
          <a:p>
            <a:pPr marL="698500" indent="-228600" defTabSz="457200">
              <a:spcBef>
                <a:spcPts val="190"/>
              </a:spcBef>
              <a:buFont typeface="Arial"/>
              <a:buChar char="•"/>
              <a:tabLst>
                <a:tab pos="698500" algn="l"/>
                <a:tab pos="3131185" algn="l"/>
              </a:tabLst>
            </a:pP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Phenotype	(0=unknown)</a:t>
            </a:r>
            <a:endParaRPr sz="2400">
              <a:solidFill>
                <a:prstClr val="black"/>
              </a:solidFill>
              <a:latin typeface="Carlito"/>
              <a:cs typeface="Carlito"/>
            </a:endParaRPr>
          </a:p>
          <a:p>
            <a:pPr marL="241300" marR="5080" indent="-228600" defTabSz="457200">
              <a:lnSpc>
                <a:spcPts val="303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Each </a:t>
            </a:r>
            <a:r>
              <a:rPr sz="2800" spc="-10" dirty="0">
                <a:solidFill>
                  <a:prstClr val="black"/>
                </a:solidFill>
                <a:latin typeface="Carlito"/>
                <a:cs typeface="Carlito"/>
              </a:rPr>
              <a:t>subsequent </a:t>
            </a: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two </a:t>
            </a:r>
            <a:r>
              <a:rPr sz="2800" spc="-10" dirty="0">
                <a:solidFill>
                  <a:prstClr val="black"/>
                </a:solidFill>
                <a:latin typeface="Carlito"/>
                <a:cs typeface="Carlito"/>
              </a:rPr>
              <a:t>fields </a:t>
            </a: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contains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prstClr val="black"/>
                </a:solidFill>
                <a:latin typeface="Carlito"/>
                <a:cs typeface="Carlito"/>
              </a:rPr>
              <a:t>genotype </a:t>
            </a: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at 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subsequent </a:t>
            </a:r>
            <a:r>
              <a:rPr sz="2800" spc="-10" dirty="0">
                <a:solidFill>
                  <a:prstClr val="black"/>
                </a:solidFill>
                <a:latin typeface="Carlito"/>
                <a:cs typeface="Carlito"/>
              </a:rPr>
              <a:t>SNPs</a:t>
            </a:r>
            <a:endParaRPr sz="2800">
              <a:solidFill>
                <a:prstClr val="black"/>
              </a:solidFill>
              <a:latin typeface="Carlito"/>
              <a:cs typeface="Carlito"/>
            </a:endParaRPr>
          </a:p>
          <a:p>
            <a:pPr marL="241300" indent="-228600" defTabSz="457200"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prstClr val="black"/>
                </a:solidFill>
                <a:latin typeface="Carlito"/>
                <a:cs typeface="Carlito"/>
              </a:rPr>
              <a:t>Missing </a:t>
            </a:r>
            <a:r>
              <a:rPr sz="2800" spc="-20" dirty="0">
                <a:solidFill>
                  <a:prstClr val="black"/>
                </a:solidFill>
                <a:latin typeface="Carlito"/>
                <a:cs typeface="Carlito"/>
              </a:rPr>
              <a:t>data </a:t>
            </a:r>
            <a:r>
              <a:rPr sz="2800" spc="-15" dirty="0">
                <a:solidFill>
                  <a:prstClr val="black"/>
                </a:solidFill>
                <a:latin typeface="Carlito"/>
                <a:cs typeface="Carlito"/>
              </a:rPr>
              <a:t>indicated </a:t>
            </a:r>
            <a:r>
              <a:rPr sz="2800" spc="-5" dirty="0">
                <a:solidFill>
                  <a:prstClr val="black"/>
                </a:solidFill>
                <a:latin typeface="Carlito"/>
                <a:cs typeface="Carlito"/>
              </a:rPr>
              <a:t>by </a:t>
            </a:r>
            <a:r>
              <a:rPr sz="2800" dirty="0">
                <a:solidFill>
                  <a:prstClr val="black"/>
                </a:solidFill>
                <a:latin typeface="Courier New"/>
                <a:cs typeface="Courier New"/>
              </a:rPr>
              <a:t>0</a:t>
            </a:r>
            <a:r>
              <a:rPr sz="280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prstClr val="black"/>
                </a:solidFill>
                <a:latin typeface="Courier New"/>
                <a:cs typeface="Courier New"/>
              </a:rPr>
              <a:t>0</a:t>
            </a:r>
            <a:endParaRPr sz="28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4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267" y="136740"/>
            <a:ext cx="9038732" cy="6647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01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52569371-B761-2A4B-922F-CCB6DF9B7C33}"/>
              </a:ext>
            </a:extLst>
          </p:cNvPr>
          <p:cNvSpPr/>
          <p:nvPr/>
        </p:nvSpPr>
        <p:spPr>
          <a:xfrm>
            <a:off x="1629267" y="136740"/>
            <a:ext cx="9038732" cy="6647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1524001" y="0"/>
            <a:ext cx="831215" cy="6858000"/>
          </a:xfrm>
          <a:custGeom>
            <a:avLst/>
            <a:gdLst/>
            <a:ahLst/>
            <a:cxnLst/>
            <a:rect l="l" t="t" r="r" b="b"/>
            <a:pathLst>
              <a:path w="831215" h="6858000">
                <a:moveTo>
                  <a:pt x="0" y="6858000"/>
                </a:moveTo>
                <a:lnTo>
                  <a:pt x="830916" y="6858000"/>
                </a:lnTo>
                <a:lnTo>
                  <a:pt x="8309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CBAD">
              <a:alpha val="34118"/>
            </a:srgbClr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5905" y="2532293"/>
            <a:ext cx="1553210" cy="406522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</a:ln>
        </p:spPr>
        <p:txBody>
          <a:bodyPr vert="horz" wrap="square" lIns="0" tIns="36830" rIns="0" bIns="0" rtlCol="0" anchor="ctr">
            <a:spAutoFit/>
          </a:bodyPr>
          <a:lstStyle/>
          <a:p>
            <a:pPr marL="91440"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Family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4828" y="2648738"/>
            <a:ext cx="1411605" cy="172085"/>
          </a:xfrm>
          <a:custGeom>
            <a:avLst/>
            <a:gdLst/>
            <a:ahLst/>
            <a:cxnLst/>
            <a:rect l="l" t="t" r="r" b="b"/>
            <a:pathLst>
              <a:path w="1411605" h="172085">
                <a:moveTo>
                  <a:pt x="157031" y="0"/>
                </a:moveTo>
                <a:lnTo>
                  <a:pt x="147213" y="1257"/>
                </a:lnTo>
                <a:lnTo>
                  <a:pt x="144781" y="2057"/>
                </a:lnTo>
                <a:lnTo>
                  <a:pt x="0" y="86512"/>
                </a:lnTo>
                <a:lnTo>
                  <a:pt x="142509" y="169646"/>
                </a:lnTo>
                <a:lnTo>
                  <a:pt x="149668" y="172087"/>
                </a:lnTo>
                <a:lnTo>
                  <a:pt x="156955" y="171613"/>
                </a:lnTo>
                <a:lnTo>
                  <a:pt x="163532" y="168441"/>
                </a:lnTo>
                <a:lnTo>
                  <a:pt x="168562" y="162788"/>
                </a:lnTo>
                <a:lnTo>
                  <a:pt x="171005" y="155627"/>
                </a:lnTo>
                <a:lnTo>
                  <a:pt x="170530" y="148340"/>
                </a:lnTo>
                <a:lnTo>
                  <a:pt x="167357" y="141766"/>
                </a:lnTo>
                <a:lnTo>
                  <a:pt x="161706" y="136740"/>
                </a:lnTo>
                <a:lnTo>
                  <a:pt x="108272" y="105562"/>
                </a:lnTo>
                <a:lnTo>
                  <a:pt x="1411077" y="105562"/>
                </a:lnTo>
                <a:lnTo>
                  <a:pt x="1411077" y="67462"/>
                </a:lnTo>
                <a:lnTo>
                  <a:pt x="108272" y="67462"/>
                </a:lnTo>
                <a:lnTo>
                  <a:pt x="161706" y="36296"/>
                </a:lnTo>
                <a:lnTo>
                  <a:pt x="167357" y="31263"/>
                </a:lnTo>
                <a:lnTo>
                  <a:pt x="170530" y="24685"/>
                </a:lnTo>
                <a:lnTo>
                  <a:pt x="171005" y="17397"/>
                </a:lnTo>
                <a:lnTo>
                  <a:pt x="168562" y="10236"/>
                </a:lnTo>
                <a:lnTo>
                  <a:pt x="164586" y="34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30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79EBB7F9-2267-F140-A754-4EFAE96EA041}"/>
              </a:ext>
            </a:extLst>
          </p:cNvPr>
          <p:cNvSpPr/>
          <p:nvPr/>
        </p:nvSpPr>
        <p:spPr>
          <a:xfrm>
            <a:off x="1629267" y="136740"/>
            <a:ext cx="9038732" cy="6647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2354916" y="0"/>
            <a:ext cx="1348740" cy="5064760"/>
          </a:xfrm>
          <a:custGeom>
            <a:avLst/>
            <a:gdLst/>
            <a:ahLst/>
            <a:cxnLst/>
            <a:rect l="l" t="t" r="r" b="b"/>
            <a:pathLst>
              <a:path w="1348739" h="5064760">
                <a:moveTo>
                  <a:pt x="1348282" y="0"/>
                </a:moveTo>
                <a:lnTo>
                  <a:pt x="0" y="0"/>
                </a:lnTo>
                <a:lnTo>
                  <a:pt x="0" y="5064607"/>
                </a:lnTo>
                <a:lnTo>
                  <a:pt x="1348282" y="5064607"/>
                </a:lnTo>
                <a:lnTo>
                  <a:pt x="1348282" y="0"/>
                </a:lnTo>
                <a:close/>
              </a:path>
            </a:pathLst>
          </a:custGeom>
          <a:solidFill>
            <a:srgbClr val="F8CBAD">
              <a:alpha val="34118"/>
            </a:srgbClr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4188" y="3220430"/>
            <a:ext cx="2169160" cy="406522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</a:ln>
        </p:spPr>
        <p:txBody>
          <a:bodyPr vert="horz" wrap="square" lIns="0" tIns="36830" rIns="0" bIns="0" rtlCol="0" anchor="ctr">
            <a:spAutoFit/>
          </a:bodyPr>
          <a:lstStyle/>
          <a:p>
            <a:pPr marL="90805"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Sample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54916" y="3291612"/>
            <a:ext cx="2759710" cy="3566795"/>
            <a:chOff x="830916" y="3291611"/>
            <a:chExt cx="2759710" cy="3566795"/>
          </a:xfrm>
        </p:grpSpPr>
        <p:sp>
          <p:nvSpPr>
            <p:cNvPr id="5" name="object 5"/>
            <p:cNvSpPr/>
            <p:nvPr/>
          </p:nvSpPr>
          <p:spPr>
            <a:xfrm>
              <a:off x="2179104" y="3291611"/>
              <a:ext cx="1411605" cy="172720"/>
            </a:xfrm>
            <a:custGeom>
              <a:avLst/>
              <a:gdLst/>
              <a:ahLst/>
              <a:cxnLst/>
              <a:rect l="l" t="t" r="r" b="b"/>
              <a:pathLst>
                <a:path w="1411604" h="172720">
                  <a:moveTo>
                    <a:pt x="157035" y="0"/>
                  </a:moveTo>
                  <a:lnTo>
                    <a:pt x="147218" y="1257"/>
                  </a:lnTo>
                  <a:lnTo>
                    <a:pt x="144780" y="2057"/>
                  </a:lnTo>
                  <a:lnTo>
                    <a:pt x="0" y="86525"/>
                  </a:lnTo>
                  <a:lnTo>
                    <a:pt x="142506" y="169646"/>
                  </a:lnTo>
                  <a:lnTo>
                    <a:pt x="149668" y="172093"/>
                  </a:lnTo>
                  <a:lnTo>
                    <a:pt x="156956" y="171618"/>
                  </a:lnTo>
                  <a:lnTo>
                    <a:pt x="163534" y="168442"/>
                  </a:lnTo>
                  <a:lnTo>
                    <a:pt x="168567" y="162788"/>
                  </a:lnTo>
                  <a:lnTo>
                    <a:pt x="171008" y="155632"/>
                  </a:lnTo>
                  <a:lnTo>
                    <a:pt x="170534" y="148345"/>
                  </a:lnTo>
                  <a:lnTo>
                    <a:pt x="167361" y="141768"/>
                  </a:lnTo>
                  <a:lnTo>
                    <a:pt x="161709" y="136740"/>
                  </a:lnTo>
                  <a:lnTo>
                    <a:pt x="108280" y="105575"/>
                  </a:lnTo>
                  <a:lnTo>
                    <a:pt x="1411084" y="105562"/>
                  </a:lnTo>
                  <a:lnTo>
                    <a:pt x="1411084" y="67462"/>
                  </a:lnTo>
                  <a:lnTo>
                    <a:pt x="108280" y="67475"/>
                  </a:lnTo>
                  <a:lnTo>
                    <a:pt x="161709" y="36296"/>
                  </a:lnTo>
                  <a:lnTo>
                    <a:pt x="167361" y="31269"/>
                  </a:lnTo>
                  <a:lnTo>
                    <a:pt x="170534" y="24691"/>
                  </a:lnTo>
                  <a:lnTo>
                    <a:pt x="171008" y="17404"/>
                  </a:lnTo>
                  <a:lnTo>
                    <a:pt x="168567" y="10248"/>
                  </a:lnTo>
                  <a:lnTo>
                    <a:pt x="164592" y="34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30910" y="5064607"/>
              <a:ext cx="1501140" cy="1793875"/>
            </a:xfrm>
            <a:custGeom>
              <a:avLst/>
              <a:gdLst/>
              <a:ahLst/>
              <a:cxnLst/>
              <a:rect l="l" t="t" r="r" b="b"/>
              <a:pathLst>
                <a:path w="1501139" h="1793875">
                  <a:moveTo>
                    <a:pt x="1500682" y="0"/>
                  </a:moveTo>
                  <a:lnTo>
                    <a:pt x="152400" y="0"/>
                  </a:lnTo>
                  <a:lnTo>
                    <a:pt x="152400" y="391998"/>
                  </a:lnTo>
                  <a:lnTo>
                    <a:pt x="0" y="391998"/>
                  </a:lnTo>
                  <a:lnTo>
                    <a:pt x="0" y="1793392"/>
                  </a:lnTo>
                  <a:lnTo>
                    <a:pt x="1348282" y="1793392"/>
                  </a:lnTo>
                  <a:lnTo>
                    <a:pt x="1348282" y="391998"/>
                  </a:lnTo>
                  <a:lnTo>
                    <a:pt x="1500682" y="391998"/>
                  </a:lnTo>
                  <a:lnTo>
                    <a:pt x="1500682" y="0"/>
                  </a:lnTo>
                  <a:close/>
                </a:path>
              </a:pathLst>
            </a:custGeom>
            <a:solidFill>
              <a:srgbClr val="F8CBAD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2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5C2CB70-E133-5C4D-9C17-C2C20C20B48D}"/>
              </a:ext>
            </a:extLst>
          </p:cNvPr>
          <p:cNvSpPr/>
          <p:nvPr/>
        </p:nvSpPr>
        <p:spPr>
          <a:xfrm>
            <a:off x="1629267" y="136740"/>
            <a:ext cx="9038732" cy="6647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1524001" y="768311"/>
            <a:ext cx="4844415" cy="1082040"/>
          </a:xfrm>
          <a:custGeom>
            <a:avLst/>
            <a:gdLst/>
            <a:ahLst/>
            <a:cxnLst/>
            <a:rect l="l" t="t" r="r" b="b"/>
            <a:pathLst>
              <a:path w="4844415" h="1082039">
                <a:moveTo>
                  <a:pt x="4844389" y="689914"/>
                </a:moveTo>
                <a:lnTo>
                  <a:pt x="2163508" y="689914"/>
                </a:lnTo>
                <a:lnTo>
                  <a:pt x="2163508" y="0"/>
                </a:lnTo>
                <a:lnTo>
                  <a:pt x="830910" y="0"/>
                </a:lnTo>
                <a:lnTo>
                  <a:pt x="0" y="0"/>
                </a:lnTo>
                <a:lnTo>
                  <a:pt x="0" y="1081913"/>
                </a:lnTo>
                <a:lnTo>
                  <a:pt x="830910" y="1081913"/>
                </a:lnTo>
                <a:lnTo>
                  <a:pt x="4844389" y="1081913"/>
                </a:lnTo>
                <a:lnTo>
                  <a:pt x="4844389" y="689914"/>
                </a:lnTo>
                <a:close/>
              </a:path>
            </a:pathLst>
          </a:custGeom>
          <a:solidFill>
            <a:srgbClr val="F8CBAD">
              <a:alpha val="34118"/>
            </a:srgbClr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574" y="2724825"/>
            <a:ext cx="2262505" cy="406522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</a:ln>
        </p:spPr>
        <p:txBody>
          <a:bodyPr vert="horz" wrap="square" lIns="0" tIns="36830" rIns="0" bIns="0" rtlCol="0" anchor="ctr">
            <a:spAutoFit/>
          </a:bodyPr>
          <a:lstStyle/>
          <a:p>
            <a:pPr marL="90805"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FAMILY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7458" y="1850161"/>
            <a:ext cx="753745" cy="859790"/>
          </a:xfrm>
          <a:custGeom>
            <a:avLst/>
            <a:gdLst/>
            <a:ahLst/>
            <a:cxnLst/>
            <a:rect l="l" t="t" r="r" b="b"/>
            <a:pathLst>
              <a:path w="753744" h="859789">
                <a:moveTo>
                  <a:pt x="0" y="0"/>
                </a:moveTo>
                <a:lnTo>
                  <a:pt x="31089" y="162026"/>
                </a:lnTo>
                <a:lnTo>
                  <a:pt x="53390" y="177139"/>
                </a:lnTo>
                <a:lnTo>
                  <a:pt x="60394" y="174273"/>
                </a:lnTo>
                <a:lnTo>
                  <a:pt x="65573" y="169124"/>
                </a:lnTo>
                <a:lnTo>
                  <a:pt x="68442" y="162410"/>
                </a:lnTo>
                <a:lnTo>
                  <a:pt x="68516" y="154851"/>
                </a:lnTo>
                <a:lnTo>
                  <a:pt x="56857" y="94094"/>
                </a:lnTo>
                <a:lnTo>
                  <a:pt x="724852" y="859307"/>
                </a:lnTo>
                <a:lnTo>
                  <a:pt x="753554" y="834250"/>
                </a:lnTo>
                <a:lnTo>
                  <a:pt x="85559" y="69037"/>
                </a:lnTo>
                <a:lnTo>
                  <a:pt x="144183" y="88798"/>
                </a:lnTo>
                <a:lnTo>
                  <a:pt x="169265" y="69317"/>
                </a:lnTo>
                <a:lnTo>
                  <a:pt x="167332" y="62276"/>
                </a:lnTo>
                <a:lnTo>
                  <a:pt x="162898" y="56475"/>
                </a:lnTo>
                <a:lnTo>
                  <a:pt x="156349" y="526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79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9268" y="47040"/>
            <a:ext cx="9039225" cy="6737350"/>
            <a:chOff x="105267" y="47040"/>
            <a:chExt cx="9039225" cy="6737350"/>
          </a:xfrm>
        </p:grpSpPr>
        <p:sp>
          <p:nvSpPr>
            <p:cNvPr id="3" name="object 3"/>
            <p:cNvSpPr/>
            <p:nvPr/>
          </p:nvSpPr>
          <p:spPr>
            <a:xfrm>
              <a:off x="105267" y="136739"/>
              <a:ext cx="9038732" cy="6647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74949" y="47040"/>
              <a:ext cx="486409" cy="1427480"/>
            </a:xfrm>
            <a:custGeom>
              <a:avLst/>
              <a:gdLst/>
              <a:ahLst/>
              <a:cxnLst/>
              <a:rect l="l" t="t" r="r" b="b"/>
              <a:pathLst>
                <a:path w="486410" h="1427480">
                  <a:moveTo>
                    <a:pt x="486007" y="0"/>
                  </a:moveTo>
                  <a:lnTo>
                    <a:pt x="0" y="0"/>
                  </a:lnTo>
                  <a:lnTo>
                    <a:pt x="0" y="1426870"/>
                  </a:lnTo>
                  <a:lnTo>
                    <a:pt x="486007" y="1426870"/>
                  </a:lnTo>
                  <a:lnTo>
                    <a:pt x="486007" y="0"/>
                  </a:lnTo>
                  <a:close/>
                </a:path>
              </a:pathLst>
            </a:custGeom>
            <a:solidFill>
              <a:srgbClr val="F8CBAD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23929" y="3888613"/>
            <a:ext cx="732790" cy="406522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 defTabSz="457200"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Sex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98951" y="1473918"/>
            <a:ext cx="2496185" cy="5384165"/>
            <a:chOff x="2774950" y="1473917"/>
            <a:chExt cx="2496185" cy="5384165"/>
          </a:xfrm>
        </p:grpSpPr>
        <p:sp>
          <p:nvSpPr>
            <p:cNvPr id="7" name="object 7"/>
            <p:cNvSpPr/>
            <p:nvPr/>
          </p:nvSpPr>
          <p:spPr>
            <a:xfrm>
              <a:off x="3198190" y="2963443"/>
              <a:ext cx="882015" cy="938530"/>
            </a:xfrm>
            <a:custGeom>
              <a:avLst/>
              <a:gdLst/>
              <a:ahLst/>
              <a:cxnLst/>
              <a:rect l="l" t="t" r="r" b="b"/>
              <a:pathLst>
                <a:path w="882014" h="938529">
                  <a:moveTo>
                    <a:pt x="0" y="0"/>
                  </a:moveTo>
                  <a:lnTo>
                    <a:pt x="36868" y="160807"/>
                  </a:lnTo>
                  <a:lnTo>
                    <a:pt x="39983" y="167697"/>
                  </a:lnTo>
                  <a:lnTo>
                    <a:pt x="45316" y="172688"/>
                  </a:lnTo>
                  <a:lnTo>
                    <a:pt x="52130" y="175316"/>
                  </a:lnTo>
                  <a:lnTo>
                    <a:pt x="59690" y="175120"/>
                  </a:lnTo>
                  <a:lnTo>
                    <a:pt x="66585" y="171998"/>
                  </a:lnTo>
                  <a:lnTo>
                    <a:pt x="71575" y="166665"/>
                  </a:lnTo>
                  <a:lnTo>
                    <a:pt x="74200" y="159850"/>
                  </a:lnTo>
                  <a:lnTo>
                    <a:pt x="74002" y="152285"/>
                  </a:lnTo>
                  <a:lnTo>
                    <a:pt x="60172" y="91998"/>
                  </a:lnTo>
                  <a:lnTo>
                    <a:pt x="853986" y="938212"/>
                  </a:lnTo>
                  <a:lnTo>
                    <a:pt x="881773" y="912139"/>
                  </a:lnTo>
                  <a:lnTo>
                    <a:pt x="87960" y="65925"/>
                  </a:lnTo>
                  <a:lnTo>
                    <a:pt x="147256" y="83578"/>
                  </a:lnTo>
                  <a:lnTo>
                    <a:pt x="171632" y="63218"/>
                  </a:lnTo>
                  <a:lnTo>
                    <a:pt x="169446" y="56249"/>
                  </a:lnTo>
                  <a:lnTo>
                    <a:pt x="164807" y="50608"/>
                  </a:lnTo>
                  <a:lnTo>
                    <a:pt x="158127" y="47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774950" y="1473923"/>
              <a:ext cx="2496185" cy="5384165"/>
            </a:xfrm>
            <a:custGeom>
              <a:avLst/>
              <a:gdLst/>
              <a:ahLst/>
              <a:cxnLst/>
              <a:rect l="l" t="t" r="r" b="b"/>
              <a:pathLst>
                <a:path w="2496185" h="5384165">
                  <a:moveTo>
                    <a:pt x="666292" y="3606368"/>
                  </a:moveTo>
                  <a:lnTo>
                    <a:pt x="486003" y="3606368"/>
                  </a:lnTo>
                  <a:lnTo>
                    <a:pt x="486003" y="356235"/>
                  </a:lnTo>
                  <a:lnTo>
                    <a:pt x="0" y="356235"/>
                  </a:lnTo>
                  <a:lnTo>
                    <a:pt x="0" y="3606368"/>
                  </a:lnTo>
                  <a:lnTo>
                    <a:pt x="180289" y="3606368"/>
                  </a:lnTo>
                  <a:lnTo>
                    <a:pt x="180289" y="3935653"/>
                  </a:lnTo>
                  <a:lnTo>
                    <a:pt x="0" y="3935653"/>
                  </a:lnTo>
                  <a:lnTo>
                    <a:pt x="0" y="5384076"/>
                  </a:lnTo>
                  <a:lnTo>
                    <a:pt x="486003" y="5384076"/>
                  </a:lnTo>
                  <a:lnTo>
                    <a:pt x="486003" y="3962603"/>
                  </a:lnTo>
                  <a:lnTo>
                    <a:pt x="666292" y="3962603"/>
                  </a:lnTo>
                  <a:lnTo>
                    <a:pt x="666292" y="3606368"/>
                  </a:lnTo>
                  <a:close/>
                </a:path>
                <a:path w="2496185" h="5384165">
                  <a:moveTo>
                    <a:pt x="2496121" y="0"/>
                  </a:moveTo>
                  <a:lnTo>
                    <a:pt x="2010117" y="0"/>
                  </a:lnTo>
                  <a:lnTo>
                    <a:pt x="2010117" y="356235"/>
                  </a:lnTo>
                  <a:lnTo>
                    <a:pt x="2496121" y="356235"/>
                  </a:lnTo>
                  <a:lnTo>
                    <a:pt x="2496121" y="0"/>
                  </a:lnTo>
                  <a:close/>
                </a:path>
              </a:pathLst>
            </a:custGeom>
            <a:solidFill>
              <a:srgbClr val="F8CBAD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09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588</Words>
  <Application>Microsoft Macintosh PowerPoint</Application>
  <PresentationFormat>Widescreen</PresentationFormat>
  <Paragraphs>101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Carlito</vt:lpstr>
      <vt:lpstr>Courier New</vt:lpstr>
      <vt:lpstr>Helvetica</vt:lpstr>
      <vt:lpstr>Office Theme</vt:lpstr>
      <vt:lpstr>1_Office Theme</vt:lpstr>
      <vt:lpstr>Week 1: Lab</vt:lpstr>
      <vt:lpstr>PLINK</vt:lpstr>
      <vt:lpstr>PLINK Input Files</vt:lpstr>
      <vt:lpstr>PED file</vt:lpstr>
      <vt:lpstr>PowerPoint Presentation</vt:lpstr>
      <vt:lpstr>Family ID</vt:lpstr>
      <vt:lpstr>Sample name</vt:lpstr>
      <vt:lpstr>SAME FAMILY</vt:lpstr>
      <vt:lpstr>PowerPoint Presentation</vt:lpstr>
      <vt:lpstr>Phenotype</vt:lpstr>
      <vt:lpstr>PowerPoint Presentation</vt:lpstr>
      <vt:lpstr>Missing genotype</vt:lpstr>
      <vt:lpstr>Loading a PLINK file</vt:lpstr>
      <vt:lpstr>Loading a PLINK file</vt:lpstr>
      <vt:lpstr>PowerPoint Presentation</vt:lpstr>
      <vt:lpstr>PLINK Binary files</vt:lpstr>
      <vt:lpstr>bed file</vt:lpstr>
      <vt:lpstr>bim file</vt:lpstr>
      <vt:lpstr>bim file</vt:lpstr>
      <vt:lpstr>fam file</vt:lpstr>
      <vt:lpstr>General PLINK notation  Manipulating Data</vt:lpstr>
      <vt:lpstr>General PLINK notation</vt:lpstr>
      <vt:lpstr>Remove Individuals from a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Lab</dc:title>
  <dc:creator>Oshiomah Philip Oyageshio</dc:creator>
  <cp:lastModifiedBy>Oshiomah Philip Oyageshio</cp:lastModifiedBy>
  <cp:revision>2</cp:revision>
  <dcterms:created xsi:type="dcterms:W3CDTF">2024-04-08T20:28:11Z</dcterms:created>
  <dcterms:modified xsi:type="dcterms:W3CDTF">2024-04-12T00:13:56Z</dcterms:modified>
</cp:coreProperties>
</file>