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4" r:id="rId3"/>
    <p:sldId id="274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5" r:id="rId13"/>
    <p:sldId id="265" r:id="rId14"/>
    <p:sldId id="277" r:id="rId15"/>
    <p:sldId id="276" r:id="rId16"/>
    <p:sldId id="258" r:id="rId17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336" y="-1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E5698F-00BA-B247-98C6-9FB5FC69D17F}" type="datetimeFigureOut">
              <a:rPr kumimoji="1" lang="ja-JP" altLang="en-US" smtClean="0"/>
              <a:t>15/09/24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55D76-ECE0-F74C-8310-7DA1DF65585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7639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tiff"/><Relationship Id="rId3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tiff"/><Relationship Id="rId3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0"/>
            <a:ext cx="9150431" cy="5148643"/>
          </a:xfrm>
          <a:prstGeom prst="rect">
            <a:avLst/>
          </a:prstGeom>
        </p:spPr>
      </p:pic>
      <p:pic>
        <p:nvPicPr>
          <p:cNvPr id="15" name="Picture 8" descr="logo_black.ai"/>
          <p:cNvPicPr>
            <a:picLocks noChangeAspect="1"/>
          </p:cNvPicPr>
          <p:nvPr/>
        </p:nvPicPr>
        <p:blipFill>
          <a:blip r:embed="rId3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5452" y="320676"/>
            <a:ext cx="9493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8196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463294" y="3211463"/>
            <a:ext cx="8302625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200" baseline="0">
                <a:solidFill>
                  <a:srgbClr val="4D4D4D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GB" dirty="0" smtClean="0"/>
              <a:t>Subtitle Goes Here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25765" y="2639977"/>
            <a:ext cx="8340152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5200" b="0" i="0" spc="0" baseline="0">
                <a:solidFill>
                  <a:srgbClr val="4D4D4D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Presentation Title Goes Here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496" y="3793199"/>
            <a:ext cx="8296421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400" b="0" i="0">
                <a:solidFill>
                  <a:srgbClr val="676767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dirty="0" smtClean="0"/>
              <a:t>Speaker Name</a:t>
            </a:r>
            <a:endParaRPr lang="en-US" dirty="0"/>
          </a:p>
        </p:txBody>
      </p:sp>
      <p:sp>
        <p:nvSpPr>
          <p:cNvPr id="22" name="Text Placeholder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9496" y="4033196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Speaker Title</a:t>
            </a:r>
          </a:p>
        </p:txBody>
      </p:sp>
      <p:sp>
        <p:nvSpPr>
          <p:cNvPr id="23" name="Text Placeholder 40"/>
          <p:cNvSpPr>
            <a:spLocks noGrp="1"/>
          </p:cNvSpPr>
          <p:nvPr>
            <p:ph type="body" sz="quarter" idx="12" hasCustomPrompt="1"/>
          </p:nvPr>
        </p:nvSpPr>
        <p:spPr>
          <a:xfrm>
            <a:off x="469496" y="4273193"/>
            <a:ext cx="8296421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400" b="0" i="0" kern="1200" dirty="0" smtClean="0">
                <a:solidFill>
                  <a:srgbClr val="676767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GB" dirty="0" smtClean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2981896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hidden">
          <a:xfrm>
            <a:off x="0" y="0"/>
            <a:ext cx="9144000" cy="1333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71" tIns="34286" rIns="68571" bIns="34286" anchor="ctr"/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rgbClr val="3E6BB4"/>
                </a:solidFill>
                <a:latin typeface="+mj-lt"/>
                <a:cs typeface="CiscoSans Thin"/>
              </a:defRPr>
            </a:lvl1pPr>
          </a:lstStyle>
          <a:p>
            <a:r>
              <a:rPr lang="en-GB" dirty="0" smtClean="0"/>
              <a:t>Section Title Goes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91514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62301" y="1347788"/>
            <a:ext cx="8277344" cy="316821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0928" indent="-223792">
              <a:lnSpc>
                <a:spcPct val="95000"/>
              </a:lnSpc>
              <a:spcBef>
                <a:spcPts val="1110"/>
              </a:spcBef>
              <a:buClr>
                <a:schemeClr val="tx1"/>
              </a:buClr>
              <a:buSzPct val="80000"/>
              <a:buFont typeface="Arial"/>
              <a:buChar char="•"/>
              <a:defRPr sz="2000" b="0" i="0">
                <a:solidFill>
                  <a:srgbClr val="676767"/>
                </a:solidFill>
                <a:latin typeface="+mn-lt"/>
                <a:cs typeface="CiscoSans ExtraLight"/>
              </a:defRPr>
            </a:lvl1pPr>
            <a:lvl2pPr marL="507895" indent="-215855">
              <a:lnSpc>
                <a:spcPct val="95000"/>
              </a:lnSpc>
              <a:spcBef>
                <a:spcPts val="450"/>
              </a:spcBef>
              <a:buClr>
                <a:schemeClr val="tx1"/>
              </a:buClr>
              <a:buSzPct val="80000"/>
              <a:buFont typeface="Arial"/>
              <a:buChar char="•"/>
              <a:defRPr sz="1800" b="0" i="0">
                <a:solidFill>
                  <a:srgbClr val="676767"/>
                </a:solidFill>
                <a:latin typeface="+mn-lt"/>
                <a:cs typeface="CiscoSans ExtraLight"/>
              </a:defRPr>
            </a:lvl2pPr>
            <a:lvl3pPr marL="747558" indent="-171415">
              <a:buClr>
                <a:schemeClr val="tx1"/>
              </a:buClr>
              <a:buSzPct val="80000"/>
              <a:buFont typeface="Arial"/>
              <a:buChar char="•"/>
              <a:defRPr sz="1600" b="0" i="0">
                <a:solidFill>
                  <a:srgbClr val="676767"/>
                </a:solidFill>
                <a:latin typeface="+mn-lt"/>
                <a:cs typeface="CiscoSans ExtraLight"/>
              </a:defRPr>
            </a:lvl3pPr>
            <a:lvl4pPr marL="911035" indent="-171415">
              <a:buClr>
                <a:schemeClr val="tx1"/>
              </a:buClr>
              <a:buSzPct val="80000"/>
              <a:buFont typeface="Arial"/>
              <a:buChar char="•"/>
              <a:defRPr sz="1400" b="0" i="0">
                <a:solidFill>
                  <a:srgbClr val="676767"/>
                </a:solidFill>
                <a:latin typeface="+mn-lt"/>
                <a:cs typeface="CiscoSans ExtraLight"/>
              </a:defRPr>
            </a:lvl4pPr>
            <a:lvl5pPr marL="1082450" indent="-168240">
              <a:buClr>
                <a:schemeClr val="tx1"/>
              </a:buClr>
              <a:buSzPct val="80000"/>
              <a:buFont typeface="Arial"/>
              <a:buChar char="•"/>
              <a:defRPr sz="1200" b="0" i="0">
                <a:solidFill>
                  <a:srgbClr val="676767"/>
                </a:solidFill>
                <a:latin typeface="+mn-lt"/>
                <a:cs typeface="CiscoSans ExtraLight"/>
              </a:defRPr>
            </a:lvl5pPr>
          </a:lstStyle>
          <a:p>
            <a:pPr lvl="0"/>
            <a:r>
              <a:rPr lang="en-GB" dirty="0" smtClean="0"/>
              <a:t>First level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6443340"/>
      </p:ext>
    </p:extLst>
  </p:cSld>
  <p:clrMapOvr>
    <a:masterClrMapping/>
  </p:clrMapOvr>
  <p:transition xmlns:p14="http://schemas.microsoft.com/office/powerpoint/2010/main"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losing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216" y="-2570"/>
            <a:ext cx="9150431" cy="5148643"/>
          </a:xfrm>
          <a:prstGeom prst="rect">
            <a:avLst/>
          </a:prstGeom>
        </p:spPr>
      </p:pic>
      <p:pic>
        <p:nvPicPr>
          <p:cNvPr id="17" name="Picture 16" descr="pref_1-line_logo+tagline-rt-white-CMYK.ai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lum bright="-100000" contrast="-100000"/>
            <a:alphaModFix amt="6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745" y="1643634"/>
            <a:ext cx="8760510" cy="185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45859"/>
      </p:ext>
    </p:extLst>
  </p:cSld>
  <p:clrMapOvr>
    <a:masterClrMapping/>
  </p:clrMapOvr>
  <p:transition xmlns:p14="http://schemas.microsoft.com/office/powerpoint/2010/main"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4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Title Goes Here</a:t>
            </a:r>
            <a:endParaRPr lang="en-GB" dirty="0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169" y="4742907"/>
            <a:ext cx="218952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fontAlgn="auto">
              <a:spcBef>
                <a:spcPts val="0"/>
              </a:spcBef>
              <a:spcAft>
                <a:spcPts val="0"/>
              </a:spcAft>
              <a:defRPr/>
            </a:pPr>
            <a:fld id="{4ABDCABE-3F10-B64C-92F1-862014417034}" type="slidenum">
              <a:rPr lang="en-US" sz="60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pPr algn="r" defTabSz="61074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©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2015  </a:t>
            </a:r>
            <a:r>
              <a:rPr lang="en-US" sz="600" dirty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Cisco and/or its affiliates. All rights reserved.   Cisco </a:t>
            </a:r>
            <a:r>
              <a:rPr lang="en-US" sz="600" dirty="0" smtClean="0">
                <a:solidFill>
                  <a:srgbClr val="000000">
                    <a:alpha val="25000"/>
                  </a:srgbClr>
                </a:solidFill>
                <a:latin typeface="+mn-lt"/>
                <a:ea typeface="+mn-ea"/>
                <a:cs typeface="CiscoSans Thin"/>
              </a:rPr>
              <a:t>Public</a:t>
            </a:r>
            <a:endParaRPr lang="en-US" sz="600" dirty="0">
              <a:solidFill>
                <a:srgbClr val="000000">
                  <a:alpha val="25000"/>
                </a:srgbClr>
              </a:solidFill>
              <a:latin typeface="+mn-lt"/>
              <a:ea typeface="+mn-ea"/>
              <a:cs typeface="CiscoSans Thin"/>
            </a:endParaRPr>
          </a:p>
        </p:txBody>
      </p:sp>
      <p:pic>
        <p:nvPicPr>
          <p:cNvPr id="7" name="Picture 2" descr="C:\Users\spius\Pictures\cisco logo blue gradient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4175" y="4625773"/>
            <a:ext cx="431312" cy="26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71" r:id="rId3"/>
    <p:sldLayoutId id="2147483698" r:id="rId4"/>
  </p:sldLayoutIdLst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lang="en-US" sz="3200" kern="1200" dirty="0">
          <a:solidFill>
            <a:srgbClr val="676767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1"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kumimoji="1"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kumimoji="1"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kumimoji="1"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kumimoji="1"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isco.com/techsupport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://www.cisco.com/techsuppor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sz="4000" dirty="0" smtClean="0"/>
              <a:t>CCP Express 3.1</a:t>
            </a:r>
            <a:br>
              <a:rPr lang="en-US" altLang="ja-JP" sz="4000" dirty="0" smtClean="0"/>
            </a:br>
            <a:r>
              <a:rPr lang="ja-JP" altLang="en-US" sz="4000" dirty="0" smtClean="0"/>
              <a:t>リカバリ＆</a:t>
            </a:r>
            <a:r>
              <a:rPr kumimoji="1" lang="ja-JP" altLang="en-US" sz="4000" dirty="0" smtClean="0"/>
              <a:t>初期化ガイド</a:t>
            </a:r>
            <a:endParaRPr kumimoji="1" lang="ja-JP" altLang="en-US" sz="40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331640" y="4722698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※</a:t>
            </a:r>
            <a:r>
              <a:rPr lang="ja-JP" altLang="en-US" dirty="0" smtClean="0"/>
              <a:t>本資料は</a:t>
            </a:r>
            <a:r>
              <a:rPr lang="en-US" altLang="ja-JP" dirty="0" smtClean="0"/>
              <a:t>2015/09</a:t>
            </a:r>
            <a:r>
              <a:rPr lang="ja-JP" altLang="en-US" dirty="0" smtClean="0"/>
              <a:t>現在のハードウェア</a:t>
            </a:r>
            <a:r>
              <a:rPr lang="en-US" altLang="ja-JP" dirty="0" smtClean="0"/>
              <a:t>/</a:t>
            </a:r>
            <a:r>
              <a:rPr lang="ja-JP" altLang="en-US" dirty="0" smtClean="0"/>
              <a:t>ソフトウェアにおけるガイドです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15394738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en-US" altLang="ja-JP" dirty="0" smtClean="0"/>
              <a:t>15</a:t>
            </a:r>
            <a:r>
              <a:rPr kumimoji="1" lang="en-US" altLang="ja-JP" dirty="0" smtClean="0"/>
              <a:t>. “</a:t>
            </a:r>
            <a:r>
              <a:rPr kumimoji="1" lang="en-US" altLang="ja-JP" dirty="0" err="1" smtClean="0"/>
              <a:t>conf</a:t>
            </a:r>
            <a:r>
              <a:rPr kumimoji="1" lang="en-US" altLang="ja-JP" dirty="0" smtClean="0"/>
              <a:t> t”</a:t>
            </a:r>
            <a:r>
              <a:rPr kumimoji="1" lang="ja-JP" altLang="en-US" dirty="0" smtClean="0"/>
              <a:t>を入力し、</a:t>
            </a:r>
            <a:r>
              <a:rPr lang="ja-JP" altLang="en-US" dirty="0" smtClean="0"/>
              <a:t>グローバルコンフィグレーションモードへ移行</a:t>
            </a:r>
            <a:r>
              <a:rPr kumimoji="1" lang="ja-JP" altLang="en-US" dirty="0" smtClean="0"/>
              <a:t>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16. “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-register 0x2102”</a:t>
            </a:r>
            <a:r>
              <a:rPr lang="ja-JP" altLang="en-US" dirty="0" smtClean="0"/>
              <a:t>を入力し、通常起動するように設定します</a:t>
            </a:r>
            <a:endParaRPr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17. “exit”</a:t>
            </a:r>
            <a:r>
              <a:rPr lang="ja-JP" altLang="en-US" dirty="0" smtClean="0"/>
              <a:t>を入力し、特権モードへ移行します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-7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075806"/>
            <a:ext cx="806489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C841MJ#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C841MJ#conf 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Enter configuration commands, one per line.  End with CNTL/Z.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C841MJ(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)#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-register 0x2102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C841MJ(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)#exit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</a:t>
            </a:r>
          </a:p>
        </p:txBody>
      </p:sp>
    </p:spTree>
    <p:extLst>
      <p:ext uri="{BB962C8B-B14F-4D97-AF65-F5344CB8AC3E}">
        <p14:creationId xmlns:p14="http://schemas.microsoft.com/office/powerpoint/2010/main" val="76298949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462300" y="1131590"/>
            <a:ext cx="8574195" cy="3384408"/>
          </a:xfrm>
        </p:spPr>
        <p:txBody>
          <a:bodyPr/>
          <a:lstStyle/>
          <a:p>
            <a:pPr marL="57136" indent="0">
              <a:buNone/>
            </a:pPr>
            <a:r>
              <a:rPr lang="en-US" altLang="ja-JP" dirty="0" smtClean="0"/>
              <a:t>18</a:t>
            </a:r>
            <a:r>
              <a:rPr kumimoji="1" lang="en-US" altLang="ja-JP" dirty="0" smtClean="0"/>
              <a:t>. “show </a:t>
            </a:r>
            <a:r>
              <a:rPr kumimoji="1" lang="en-US" altLang="ja-JP" dirty="0" err="1" smtClean="0"/>
              <a:t>ver</a:t>
            </a:r>
            <a:r>
              <a:rPr kumimoji="1" lang="en-US" altLang="ja-JP" dirty="0" smtClean="0"/>
              <a:t> |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</a:t>
            </a:r>
            <a:r>
              <a:rPr lang="en-US" altLang="ja-JP" dirty="0" err="1"/>
              <a:t>C</a:t>
            </a:r>
            <a:r>
              <a:rPr kumimoji="1" lang="en-US" altLang="ja-JP" dirty="0" err="1" smtClean="0"/>
              <a:t>onfig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を入力し、次回起動時の起動オプションを確認します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19. “copy running-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 startup-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を入力し、設定情報を保存します</a:t>
            </a:r>
            <a:endParaRPr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20. “reload”</a:t>
            </a:r>
            <a:r>
              <a:rPr lang="ja-JP" altLang="en-US" dirty="0" smtClean="0"/>
              <a:t>を入力し、ルータを再起動します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</a:t>
            </a:r>
            <a:r>
              <a:rPr lang="en-US" altLang="ja-JP" dirty="0"/>
              <a:t>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-8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427734"/>
            <a:ext cx="8064896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C841MJ#sh </a:t>
            </a:r>
            <a:r>
              <a:rPr lang="en-US" altLang="ja-JP" sz="1400" dirty="0" err="1">
                <a:latin typeface="Courier New"/>
                <a:cs typeface="Courier New"/>
              </a:rPr>
              <a:t>ver</a:t>
            </a:r>
            <a:r>
              <a:rPr lang="en-US" altLang="ja-JP" sz="1400" dirty="0">
                <a:latin typeface="Courier New"/>
                <a:cs typeface="Courier New"/>
              </a:rPr>
              <a:t> | </a:t>
            </a:r>
            <a:r>
              <a:rPr lang="en-US" altLang="ja-JP" sz="1400" dirty="0" err="1">
                <a:latin typeface="Courier New"/>
                <a:cs typeface="Courier New"/>
              </a:rPr>
              <a:t>i</a:t>
            </a:r>
            <a:r>
              <a:rPr lang="en-US" altLang="ja-JP" sz="1400" dirty="0">
                <a:latin typeface="Courier New"/>
                <a:cs typeface="Courier New"/>
              </a:rPr>
              <a:t> 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Configuration register is 0x2142 (will be 0x2102 at next reload</a:t>
            </a:r>
            <a:r>
              <a:rPr lang="en-US" altLang="ja-JP" sz="1400" dirty="0" smtClean="0">
                <a:latin typeface="Courier New"/>
                <a:cs typeface="Courier New"/>
              </a:rPr>
              <a:t>)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C841MJ#copy running-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 startup-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Destination filename [startup-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]?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Building configuration...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[OK]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C841MJ#relo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C841MJ#reload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Proceed with reload? [confirm]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*Sep  9 06:09:17.327: %SYS-5-RELOAD: Reload requested by admin on console. Reload Reason: Reload Command.</a:t>
            </a:r>
          </a:p>
        </p:txBody>
      </p:sp>
    </p:spTree>
    <p:extLst>
      <p:ext uri="{BB962C8B-B14F-4D97-AF65-F5344CB8AC3E}">
        <p14:creationId xmlns:p14="http://schemas.microsoft.com/office/powerpoint/2010/main" val="17075589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2. </a:t>
            </a:r>
            <a:r>
              <a:rPr kumimoji="1" lang="ja-JP" altLang="en-US" sz="4000" dirty="0" smtClean="0"/>
              <a:t>工場出荷状態へのリカバリ方法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38768110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10"/>
          </p:nvPr>
        </p:nvSpPr>
        <p:spPr>
          <a:xfrm>
            <a:off x="462300" y="1059582"/>
            <a:ext cx="8502187" cy="3168210"/>
          </a:xfrm>
        </p:spPr>
        <p:txBody>
          <a:bodyPr/>
          <a:lstStyle/>
          <a:p>
            <a:pPr marL="400036" indent="-342900">
              <a:buAutoNum type="arabicPeriod"/>
            </a:pPr>
            <a:r>
              <a:rPr lang="ja-JP" altLang="en-US" sz="1600" dirty="0" smtClean="0"/>
              <a:t>本資料</a:t>
            </a:r>
            <a:r>
              <a:rPr kumimoji="1" lang="ja-JP" altLang="en-US" sz="1600" dirty="0" smtClean="0"/>
              <a:t>のダウンロードサイトにある</a:t>
            </a:r>
            <a:r>
              <a:rPr kumimoji="1" lang="en-US" altLang="ja-JP" sz="1600" dirty="0" smtClean="0"/>
              <a:t>”customer-</a:t>
            </a:r>
            <a:r>
              <a:rPr kumimoji="1" lang="en-US" altLang="ja-JP" sz="1600" dirty="0" err="1" smtClean="0"/>
              <a:t>config.txt</a:t>
            </a:r>
            <a:r>
              <a:rPr kumimoji="1" lang="en-US" altLang="ja-JP" sz="1600" dirty="0" smtClean="0"/>
              <a:t>”</a:t>
            </a:r>
            <a:r>
              <a:rPr kumimoji="1" lang="ja-JP" altLang="en-US" sz="1600" dirty="0" smtClean="0"/>
              <a:t>をダウンロード</a:t>
            </a:r>
            <a:r>
              <a:rPr kumimoji="1" lang="ja-JP" altLang="en-US" sz="1600" dirty="0" smtClean="0"/>
              <a:t>します</a:t>
            </a:r>
            <a:endParaRPr kumimoji="1" lang="en-US" altLang="ja-JP" sz="1600" dirty="0" smtClean="0"/>
          </a:p>
          <a:p>
            <a:pPr marL="400036" indent="-342900">
              <a:buAutoNum type="arabicPeriod"/>
            </a:pPr>
            <a:r>
              <a:rPr lang="en-US" altLang="ja-JP" sz="1600" dirty="0" smtClean="0"/>
              <a:t>PC</a:t>
            </a:r>
            <a:r>
              <a:rPr lang="ja-JP" altLang="en-US" sz="1600" dirty="0" smtClean="0"/>
              <a:t>上で、ダウンロードした</a:t>
            </a:r>
            <a:r>
              <a:rPr lang="en-US" altLang="ja-JP" sz="1600" dirty="0" smtClean="0"/>
              <a:t>”customer-</a:t>
            </a:r>
            <a:r>
              <a:rPr lang="en-US" altLang="ja-JP" sz="1600" dirty="0" err="1" smtClean="0"/>
              <a:t>config.txt</a:t>
            </a:r>
            <a:r>
              <a:rPr lang="en-US" altLang="ja-JP" sz="1600" dirty="0" smtClean="0"/>
              <a:t>”</a:t>
            </a:r>
            <a:r>
              <a:rPr lang="ja-JP" altLang="en-US" sz="1600" dirty="0" smtClean="0"/>
              <a:t>の拡張子</a:t>
            </a:r>
            <a:r>
              <a:rPr lang="en-US" altLang="ja-JP" sz="1600" dirty="0" smtClean="0"/>
              <a:t>txt</a:t>
            </a:r>
            <a:r>
              <a:rPr lang="ja-JP" altLang="en-US" sz="1600" dirty="0" smtClean="0"/>
              <a:t>を削除します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ファイル名は変更しないでください</a:t>
            </a:r>
            <a:r>
              <a:rPr lang="en-US" altLang="ja-JP" sz="1600" dirty="0" smtClean="0"/>
              <a:t>)</a:t>
            </a:r>
            <a:endParaRPr lang="en-US" altLang="ja-JP" sz="1600" dirty="0"/>
          </a:p>
          <a:p>
            <a:pPr marL="400036" indent="-342900">
              <a:buAutoNum type="arabicPeriod"/>
            </a:pPr>
            <a:r>
              <a:rPr lang="en-US" altLang="ja-JP" sz="1600" dirty="0" smtClean="0"/>
              <a:t>USB</a:t>
            </a:r>
            <a:r>
              <a:rPr lang="ja-JP" altLang="en-US" sz="1600" dirty="0" smtClean="0"/>
              <a:t>メモリへダウンロードしたファイルを移行</a:t>
            </a:r>
            <a:r>
              <a:rPr lang="ja-JP" altLang="en-US" sz="1600" dirty="0" smtClean="0"/>
              <a:t>します</a:t>
            </a:r>
            <a:endParaRPr lang="en-US" altLang="ja-JP" sz="1600" dirty="0"/>
          </a:p>
          <a:p>
            <a:pPr marL="400036" indent="-342900">
              <a:buAutoNum type="arabicPeriod"/>
            </a:pPr>
            <a:r>
              <a:rPr lang="en-US" altLang="ja-JP" sz="1600" dirty="0" smtClean="0"/>
              <a:t>CCP </a:t>
            </a:r>
            <a:r>
              <a:rPr lang="en-US" altLang="ja-JP" sz="1600" dirty="0" smtClean="0"/>
              <a:t>Express</a:t>
            </a:r>
            <a:r>
              <a:rPr lang="ja-JP" altLang="en-US" sz="1600" dirty="0" smtClean="0"/>
              <a:t>画面を表示し、ルータが正常に起動されていることを確認します</a:t>
            </a:r>
            <a:r>
              <a:rPr lang="en-US" altLang="ja-JP" sz="1600" dirty="0" smtClean="0"/>
              <a:t>(CLI</a:t>
            </a:r>
            <a:r>
              <a:rPr lang="ja-JP" altLang="en-US" sz="1600" dirty="0" smtClean="0"/>
              <a:t>によるルータの正常起動確認も可能</a:t>
            </a:r>
            <a:r>
              <a:rPr lang="en-US" altLang="ja-JP" sz="1600" dirty="0" smtClean="0"/>
              <a:t>)</a:t>
            </a:r>
          </a:p>
          <a:p>
            <a:pPr marL="400036" indent="-342900">
              <a:buAutoNum type="arabicPeriod"/>
            </a:pPr>
            <a:r>
              <a:rPr lang="ja-JP" altLang="en-US" sz="1600" dirty="0" smtClean="0"/>
              <a:t>ファイル</a:t>
            </a:r>
            <a:r>
              <a:rPr lang="ja-JP" altLang="en-US" sz="1600" dirty="0" smtClean="0"/>
              <a:t>を移行した</a:t>
            </a:r>
            <a:r>
              <a:rPr lang="en-US" altLang="ja-JP" sz="1600" dirty="0" smtClean="0"/>
              <a:t>USB</a:t>
            </a:r>
            <a:r>
              <a:rPr lang="ja-JP" altLang="en-US" sz="1600" dirty="0" smtClean="0"/>
              <a:t>メモリをルータに挿入</a:t>
            </a:r>
            <a:r>
              <a:rPr lang="ja-JP" altLang="en-US" sz="1600" dirty="0" smtClean="0"/>
              <a:t>します</a:t>
            </a:r>
            <a:endParaRPr lang="en-US" altLang="ja-JP" sz="1600" dirty="0"/>
          </a:p>
          <a:p>
            <a:pPr marL="400036" indent="-342900">
              <a:buAutoNum type="arabicPeriod"/>
            </a:pPr>
            <a:r>
              <a:rPr lang="ja-JP" altLang="en-US" sz="1600" dirty="0" smtClean="0"/>
              <a:t>ルータ</a:t>
            </a:r>
            <a:r>
              <a:rPr lang="ja-JP" altLang="en-US" sz="1600" dirty="0" smtClean="0"/>
              <a:t>の</a:t>
            </a:r>
            <a:r>
              <a:rPr lang="en-US" altLang="ja-JP" sz="1600" dirty="0" smtClean="0"/>
              <a:t>”RESET”</a:t>
            </a:r>
            <a:r>
              <a:rPr lang="ja-JP" altLang="en-US" sz="1600" dirty="0" smtClean="0"/>
              <a:t>ボタンを</a:t>
            </a:r>
            <a:r>
              <a:rPr lang="en-US" altLang="ja-JP" sz="1600" dirty="0"/>
              <a:t>5</a:t>
            </a:r>
            <a:r>
              <a:rPr lang="ja-JP" altLang="en-US" sz="1600" dirty="0" smtClean="0"/>
              <a:t>秒以上</a:t>
            </a:r>
            <a:r>
              <a:rPr lang="ja-JP" altLang="en-US" sz="1600" dirty="0" smtClean="0"/>
              <a:t>押します</a:t>
            </a:r>
            <a:endParaRPr lang="en-US" altLang="ja-JP" sz="1600" dirty="0"/>
          </a:p>
          <a:p>
            <a:pPr marL="400036" indent="-342900">
              <a:buAutoNum type="arabicPeriod"/>
            </a:pPr>
            <a:r>
              <a:rPr kumimoji="1" lang="ja-JP" altLang="en-US" sz="1600" dirty="0" smtClean="0"/>
              <a:t>ルータ</a:t>
            </a:r>
            <a:r>
              <a:rPr kumimoji="1" lang="ja-JP" altLang="en-US" sz="1600" dirty="0" smtClean="0"/>
              <a:t>が工場出荷状態で再起動されます</a:t>
            </a:r>
            <a:endParaRPr kumimoji="1" lang="ja-JP" altLang="en-US" sz="160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工場出荷状態へのリカバリ方法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8" y="4039075"/>
            <a:ext cx="7557025" cy="986544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7380312" y="4515966"/>
            <a:ext cx="256560" cy="444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7" name="正方形/長方形 6"/>
          <p:cNvSpPr/>
          <p:nvPr/>
        </p:nvSpPr>
        <p:spPr>
          <a:xfrm>
            <a:off x="5076056" y="3651870"/>
            <a:ext cx="1224136" cy="26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RESET</a:t>
            </a:r>
            <a:r>
              <a:rPr kumimoji="1" lang="ja-JP" altLang="en-US" sz="1100" dirty="0" smtClean="0"/>
              <a:t>ボタン</a:t>
            </a:r>
            <a:endParaRPr kumimoji="1" lang="en-US" altLang="ja-JP" sz="1100" dirty="0" smtClean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004048" y="3867894"/>
            <a:ext cx="504056" cy="6480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4860032" y="4587974"/>
            <a:ext cx="256560" cy="444541"/>
          </a:xfrm>
          <a:prstGeom prst="rect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 smtClean="0"/>
          </a:p>
        </p:txBody>
      </p:sp>
      <p:sp>
        <p:nvSpPr>
          <p:cNvPr id="11" name="正方形/長方形 10"/>
          <p:cNvSpPr/>
          <p:nvPr/>
        </p:nvSpPr>
        <p:spPr>
          <a:xfrm>
            <a:off x="6876256" y="3651870"/>
            <a:ext cx="1440160" cy="26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 smtClean="0"/>
              <a:t>USB</a:t>
            </a:r>
            <a:r>
              <a:rPr kumimoji="1" lang="ja-JP" altLang="en-US" sz="1100" dirty="0" smtClean="0"/>
              <a:t>メモリ挿入口</a:t>
            </a:r>
            <a:endParaRPr kumimoji="1" lang="en-US" altLang="ja-JP" sz="1100" dirty="0" smtClean="0"/>
          </a:p>
        </p:txBody>
      </p:sp>
      <p:cxnSp>
        <p:nvCxnSpPr>
          <p:cNvPr id="12" name="直線矢印コネクタ 11"/>
          <p:cNvCxnSpPr/>
          <p:nvPr/>
        </p:nvCxnSpPr>
        <p:spPr>
          <a:xfrm flipH="1">
            <a:off x="7524328" y="3939902"/>
            <a:ext cx="15736" cy="5760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472845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3. </a:t>
            </a:r>
            <a:r>
              <a:rPr kumimoji="1" lang="ja-JP" altLang="en-US" sz="4000" dirty="0" smtClean="0"/>
              <a:t>バックアップファイルの作成方法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5231701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462300" y="1347788"/>
            <a:ext cx="8681700" cy="3168210"/>
          </a:xfrm>
        </p:spPr>
        <p:txBody>
          <a:bodyPr/>
          <a:lstStyle/>
          <a:p>
            <a:r>
              <a:rPr kumimoji="1" lang="ja-JP" altLang="en-US" dirty="0" smtClean="0"/>
              <a:t>ルータに</a:t>
            </a:r>
            <a:r>
              <a:rPr kumimoji="1" lang="en-US" altLang="ja-JP" dirty="0" smtClean="0"/>
              <a:t>USB</a:t>
            </a:r>
            <a:r>
              <a:rPr kumimoji="1" lang="ja-JP" altLang="en-US" dirty="0" smtClean="0"/>
              <a:t>メモリを挿入します</a:t>
            </a:r>
            <a:endParaRPr kumimoji="1" lang="en-US" altLang="ja-JP" dirty="0" smtClean="0"/>
          </a:p>
          <a:p>
            <a:r>
              <a:rPr kumimoji="1" lang="en-US" altLang="ja-JP" dirty="0" smtClean="0"/>
              <a:t>“CLI</a:t>
            </a:r>
            <a:r>
              <a:rPr kumimoji="1" lang="ja-JP" altLang="en-US" dirty="0" smtClean="0"/>
              <a:t>の構成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に移動します</a:t>
            </a:r>
            <a:endParaRPr kumimoji="1" lang="en-US" altLang="ja-JP" dirty="0" smtClean="0"/>
          </a:p>
          <a:p>
            <a:r>
              <a:rPr lang="en-US" altLang="ja-JP" dirty="0" smtClean="0"/>
              <a:t>“Exec”</a:t>
            </a:r>
            <a:r>
              <a:rPr lang="ja-JP" altLang="en-US" dirty="0" smtClean="0"/>
              <a:t>を選択し、</a:t>
            </a:r>
            <a:r>
              <a:rPr lang="en-US" altLang="ja-JP" dirty="0"/>
              <a:t>” copy running-</a:t>
            </a:r>
            <a:r>
              <a:rPr lang="en-US" altLang="ja-JP" dirty="0" err="1"/>
              <a:t>config</a:t>
            </a:r>
            <a:r>
              <a:rPr lang="en-US" altLang="ja-JP" dirty="0"/>
              <a:t> usbflash0:customer-</a:t>
            </a:r>
            <a:r>
              <a:rPr lang="en-US" altLang="ja-JP" dirty="0" smtClean="0"/>
              <a:t>config”</a:t>
            </a:r>
            <a:r>
              <a:rPr lang="ja-JP" altLang="en-US" dirty="0" smtClean="0"/>
              <a:t>を入力、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コマンドを実行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を選択します</a:t>
            </a:r>
            <a:endParaRPr lang="en-US" altLang="ja-JP" dirty="0" smtClean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バックアップファイルの作成方法</a:t>
            </a:r>
            <a:endParaRPr kumimoji="1" lang="ja-JP" altLang="en-US" dirty="0"/>
          </a:p>
        </p:txBody>
      </p:sp>
      <p:pic>
        <p:nvPicPr>
          <p:cNvPr id="5" name="図 4" descr="スクリーンショット 2015-09-10 18.08.1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02" y="2922606"/>
            <a:ext cx="7557025" cy="2097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96705051"/>
      </p:ext>
    </p:extLst>
  </p:cSld>
  <p:clrMapOvr>
    <a:masterClrMapping/>
  </p:clrMapOvr>
  <p:transition xmlns:p14="http://schemas.microsoft.com/office/powerpoint/2010/main"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790242"/>
      </p:ext>
    </p:extLst>
  </p:cSld>
  <p:clrMapOvr>
    <a:masterClrMapping/>
  </p:clrMapOvr>
  <p:transition xmlns:p14="http://schemas.microsoft.com/office/powerpoint/2010/main" spd="slow">
    <p:wip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 smtClean="0"/>
              <a:t>この資料では次の</a:t>
            </a:r>
            <a:r>
              <a:rPr lang="en-US" altLang="ja-JP" dirty="0"/>
              <a:t>3</a:t>
            </a:r>
            <a:r>
              <a:rPr kumimoji="1" lang="ja-JP" altLang="en-US" dirty="0" smtClean="0"/>
              <a:t>つの方法を記載しています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pPr marL="514336" indent="-457200">
              <a:buFont typeface="+mj-lt"/>
              <a:buAutoNum type="arabicPeriod"/>
            </a:pPr>
            <a:r>
              <a:rPr lang="ja-JP" altLang="en-US" dirty="0" smtClean="0"/>
              <a:t>ユーザ名</a:t>
            </a:r>
            <a:r>
              <a:rPr lang="en-US" altLang="ja-JP" dirty="0" smtClean="0"/>
              <a:t>/</a:t>
            </a:r>
            <a:r>
              <a:rPr lang="ja-JP" altLang="en-US" dirty="0" smtClean="0"/>
              <a:t>パスワード回復手順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800" dirty="0" smtClean="0"/>
              <a:t>CCP Express 3.1</a:t>
            </a:r>
            <a:r>
              <a:rPr lang="ja-JP" altLang="en-US" sz="1800" dirty="0" smtClean="0"/>
              <a:t>の</a:t>
            </a:r>
            <a:r>
              <a:rPr lang="en-US" altLang="ja-JP" sz="1800" dirty="0" smtClean="0"/>
              <a:t>GUI</a:t>
            </a:r>
            <a:r>
              <a:rPr lang="ja-JP" altLang="en-US" sz="1800" dirty="0" smtClean="0"/>
              <a:t>アクセス時に、ユーザ名</a:t>
            </a:r>
            <a:r>
              <a:rPr lang="en-US" altLang="ja-JP" sz="1800" dirty="0" smtClean="0"/>
              <a:t>/</a:t>
            </a:r>
            <a:r>
              <a:rPr lang="ja-JP" altLang="en-US" sz="1800" dirty="0" smtClean="0"/>
              <a:t>パスワードが通らずにログインできない場合は</a:t>
            </a:r>
            <a:r>
              <a:rPr lang="en-US" altLang="ja-JP" sz="1800" dirty="0" smtClean="0"/>
              <a:t>CLI</a:t>
            </a:r>
            <a:r>
              <a:rPr lang="ja-JP" altLang="en-US" sz="1800" dirty="0" smtClean="0"/>
              <a:t>によって回復を行います</a:t>
            </a:r>
            <a:endParaRPr kumimoji="1" lang="en-US" altLang="ja-JP" sz="1800" dirty="0"/>
          </a:p>
          <a:p>
            <a:pPr marL="514336" indent="-457200">
              <a:buFont typeface="+mj-lt"/>
              <a:buAutoNum type="arabicPeriod"/>
            </a:pPr>
            <a:r>
              <a:rPr lang="ja-JP" altLang="en-US" dirty="0" smtClean="0"/>
              <a:t>工場出荷状態へのリカバリ方法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800" dirty="0" smtClean="0"/>
              <a:t>USB</a:t>
            </a:r>
            <a:r>
              <a:rPr lang="ja-JP" altLang="en-US" sz="1800" dirty="0" smtClean="0"/>
              <a:t>メモリを使用し、工場出荷状態へリカバリします</a:t>
            </a:r>
            <a:endParaRPr lang="en-US" altLang="ja-JP" sz="1800" dirty="0" smtClean="0"/>
          </a:p>
          <a:p>
            <a:pPr marL="514336" indent="-457200">
              <a:buFont typeface="+mj-lt"/>
              <a:buAutoNum type="arabicPeriod"/>
            </a:pPr>
            <a:r>
              <a:rPr kumimoji="1" lang="ja-JP" altLang="en-US" dirty="0" smtClean="0"/>
              <a:t>バックアップファイルの作成方法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1800" dirty="0" smtClean="0"/>
              <a:t>動作している</a:t>
            </a:r>
            <a:r>
              <a:rPr lang="ja-JP" altLang="en-US" sz="1800" dirty="0" smtClean="0"/>
              <a:t>設定</a:t>
            </a:r>
            <a:r>
              <a:rPr lang="ja-JP" altLang="en-US" sz="1800" dirty="0"/>
              <a:t>情報</a:t>
            </a:r>
            <a:r>
              <a:rPr lang="ja-JP" altLang="en-US" sz="1800" dirty="0" smtClean="0"/>
              <a:t>を</a:t>
            </a:r>
            <a:r>
              <a:rPr lang="en-US" altLang="ja-JP" sz="1800" dirty="0" smtClean="0"/>
              <a:t>USB</a:t>
            </a:r>
            <a:r>
              <a:rPr lang="ja-JP" altLang="en-US" sz="1800" dirty="0" smtClean="0"/>
              <a:t>メモリに保存することで、</a:t>
            </a:r>
            <a:r>
              <a:rPr lang="ja-JP" altLang="en-US" sz="1800" dirty="0"/>
              <a:t>故障交換時等に</a:t>
            </a:r>
            <a:r>
              <a:rPr lang="ja-JP" altLang="en-US" sz="1800" dirty="0" smtClean="0"/>
              <a:t>その</a:t>
            </a:r>
            <a:r>
              <a:rPr lang="ja-JP" altLang="en-US" sz="1800" dirty="0"/>
              <a:t>設定情報から起動可能です</a:t>
            </a:r>
          </a:p>
          <a:p>
            <a:pPr marL="57136" indent="0">
              <a:buNone/>
            </a:pPr>
            <a:endParaRPr kumimoji="1" lang="ja-JP" altLang="en-US" sz="1800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リカバリ</a:t>
            </a:r>
            <a:r>
              <a:rPr kumimoji="1" lang="en-US" altLang="ja-JP" dirty="0" smtClean="0"/>
              <a:t>&amp;</a:t>
            </a:r>
            <a:r>
              <a:rPr kumimoji="1" lang="ja-JP" altLang="en-US" dirty="0" smtClean="0"/>
              <a:t>初期化方法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146638"/>
      </p:ext>
    </p:extLst>
  </p:cSld>
  <p:clrMapOvr>
    <a:masterClrMapping/>
  </p:clrMapOvr>
  <p:transition xmlns:p14="http://schemas.microsoft.com/office/powerpoint/2010/main" spd="med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sz="4000" dirty="0" smtClean="0"/>
              <a:t>1. </a:t>
            </a:r>
            <a:r>
              <a:rPr kumimoji="1" lang="ja-JP" altLang="en-US" sz="4000" dirty="0" smtClean="0"/>
              <a:t>ユーザ名</a:t>
            </a:r>
            <a:r>
              <a:rPr kumimoji="1" lang="en-US" altLang="ja-JP" sz="4000" dirty="0" smtClean="0"/>
              <a:t>/</a:t>
            </a:r>
            <a:r>
              <a:rPr kumimoji="1" lang="ja-JP" altLang="en-US" sz="4000" dirty="0" smtClean="0"/>
              <a:t>パスワード回復手順</a:t>
            </a:r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91649374"/>
      </p:ext>
    </p:extLst>
  </p:cSld>
  <p:clrMapOvr>
    <a:masterClrMapping/>
  </p:clrMapOvr>
  <p:transition xmlns:p14="http://schemas.microsoft.com/office/powerpoint/2010/main"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en-US" altLang="ja-JP" dirty="0" smtClean="0"/>
              <a:t>1. </a:t>
            </a:r>
            <a:r>
              <a:rPr lang="ja-JP" altLang="en-US" dirty="0" smtClean="0"/>
              <a:t>ルータ</a:t>
            </a:r>
            <a:r>
              <a:rPr kumimoji="1" lang="ja-JP" altLang="en-US" dirty="0" smtClean="0"/>
              <a:t>のコンソールにアクセスします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kumimoji="1" lang="en-US" altLang="ja-JP" dirty="0" smtClean="0"/>
              <a:t>2. </a:t>
            </a:r>
            <a:r>
              <a:rPr kumimoji="1" lang="ja-JP" altLang="en-US" dirty="0" smtClean="0"/>
              <a:t>ルータの電源ケーブルを抜き差しし、再起動します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kumimoji="1" lang="en-US" altLang="ja-JP" dirty="0" smtClean="0"/>
              <a:t>3. </a:t>
            </a:r>
            <a:r>
              <a:rPr kumimoji="1" lang="ja-JP" altLang="en-US" dirty="0" smtClean="0"/>
              <a:t>コンソール上で</a:t>
            </a:r>
            <a:r>
              <a:rPr kumimoji="1" lang="en-US" altLang="ja-JP" dirty="0" smtClean="0"/>
              <a:t>”Break</a:t>
            </a:r>
            <a:r>
              <a:rPr kumimoji="1" lang="ja-JP" altLang="en-US" dirty="0" smtClean="0"/>
              <a:t>信号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を送り、</a:t>
            </a:r>
            <a:r>
              <a:rPr kumimoji="1" lang="en-US" altLang="ja-JP" dirty="0" smtClean="0"/>
              <a:t>”</a:t>
            </a:r>
            <a:r>
              <a:rPr kumimoji="1" lang="en-US" altLang="ja-JP" dirty="0" err="1" smtClean="0"/>
              <a:t>rommon</a:t>
            </a:r>
            <a:r>
              <a:rPr kumimoji="1" lang="en-US" altLang="ja-JP" dirty="0" smtClean="0"/>
              <a:t>”</a:t>
            </a:r>
            <a:r>
              <a:rPr kumimoji="1" lang="ja-JP" altLang="en-US" dirty="0" smtClean="0"/>
              <a:t>に移行します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kumimoji="1" lang="ja-JP" altLang="en-US" dirty="0" smtClean="0"/>
              <a:t>ユーザ名</a:t>
            </a:r>
            <a:r>
              <a:rPr kumimoji="1" lang="en-US" altLang="ja-JP" dirty="0" smtClean="0"/>
              <a:t>/</a:t>
            </a:r>
            <a:r>
              <a:rPr kumimoji="1" lang="ja-JP" altLang="en-US" dirty="0" smtClean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-1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715766"/>
            <a:ext cx="8064896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System Bootstrap, Version 15.5(1r)T1, RELEASE SOFTWARE (fc1)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Technical Support: </a:t>
            </a:r>
            <a:r>
              <a:rPr lang="en-US" altLang="ja-JP" sz="1400" u="sng" dirty="0">
                <a:latin typeface="Courier New"/>
                <a:cs typeface="Courier New"/>
                <a:hlinkClick r:id="rId2"/>
              </a:rPr>
              <a:t>http://www.cisco.com/techsupport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Copyright (c) 2014 by cisco Systems, Inc.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Total memory size = 1024 MB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C841M-8X/K9 platform with 1048576 Kbytes of main memory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Main memory is configured to 32 bit mode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 err="1">
                <a:latin typeface="Courier New"/>
                <a:cs typeface="Courier New"/>
              </a:rPr>
              <a:t>Readonly</a:t>
            </a:r>
            <a:r>
              <a:rPr lang="en-US" altLang="ja-JP" sz="1400" dirty="0">
                <a:latin typeface="Courier New"/>
                <a:cs typeface="Courier New"/>
              </a:rPr>
              <a:t> ROMMON initialized</a:t>
            </a:r>
          </a:p>
          <a:p>
            <a:r>
              <a:rPr lang="en-US" altLang="ja-JP" sz="1400" dirty="0" err="1">
                <a:latin typeface="Courier New"/>
                <a:cs typeface="Courier New"/>
              </a:rPr>
              <a:t>rommon</a:t>
            </a:r>
            <a:r>
              <a:rPr lang="en-US" altLang="ja-JP" sz="1400" dirty="0">
                <a:latin typeface="Courier New"/>
                <a:cs typeface="Courier New"/>
              </a:rPr>
              <a:t> 1 &gt;</a:t>
            </a:r>
            <a:endParaRPr kumimoji="1" lang="ja-JP" alt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798181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kumimoji="1" lang="en-US" altLang="ja-JP" dirty="0" smtClean="0"/>
              <a:t>4. “</a:t>
            </a:r>
            <a:r>
              <a:rPr lang="en-US" altLang="ja-JP" dirty="0" err="1" smtClean="0"/>
              <a:t>confreg</a:t>
            </a:r>
            <a:r>
              <a:rPr lang="en-US" altLang="ja-JP" dirty="0" smtClean="0"/>
              <a:t> 0x2142”</a:t>
            </a:r>
            <a:r>
              <a:rPr lang="ja-JP" altLang="en-US" dirty="0" smtClean="0"/>
              <a:t>を入力します</a:t>
            </a:r>
            <a:endParaRPr lang="en-US" altLang="ja-JP" dirty="0" smtClean="0"/>
          </a:p>
          <a:p>
            <a:pPr marL="57136" indent="0">
              <a:buNone/>
            </a:pPr>
            <a:r>
              <a:rPr kumimoji="1" lang="en-US" altLang="ja-JP" dirty="0" smtClean="0"/>
              <a:t>5. “reset”</a:t>
            </a:r>
            <a:r>
              <a:rPr kumimoji="1" lang="ja-JP" altLang="en-US" dirty="0" smtClean="0"/>
              <a:t>を入力します</a:t>
            </a:r>
            <a:r>
              <a:rPr kumimoji="1" lang="en-US" altLang="ja-JP" dirty="0" smtClean="0"/>
              <a:t>(reset</a:t>
            </a:r>
            <a:r>
              <a:rPr kumimoji="1" lang="ja-JP" altLang="en-US" dirty="0" smtClean="0"/>
              <a:t>入力後にルータが再起動</a:t>
            </a:r>
            <a:r>
              <a:rPr lang="ja-JP" altLang="en-US" dirty="0" smtClean="0"/>
              <a:t>され</a:t>
            </a:r>
            <a:r>
              <a:rPr kumimoji="1" lang="ja-JP" altLang="en-US" dirty="0" smtClean="0"/>
              <a:t>ます</a:t>
            </a:r>
            <a:r>
              <a:rPr kumimoji="1"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-2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283718"/>
            <a:ext cx="8064896" cy="25237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 err="1">
                <a:latin typeface="Courier New"/>
                <a:cs typeface="Courier New"/>
              </a:rPr>
              <a:t>rommon</a:t>
            </a:r>
            <a:r>
              <a:rPr lang="en-US" altLang="ja-JP" sz="1400" dirty="0">
                <a:latin typeface="Courier New"/>
                <a:cs typeface="Courier New"/>
              </a:rPr>
              <a:t> 2 &gt; </a:t>
            </a:r>
            <a:r>
              <a:rPr lang="en-US" altLang="ja-JP" sz="1400" dirty="0" err="1">
                <a:latin typeface="Courier New"/>
                <a:cs typeface="Courier New"/>
              </a:rPr>
              <a:t>confreg</a:t>
            </a:r>
            <a:r>
              <a:rPr lang="en-US" altLang="ja-JP" sz="1400" dirty="0">
                <a:latin typeface="Courier New"/>
                <a:cs typeface="Courier New"/>
              </a:rPr>
              <a:t> 0x2142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You must reset or power cycle for new 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 to take effect</a:t>
            </a:r>
          </a:p>
          <a:p>
            <a:r>
              <a:rPr lang="en-US" altLang="ja-JP" sz="1400" dirty="0" err="1">
                <a:latin typeface="Courier New"/>
                <a:cs typeface="Courier New"/>
              </a:rPr>
              <a:t>rommon</a:t>
            </a:r>
            <a:r>
              <a:rPr lang="en-US" altLang="ja-JP" sz="1400" dirty="0">
                <a:latin typeface="Courier New"/>
                <a:cs typeface="Courier New"/>
              </a:rPr>
              <a:t> 3 &gt; reset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System Bootstrap, Version 15.5(1r)T1, RELEASE SOFTWARE (fc1)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Technical Support: </a:t>
            </a:r>
            <a:r>
              <a:rPr lang="en-US" altLang="ja-JP" sz="1400" u="sng" dirty="0">
                <a:latin typeface="Courier New"/>
                <a:cs typeface="Courier New"/>
                <a:hlinkClick r:id="rId2"/>
              </a:rPr>
              <a:t>http://www.cisco.com/techsupport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Copyright (c) 2014 by cisco Systems, Inc.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Total memory size = 1024 MB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C841M-8X/K9 platform with 1048576 Kbytes of main memory</a:t>
            </a:r>
            <a:endParaRPr kumimoji="1" lang="ja-JP" alt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20760549"/>
      </p:ext>
    </p:extLst>
  </p:cSld>
  <p:clrMapOvr>
    <a:masterClrMapping/>
  </p:clrMapOvr>
  <p:transition xmlns:p14="http://schemas.microsoft.com/office/powerpoint/2010/main"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en-US" altLang="ja-JP" dirty="0"/>
              <a:t>6</a:t>
            </a:r>
            <a:r>
              <a:rPr kumimoji="1" lang="en-US" altLang="ja-JP" dirty="0" smtClean="0"/>
              <a:t>. </a:t>
            </a:r>
            <a:r>
              <a:rPr lang="ja-JP" altLang="en-US" dirty="0" smtClean="0"/>
              <a:t>ルータが起動され、</a:t>
            </a:r>
            <a:r>
              <a:rPr lang="en-US" altLang="ja-JP" dirty="0" smtClean="0"/>
              <a:t>”Would you like to enter the initial configuration dialog? [yes/no]:”</a:t>
            </a:r>
            <a:r>
              <a:rPr lang="ja-JP" altLang="en-US" dirty="0" smtClean="0"/>
              <a:t>と聞かれたら、</a:t>
            </a:r>
            <a:r>
              <a:rPr lang="en-US" altLang="ja-JP" dirty="0" smtClean="0"/>
              <a:t>”Ctrl + c”</a:t>
            </a:r>
            <a:r>
              <a:rPr lang="ja-JP" altLang="en-US" dirty="0" smtClean="0"/>
              <a:t>を入力します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-3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067694"/>
            <a:ext cx="8064896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1908736K bytes of SD Flash </a:t>
            </a:r>
            <a:r>
              <a:rPr lang="en-US" altLang="ja-JP" sz="1400" dirty="0" err="1">
                <a:latin typeface="Courier New"/>
                <a:cs typeface="Courier New"/>
              </a:rPr>
              <a:t>sdflash</a:t>
            </a:r>
            <a:r>
              <a:rPr lang="en-US" altLang="ja-JP" sz="1400" dirty="0">
                <a:latin typeface="Courier New"/>
                <a:cs typeface="Courier New"/>
              </a:rPr>
              <a:t> (Read/Write)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0K bytes of ATA System SD Flash (Read/Write)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       --- System Configuration Dialog ---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Would you like to enter the initial configuration dialog? [yes/no]: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Press RETURN to get started!</a:t>
            </a: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endParaRPr lang="en-US" altLang="ja-JP" sz="1400" dirty="0">
              <a:latin typeface="Courier New"/>
              <a:cs typeface="Courier New"/>
            </a:endParaRPr>
          </a:p>
          <a:p>
            <a:r>
              <a:rPr lang="en-US" altLang="ja-JP" sz="1400" dirty="0">
                <a:latin typeface="Courier New"/>
                <a:cs typeface="Courier New"/>
              </a:rPr>
              <a:t>*Jan  2 00:00:00.663: %IOS_LICENSE_IMAGE_APPLICATION-6-LICENSE_LEVEL</a:t>
            </a:r>
            <a:r>
              <a:rPr lang="en-US" altLang="ja-JP" sz="1400" dirty="0" smtClean="0">
                <a:latin typeface="Courier New"/>
                <a:cs typeface="Courier New"/>
              </a:rPr>
              <a:t>:</a:t>
            </a:r>
            <a:endParaRPr lang="en-US" altLang="ja-JP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70987962"/>
      </p:ext>
    </p:extLst>
  </p:cSld>
  <p:clrMapOvr>
    <a:masterClrMapping/>
  </p:clrMapOvr>
  <p:transition xmlns:p14="http://schemas.microsoft.com/office/powerpoint/2010/main"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ja-JP" altLang="en-US" dirty="0" smtClean="0"/>
              <a:t>ここまでの手順で、ルータが初期化された状態で起動します</a:t>
            </a:r>
            <a:endParaRPr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7</a:t>
            </a:r>
            <a:r>
              <a:rPr kumimoji="1" lang="en-US" altLang="ja-JP" dirty="0" smtClean="0"/>
              <a:t>. “enable”</a:t>
            </a:r>
            <a:r>
              <a:rPr kumimoji="1" lang="ja-JP" altLang="en-US" dirty="0" smtClean="0"/>
              <a:t>を入力し、ルータの特権モードへ移行します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8. “copy startup-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 running-</a:t>
            </a:r>
            <a:r>
              <a:rPr lang="en-US" altLang="ja-JP" dirty="0" err="1" smtClean="0"/>
              <a:t>config</a:t>
            </a:r>
            <a:r>
              <a:rPr lang="en-US" altLang="ja-JP" dirty="0" smtClean="0"/>
              <a:t>”</a:t>
            </a:r>
            <a:r>
              <a:rPr lang="ja-JP" altLang="en-US" dirty="0" smtClean="0"/>
              <a:t>を入力し、これまで設定していた情報を読み込みます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-4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2859782"/>
            <a:ext cx="8064896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/>
              <a:t>Router&gt;en</a:t>
            </a:r>
          </a:p>
          <a:p>
            <a:r>
              <a:rPr lang="en-US" altLang="ja-JP" sz="1400" dirty="0"/>
              <a:t>Router</a:t>
            </a:r>
            <a:r>
              <a:rPr lang="en-US" altLang="ja-JP" sz="1400" dirty="0" smtClean="0"/>
              <a:t>#</a:t>
            </a:r>
            <a:endParaRPr lang="en-US" altLang="ja-JP" sz="1400" dirty="0"/>
          </a:p>
          <a:p>
            <a:r>
              <a:rPr lang="en-US" altLang="ja-JP" sz="1400" dirty="0" err="1" smtClean="0"/>
              <a:t>Router</a:t>
            </a:r>
            <a:r>
              <a:rPr lang="en-US" altLang="ja-JP" sz="1400" dirty="0" err="1"/>
              <a:t>#copy</a:t>
            </a:r>
            <a:r>
              <a:rPr lang="en-US" altLang="ja-JP" sz="1400" dirty="0"/>
              <a:t> startup-</a:t>
            </a:r>
            <a:r>
              <a:rPr lang="en-US" altLang="ja-JP" sz="1400" dirty="0" err="1"/>
              <a:t>config</a:t>
            </a:r>
            <a:r>
              <a:rPr lang="en-US" altLang="ja-JP" sz="1400" dirty="0"/>
              <a:t> running-</a:t>
            </a:r>
            <a:r>
              <a:rPr lang="en-US" altLang="ja-JP" sz="1400" dirty="0" err="1"/>
              <a:t>config</a:t>
            </a:r>
            <a:endParaRPr lang="en-US" altLang="ja-JP" sz="1400" dirty="0"/>
          </a:p>
          <a:p>
            <a:r>
              <a:rPr lang="en-US" altLang="ja-JP" sz="1400" dirty="0"/>
              <a:t>Destination filename [running-</a:t>
            </a:r>
            <a:r>
              <a:rPr lang="en-US" altLang="ja-JP" sz="1400" dirty="0" err="1"/>
              <a:t>config</a:t>
            </a:r>
            <a:r>
              <a:rPr lang="en-US" altLang="ja-JP" sz="1400" dirty="0"/>
              <a:t>]?</a:t>
            </a:r>
          </a:p>
          <a:p>
            <a:r>
              <a:rPr lang="en-US" altLang="ja-JP" sz="1400" dirty="0"/>
              <a:t>4084 bytes copied in 0.668 </a:t>
            </a:r>
            <a:r>
              <a:rPr lang="en-US" altLang="ja-JP" sz="1400" dirty="0" err="1"/>
              <a:t>secs</a:t>
            </a:r>
            <a:r>
              <a:rPr lang="en-US" altLang="ja-JP" sz="1400" dirty="0"/>
              <a:t> (6114 bytes/sec)</a:t>
            </a:r>
          </a:p>
          <a:p>
            <a:endParaRPr lang="en-US" altLang="ja-JP" sz="1400" dirty="0"/>
          </a:p>
          <a:p>
            <a:r>
              <a:rPr lang="en-US" altLang="ja-JP" sz="1400" dirty="0"/>
              <a:t>C841MJ#</a:t>
            </a:r>
            <a:endParaRPr lang="en-US" altLang="ja-JP" sz="1400" dirty="0">
              <a:latin typeface="Courier New"/>
              <a:cs typeface="Courier New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1223628" y="4659982"/>
            <a:ext cx="6696744" cy="2880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このタイミングでこれまで設定していたホスト名に変わります</a:t>
            </a:r>
            <a:endParaRPr kumimoji="1" lang="ja-JP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154308486"/>
      </p:ext>
    </p:extLst>
  </p:cSld>
  <p:clrMapOvr>
    <a:masterClrMapping/>
  </p:clrMapOvr>
  <p:transition xmlns:p14="http://schemas.microsoft.com/office/powerpoint/2010/main"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>
          <a:xfrm>
            <a:off x="462300" y="1347788"/>
            <a:ext cx="8574195" cy="3168210"/>
          </a:xfrm>
        </p:spPr>
        <p:txBody>
          <a:bodyPr/>
          <a:lstStyle/>
          <a:p>
            <a:pPr marL="57136" indent="0">
              <a:buNone/>
            </a:pPr>
            <a:r>
              <a:rPr lang="en-US" altLang="ja-JP" dirty="0"/>
              <a:t>9</a:t>
            </a:r>
            <a:r>
              <a:rPr kumimoji="1" lang="en-US" altLang="ja-JP" dirty="0" smtClean="0"/>
              <a:t>. “show run | </a:t>
            </a:r>
            <a:r>
              <a:rPr kumimoji="1" lang="en-US" altLang="ja-JP" dirty="0" err="1" smtClean="0"/>
              <a:t>i</a:t>
            </a:r>
            <a:r>
              <a:rPr kumimoji="1" lang="en-US" altLang="ja-JP" dirty="0" smtClean="0"/>
              <a:t> username”</a:t>
            </a:r>
            <a:r>
              <a:rPr kumimoji="1" lang="ja-JP" altLang="en-US" dirty="0" smtClean="0"/>
              <a:t>を入力し、設定されていたユーザ名を確認します</a:t>
            </a:r>
            <a:endParaRPr kumimoji="1"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10. “</a:t>
            </a:r>
            <a:r>
              <a:rPr lang="en-US" altLang="ja-JP" dirty="0" err="1" smtClean="0"/>
              <a:t>conf</a:t>
            </a:r>
            <a:r>
              <a:rPr lang="en-US" altLang="ja-JP" dirty="0" smtClean="0"/>
              <a:t> t”</a:t>
            </a:r>
            <a:r>
              <a:rPr lang="ja-JP" altLang="en-US" dirty="0" smtClean="0"/>
              <a:t>を入力し、グローバルコンフィグレーションモードへ移行します</a:t>
            </a:r>
            <a:endParaRPr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11. “no username &lt;</a:t>
            </a:r>
            <a:r>
              <a:rPr lang="ja-JP" altLang="en-US" dirty="0" smtClean="0"/>
              <a:t>ユーザ名</a:t>
            </a:r>
            <a:r>
              <a:rPr lang="en-US" altLang="ja-JP" dirty="0" smtClean="0"/>
              <a:t>&gt;”</a:t>
            </a:r>
            <a:r>
              <a:rPr lang="ja-JP" altLang="en-US" dirty="0" smtClean="0"/>
              <a:t>を入力し、古いユーザ名とパスワードを削除します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sz="1600" dirty="0" smtClean="0">
                <a:solidFill>
                  <a:srgbClr val="FF0000"/>
                </a:solidFill>
              </a:rPr>
              <a:t>※&lt;</a:t>
            </a:r>
            <a:r>
              <a:rPr lang="ja-JP" altLang="en-US" sz="1600" dirty="0" smtClean="0">
                <a:solidFill>
                  <a:srgbClr val="FF0000"/>
                </a:solidFill>
              </a:rPr>
              <a:t>ユーザ名</a:t>
            </a:r>
            <a:r>
              <a:rPr lang="en-US" altLang="ja-JP" sz="1600" dirty="0" smtClean="0">
                <a:solidFill>
                  <a:srgbClr val="FF0000"/>
                </a:solidFill>
              </a:rPr>
              <a:t>&gt;</a:t>
            </a:r>
            <a:r>
              <a:rPr lang="ja-JP" altLang="en-US" sz="1600" dirty="0" smtClean="0">
                <a:solidFill>
                  <a:srgbClr val="FF0000"/>
                </a:solidFill>
              </a:rPr>
              <a:t>は、手順</a:t>
            </a:r>
            <a:r>
              <a:rPr lang="en-US" altLang="ja-JP" sz="1600" dirty="0" smtClean="0">
                <a:solidFill>
                  <a:srgbClr val="FF0000"/>
                </a:solidFill>
              </a:rPr>
              <a:t>9</a:t>
            </a:r>
            <a:r>
              <a:rPr lang="ja-JP" altLang="en-US" sz="1600" dirty="0" smtClean="0">
                <a:solidFill>
                  <a:srgbClr val="FF0000"/>
                </a:solidFill>
              </a:rPr>
              <a:t>で確認したもの</a:t>
            </a:r>
            <a:endParaRPr lang="en-US" altLang="ja-JP" sz="1600" dirty="0" smtClean="0">
              <a:solidFill>
                <a:srgbClr val="FF0000"/>
              </a:solidFill>
            </a:endParaRPr>
          </a:p>
          <a:p>
            <a:pPr marL="57136" indent="0">
              <a:buNone/>
            </a:pP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-5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060705"/>
            <a:ext cx="8064896" cy="20313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/>
              <a:t>C841MJ#show run | </a:t>
            </a:r>
            <a:r>
              <a:rPr lang="en-US" altLang="ja-JP" sz="1400" dirty="0" err="1"/>
              <a:t>i</a:t>
            </a:r>
            <a:r>
              <a:rPr lang="en-US" altLang="ja-JP" sz="1400" dirty="0"/>
              <a:t> username</a:t>
            </a:r>
          </a:p>
          <a:p>
            <a:r>
              <a:rPr lang="en-US" altLang="ja-JP" sz="1400" dirty="0"/>
              <a:t>username admin privilege 15 secret 5 $1$HKO0$HxLRVnC/VEQrp1wnHg9rv</a:t>
            </a:r>
            <a:r>
              <a:rPr lang="en-US" altLang="ja-JP" sz="1400" dirty="0" smtClean="0"/>
              <a:t>/</a:t>
            </a:r>
          </a:p>
          <a:p>
            <a:r>
              <a:rPr lang="en-US" altLang="ja-JP" sz="1400" dirty="0"/>
              <a:t>C841MJ#</a:t>
            </a:r>
          </a:p>
          <a:p>
            <a:r>
              <a:rPr lang="en-US" altLang="ja-JP" sz="1400" dirty="0" smtClean="0"/>
              <a:t>C841MJ</a:t>
            </a:r>
            <a:r>
              <a:rPr lang="en-US" altLang="ja-JP" sz="1400" dirty="0"/>
              <a:t>#conf t</a:t>
            </a:r>
          </a:p>
          <a:p>
            <a:r>
              <a:rPr lang="en-US" altLang="ja-JP" sz="1400" dirty="0"/>
              <a:t>Enter configuration commands, one per line.  End with CNTL/Z.</a:t>
            </a:r>
          </a:p>
          <a:p>
            <a:r>
              <a:rPr lang="en-US" altLang="ja-JP" sz="1400" dirty="0" smtClean="0"/>
              <a:t>C841MJ</a:t>
            </a:r>
            <a:r>
              <a:rPr lang="en-US" altLang="ja-JP" sz="1400" dirty="0"/>
              <a:t>(</a:t>
            </a:r>
            <a:r>
              <a:rPr lang="en-US" altLang="ja-JP" sz="1400" dirty="0" err="1"/>
              <a:t>config</a:t>
            </a:r>
            <a:r>
              <a:rPr lang="en-US" altLang="ja-JP" sz="1400" dirty="0"/>
              <a:t>)#no username admin</a:t>
            </a:r>
          </a:p>
          <a:p>
            <a:r>
              <a:rPr lang="en-US" altLang="ja-JP" sz="1400" dirty="0"/>
              <a:t>This operation will remove all username related configurations with same </a:t>
            </a:r>
            <a:r>
              <a:rPr lang="en-US" altLang="ja-JP" sz="1400" dirty="0" err="1"/>
              <a:t>name.Do</a:t>
            </a:r>
            <a:r>
              <a:rPr lang="en-US" altLang="ja-JP" sz="1400" dirty="0"/>
              <a:t> you want to continue? [confirm]</a:t>
            </a:r>
          </a:p>
          <a:p>
            <a:r>
              <a:rPr lang="en-US" altLang="ja-JP" sz="1400" dirty="0"/>
              <a:t>C841MJ(</a:t>
            </a:r>
            <a:r>
              <a:rPr lang="en-US" altLang="ja-JP" sz="1400" dirty="0" err="1"/>
              <a:t>config</a:t>
            </a:r>
            <a:r>
              <a:rPr lang="en-US" altLang="ja-JP" sz="1400" dirty="0"/>
              <a:t>)</a:t>
            </a:r>
            <a:r>
              <a:rPr lang="en-US" altLang="ja-JP" sz="1400" dirty="0" smtClean="0"/>
              <a:t>#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330510980"/>
      </p:ext>
    </p:extLst>
  </p:cSld>
  <p:clrMapOvr>
    <a:masterClrMapping/>
  </p:clrMapOvr>
  <p:transition xmlns:p14="http://schemas.microsoft.com/office/powerpoint/2010/main"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7136" indent="0">
              <a:buNone/>
            </a:pPr>
            <a:r>
              <a:rPr lang="en-US" altLang="ja-JP" dirty="0" smtClean="0"/>
              <a:t>12</a:t>
            </a:r>
            <a:r>
              <a:rPr kumimoji="1" lang="en-US" altLang="ja-JP" dirty="0" smtClean="0"/>
              <a:t>. “username &lt;</a:t>
            </a:r>
            <a:r>
              <a:rPr kumimoji="1" lang="ja-JP" altLang="en-US" dirty="0" smtClean="0"/>
              <a:t>ユーザ名</a:t>
            </a:r>
            <a:r>
              <a:rPr kumimoji="1" lang="en-US" altLang="ja-JP" dirty="0" smtClean="0"/>
              <a:t>&gt; privilege 15 secret 0 &lt;</a:t>
            </a:r>
            <a:r>
              <a:rPr kumimoji="1" lang="ja-JP" altLang="en-US" dirty="0" smtClean="0"/>
              <a:t>パスワード</a:t>
            </a:r>
            <a:r>
              <a:rPr kumimoji="1" lang="en-US" altLang="ja-JP" dirty="0" smtClean="0"/>
              <a:t>&gt;”</a:t>
            </a:r>
            <a:r>
              <a:rPr kumimoji="1" lang="ja-JP" altLang="en-US" dirty="0" smtClean="0"/>
              <a:t>を入力し、新しいユーザ名とパスワードを設定します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sz="1600" dirty="0">
                <a:solidFill>
                  <a:srgbClr val="FF0000"/>
                </a:solidFill>
              </a:rPr>
              <a:t>※&lt;</a:t>
            </a:r>
            <a:r>
              <a:rPr lang="ja-JP" altLang="en-US" sz="1600" dirty="0">
                <a:solidFill>
                  <a:srgbClr val="FF0000"/>
                </a:solidFill>
              </a:rPr>
              <a:t>ユーザ名</a:t>
            </a:r>
            <a:r>
              <a:rPr lang="en-US" altLang="ja-JP" sz="1600" dirty="0" smtClean="0">
                <a:solidFill>
                  <a:srgbClr val="FF0000"/>
                </a:solidFill>
              </a:rPr>
              <a:t>&gt;</a:t>
            </a:r>
            <a:r>
              <a:rPr lang="ja-JP" altLang="en-US" sz="1600" dirty="0" smtClean="0">
                <a:solidFill>
                  <a:srgbClr val="FF0000"/>
                </a:solidFill>
              </a:rPr>
              <a:t>と</a:t>
            </a:r>
            <a:r>
              <a:rPr lang="en-US" altLang="ja-JP" sz="1600" dirty="0" smtClean="0">
                <a:solidFill>
                  <a:srgbClr val="FF0000"/>
                </a:solidFill>
              </a:rPr>
              <a:t>&lt;</a:t>
            </a:r>
            <a:r>
              <a:rPr lang="ja-JP" altLang="en-US" sz="1600" dirty="0" smtClean="0">
                <a:solidFill>
                  <a:srgbClr val="FF0000"/>
                </a:solidFill>
              </a:rPr>
              <a:t>パスワード</a:t>
            </a:r>
            <a:r>
              <a:rPr lang="en-US" altLang="ja-JP" sz="1600" dirty="0" smtClean="0">
                <a:solidFill>
                  <a:srgbClr val="FF0000"/>
                </a:solidFill>
              </a:rPr>
              <a:t>&gt;</a:t>
            </a:r>
            <a:r>
              <a:rPr lang="ja-JP" altLang="en-US" sz="1600" dirty="0" smtClean="0">
                <a:solidFill>
                  <a:srgbClr val="FF0000"/>
                </a:solidFill>
              </a:rPr>
              <a:t>は、新規に登録するもの</a:t>
            </a:r>
            <a:endParaRPr kumimoji="1" lang="en-US" altLang="ja-JP" sz="1600" dirty="0" smtClean="0"/>
          </a:p>
          <a:p>
            <a:pPr marL="57136" indent="0">
              <a:buNone/>
            </a:pPr>
            <a:r>
              <a:rPr lang="en-US" altLang="ja-JP" dirty="0" smtClean="0"/>
              <a:t>13. “exit”</a:t>
            </a:r>
            <a:r>
              <a:rPr lang="ja-JP" altLang="en-US" dirty="0" smtClean="0"/>
              <a:t>を入力し、特権モードへ移行します</a:t>
            </a:r>
            <a:endParaRPr lang="en-US" altLang="ja-JP" dirty="0" smtClean="0"/>
          </a:p>
          <a:p>
            <a:pPr marL="57136" indent="0">
              <a:buNone/>
            </a:pPr>
            <a:r>
              <a:rPr lang="en-US" altLang="ja-JP" dirty="0" smtClean="0"/>
              <a:t>14. “</a:t>
            </a:r>
            <a:r>
              <a:rPr lang="en-US" altLang="ja-JP" dirty="0" err="1" smtClean="0"/>
              <a:t>sh</a:t>
            </a:r>
            <a:r>
              <a:rPr lang="en-US" altLang="ja-JP" dirty="0" smtClean="0"/>
              <a:t> run | </a:t>
            </a:r>
            <a:r>
              <a:rPr lang="en-US" altLang="ja-JP" dirty="0" err="1" smtClean="0"/>
              <a:t>i</a:t>
            </a:r>
            <a:r>
              <a:rPr lang="en-US" altLang="ja-JP" dirty="0" smtClean="0"/>
              <a:t> username”</a:t>
            </a:r>
            <a:r>
              <a:rPr lang="ja-JP" altLang="en-US" dirty="0" smtClean="0"/>
              <a:t>を入力し、新しいユーザ名とパスワードが設定されていることを確認します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</a:t>
            </a:r>
            <a:r>
              <a:rPr lang="ja-JP" altLang="en-US" dirty="0" smtClean="0"/>
              <a:t>ユーザ名</a:t>
            </a:r>
            <a:r>
              <a:rPr lang="en-US" altLang="ja-JP" dirty="0"/>
              <a:t>/</a:t>
            </a:r>
            <a:r>
              <a:rPr lang="ja-JP" altLang="en-US" dirty="0"/>
              <a:t>パスワード</a:t>
            </a:r>
            <a:r>
              <a:rPr lang="ja-JP" altLang="en-US" dirty="0" smtClean="0"/>
              <a:t>回復手順</a:t>
            </a:r>
            <a:r>
              <a:rPr lang="en-US" altLang="ja-JP" dirty="0" smtClean="0"/>
              <a:t> -6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39552" y="3435846"/>
            <a:ext cx="8064896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ja-JP" sz="1400" dirty="0">
                <a:latin typeface="Courier New"/>
                <a:cs typeface="Courier New"/>
              </a:rPr>
              <a:t>C841MJ(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)#username admin privilege 15 secret 0 Cisco1234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C841MJ(</a:t>
            </a:r>
            <a:r>
              <a:rPr lang="en-US" altLang="ja-JP" sz="1400" dirty="0" err="1">
                <a:latin typeface="Courier New"/>
                <a:cs typeface="Courier New"/>
              </a:rPr>
              <a:t>config</a:t>
            </a:r>
            <a:r>
              <a:rPr lang="en-US" altLang="ja-JP" sz="1400" dirty="0">
                <a:latin typeface="Courier New"/>
                <a:cs typeface="Courier New"/>
              </a:rPr>
              <a:t>)#exit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*Sep  9 06:05:55.951: %SYS-5-CONFIG_I: Configured from console by console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C841MJ#sh run | </a:t>
            </a:r>
            <a:r>
              <a:rPr lang="en-US" altLang="ja-JP" sz="1400" dirty="0" err="1">
                <a:latin typeface="Courier New"/>
                <a:cs typeface="Courier New"/>
              </a:rPr>
              <a:t>i</a:t>
            </a:r>
            <a:r>
              <a:rPr lang="en-US" altLang="ja-JP" sz="1400" dirty="0">
                <a:latin typeface="Courier New"/>
                <a:cs typeface="Courier New"/>
              </a:rPr>
              <a:t> username</a:t>
            </a:r>
          </a:p>
          <a:p>
            <a:r>
              <a:rPr lang="en-US" altLang="ja-JP" sz="1400" dirty="0">
                <a:latin typeface="Courier New"/>
                <a:cs typeface="Courier New"/>
              </a:rPr>
              <a:t>username admin privilege 15 secret 5 $1$Nv4Z$Svq8.1w0Q/G09ysXZd7ZR.</a:t>
            </a:r>
          </a:p>
        </p:txBody>
      </p:sp>
    </p:spTree>
    <p:extLst>
      <p:ext uri="{BB962C8B-B14F-4D97-AF65-F5344CB8AC3E}">
        <p14:creationId xmlns:p14="http://schemas.microsoft.com/office/powerpoint/2010/main" val="1702062977"/>
      </p:ext>
    </p:extLst>
  </p:cSld>
  <p:clrMapOvr>
    <a:masterClrMapping/>
  </p:clrMapOvr>
  <p:transition xmlns:p14="http://schemas.microsoft.com/office/powerpoint/2010/main" spd="med">
    <p:fade/>
  </p:transition>
</p:sld>
</file>

<file path=ppt/theme/theme1.xml><?xml version="1.0" encoding="utf-8"?>
<a:theme xmlns:a="http://schemas.openxmlformats.org/drawingml/2006/main" name="blank">
  <a:themeElements>
    <a:clrScheme name="Cisco Blue">
      <a:dk1>
        <a:srgbClr val="676767"/>
      </a:dk1>
      <a:lt1>
        <a:srgbClr val="FFFFFF"/>
      </a:lt1>
      <a:dk2>
        <a:srgbClr val="2968AF"/>
      </a:dk2>
      <a:lt2>
        <a:srgbClr val="FFFFFF"/>
      </a:lt2>
      <a:accent1>
        <a:srgbClr val="214794"/>
      </a:accent1>
      <a:accent2>
        <a:srgbClr val="8EBCDC"/>
      </a:accent2>
      <a:accent3>
        <a:srgbClr val="676767"/>
      </a:accent3>
      <a:accent4>
        <a:srgbClr val="57B74E"/>
      </a:accent4>
      <a:accent5>
        <a:srgbClr val="32B2DF"/>
      </a:accent5>
      <a:accent6>
        <a:srgbClr val="0D868E"/>
      </a:accent6>
      <a:hlink>
        <a:srgbClr val="2BA2D7"/>
      </a:hlink>
      <a:folHlink>
        <a:srgbClr val="2968AF"/>
      </a:folHlink>
    </a:clrScheme>
    <a:fontScheme name="2014_New">
      <a:majorFont>
        <a:latin typeface="Arial"/>
        <a:ea typeface="ＭＳ ゴシック"/>
        <a:cs typeface=""/>
      </a:majorFont>
      <a:minorFont>
        <a:latin typeface="Arial"/>
        <a:ea typeface="ＭＳ 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575</TotalTime>
  <Words>985</Words>
  <Application>Microsoft Macintosh PowerPoint</Application>
  <PresentationFormat>画面に合わせる (16:9)</PresentationFormat>
  <Paragraphs>127</Paragraphs>
  <Slides>16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17" baseType="lpstr">
      <vt:lpstr>blank</vt:lpstr>
      <vt:lpstr>CCP Express 3.1 リカバリ＆初期化ガイド</vt:lpstr>
      <vt:lpstr>リカバリ&amp;初期化方法</vt:lpstr>
      <vt:lpstr>1. ユーザ名/パスワード回復手順</vt:lpstr>
      <vt:lpstr>1. ユーザ名/パスワード回復手順 -1</vt:lpstr>
      <vt:lpstr>1. ユーザ名/パスワード回復手順 -2</vt:lpstr>
      <vt:lpstr>1. ユーザ名/パスワード回復手順 -3</vt:lpstr>
      <vt:lpstr>1. ユーザ名/パスワード回復手順 -4</vt:lpstr>
      <vt:lpstr>1. ユーザ名/パスワード回復手順 -5</vt:lpstr>
      <vt:lpstr>1. ユーザ名/パスワード回復手順 -6</vt:lpstr>
      <vt:lpstr>1. ユーザ名/パスワード回復手順 -7</vt:lpstr>
      <vt:lpstr>1. ユーザ名/パスワード回復手順 -8</vt:lpstr>
      <vt:lpstr>2. 工場出荷状態へのリカバリ方法</vt:lpstr>
      <vt:lpstr>2. 工場出荷状態へのリカバリ方法</vt:lpstr>
      <vt:lpstr>3. バックアップファイルの作成方法</vt:lpstr>
      <vt:lpstr>3. バックアップファイルの作成方法</vt:lpstr>
      <vt:lpstr>PowerPoint プレゼンテーション</vt:lpstr>
    </vt:vector>
  </TitlesOfParts>
  <Company>Cisco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Tsuneo Okinaka (tokinaka)</dc:creator>
  <cp:lastModifiedBy>tokinaka</cp:lastModifiedBy>
  <cp:revision>52</cp:revision>
  <dcterms:created xsi:type="dcterms:W3CDTF">2015-01-08T07:04:11Z</dcterms:created>
  <dcterms:modified xsi:type="dcterms:W3CDTF">2015-09-24T06:07:49Z</dcterms:modified>
</cp:coreProperties>
</file>