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handoutMasterIdLst>
    <p:handoutMasterId r:id="rId27"/>
  </p:handoutMasterIdLst>
  <p:sldIdLst>
    <p:sldId id="256" r:id="rId5"/>
    <p:sldId id="261" r:id="rId6"/>
    <p:sldId id="262" r:id="rId7"/>
    <p:sldId id="284" r:id="rId8"/>
    <p:sldId id="263" r:id="rId9"/>
    <p:sldId id="264" r:id="rId10"/>
    <p:sldId id="265" r:id="rId11"/>
    <p:sldId id="266" r:id="rId12"/>
    <p:sldId id="283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B72485-A68A-873D-C69D-304937BAF024}" v="2" dt="2025-02-17T23:31:59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Clara Dias De Prosdocimi" userId="S::11241103732@alunos.umc.br::a8ce814a-0ce5-48c6-aa37-fac87dd71b01" providerId="AD" clId="Web-{AAB72485-A68A-873D-C69D-304937BAF024}"/>
    <pc:docChg chg="modSld">
      <pc:chgData name="Maria Clara Dias De Prosdocimi" userId="S::11241103732@alunos.umc.br::a8ce814a-0ce5-48c6-aa37-fac87dd71b01" providerId="AD" clId="Web-{AAB72485-A68A-873D-C69D-304937BAF024}" dt="2025-02-17T23:31:59.914" v="1" actId="1076"/>
      <pc:docMkLst>
        <pc:docMk/>
      </pc:docMkLst>
      <pc:sldChg chg="modSp">
        <pc:chgData name="Maria Clara Dias De Prosdocimi" userId="S::11241103732@alunos.umc.br::a8ce814a-0ce5-48c6-aa37-fac87dd71b01" providerId="AD" clId="Web-{AAB72485-A68A-873D-C69D-304937BAF024}" dt="2025-02-17T23:31:59.914" v="1" actId="1076"/>
        <pc:sldMkLst>
          <pc:docMk/>
          <pc:sldMk cId="631862850" sldId="280"/>
        </pc:sldMkLst>
        <pc:picChg chg="mod">
          <ac:chgData name="Maria Clara Dias De Prosdocimi" userId="S::11241103732@alunos.umc.br::a8ce814a-0ce5-48c6-aa37-fac87dd71b01" providerId="AD" clId="Web-{AAB72485-A68A-873D-C69D-304937BAF024}" dt="2025-02-17T23:31:59.914" v="1" actId="1076"/>
          <ac:picMkLst>
            <pc:docMk/>
            <pc:sldMk cId="631862850" sldId="280"/>
            <ac:picMk id="3" creationId="{5C486BE6-EFCB-48C6-BAD1-5E71875B16A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oracle.com/java/technologies/javase-downloads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dirty="0"/>
              <a:t>PROJETOS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1CE1D-416B-4DA9-B8E9-60BAE61A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x Interpretação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52BF9-EC6F-4272-AF9F-3E7625EB8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4716" y="1896926"/>
            <a:ext cx="1793802" cy="448573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pt-BR" sz="1600" dirty="0"/>
              <a:t>Compilação - C</a:t>
            </a:r>
          </a:p>
        </p:txBody>
      </p:sp>
      <p:pic>
        <p:nvPicPr>
          <p:cNvPr id="4" name="Espaço Reservado para Conteúdo 2">
            <a:extLst>
              <a:ext uri="{FF2B5EF4-FFF2-40B4-BE49-F238E27FC236}">
                <a16:creationId xmlns:a16="http://schemas.microsoft.com/office/drawing/2014/main" id="{0891B03A-8AD1-4B38-A239-6EC2F079B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10" y="2617250"/>
            <a:ext cx="2743469" cy="231180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FABA186-3F94-48C0-9BBC-816D48EFB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960" y="2617250"/>
            <a:ext cx="2649814" cy="1440000"/>
          </a:xfrm>
          <a:prstGeom prst="rect">
            <a:avLst/>
          </a:prstGeom>
        </p:spPr>
      </p:pic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0BF7A9F-5581-47BB-8C9D-2AD778D0105F}"/>
              </a:ext>
            </a:extLst>
          </p:cNvPr>
          <p:cNvSpPr txBox="1">
            <a:spLocks/>
          </p:cNvSpPr>
          <p:nvPr/>
        </p:nvSpPr>
        <p:spPr>
          <a:xfrm>
            <a:off x="7306265" y="1896926"/>
            <a:ext cx="2755205" cy="44857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r>
              <a:rPr lang="pt-BR" sz="1600" dirty="0"/>
              <a:t>Interpretação - Python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C49ABD-DF65-4A33-98F8-48E054702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193" y="5200802"/>
            <a:ext cx="3562847" cy="28579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02D9806-A30B-4E6C-BB67-9A672ECE6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1127" y="4512502"/>
            <a:ext cx="2905480" cy="161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2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81CE1D-416B-4DA9-B8E9-60BAE61A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Java se encaixa em qual tipo de abordagem.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CF47CF3A-212B-45EC-BBCD-4B5683007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81401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/>
              <a:t>Java</a:t>
            </a:r>
            <a:r>
              <a:rPr lang="pt-BR" dirty="0"/>
              <a:t> é considerado uma linguagem híbrida, pois combina os conceitos de compilação e interpretação para gerar e executar o código.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362D6AD-4CE2-4B8E-AE0D-CF162B80ACA2}"/>
              </a:ext>
            </a:extLst>
          </p:cNvPr>
          <p:cNvSpPr/>
          <p:nvPr/>
        </p:nvSpPr>
        <p:spPr>
          <a:xfrm>
            <a:off x="749185" y="3586897"/>
            <a:ext cx="1758884" cy="1081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Fonte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EFA3210-0F3D-4106-B9C7-9621689B4CBE}"/>
              </a:ext>
            </a:extLst>
          </p:cNvPr>
          <p:cNvSpPr/>
          <p:nvPr/>
        </p:nvSpPr>
        <p:spPr>
          <a:xfrm>
            <a:off x="5294977" y="3586897"/>
            <a:ext cx="1758884" cy="1081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DB9BA6B0-1019-4906-9D40-51AFC8DBA400}"/>
              </a:ext>
            </a:extLst>
          </p:cNvPr>
          <p:cNvSpPr/>
          <p:nvPr/>
        </p:nvSpPr>
        <p:spPr>
          <a:xfrm>
            <a:off x="9840769" y="3586897"/>
            <a:ext cx="1758884" cy="1081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Executável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BA8EBD8-8A43-4A62-A1D1-BC5996D2CD5B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08069" y="4127600"/>
            <a:ext cx="278690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23DEA85-3980-4BF4-9D36-951C4859F724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053861" y="4127600"/>
            <a:ext cx="278690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7422D8E-87E9-4CC4-94FE-E7124B3A5E2F}"/>
              </a:ext>
            </a:extLst>
          </p:cNvPr>
          <p:cNvSpPr txBox="1"/>
          <p:nvPr/>
        </p:nvSpPr>
        <p:spPr>
          <a:xfrm>
            <a:off x="2508068" y="3374013"/>
            <a:ext cx="278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8DA180F-CE0B-4461-9F34-63740C3E3F4F}"/>
              </a:ext>
            </a:extLst>
          </p:cNvPr>
          <p:cNvSpPr txBox="1"/>
          <p:nvPr/>
        </p:nvSpPr>
        <p:spPr>
          <a:xfrm>
            <a:off x="6975442" y="3374013"/>
            <a:ext cx="294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Virtual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(JVM)</a:t>
            </a: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AD1B955A-6FE8-4AD9-87D4-D127E0483556}"/>
              </a:ext>
            </a:extLst>
          </p:cNvPr>
          <p:cNvSpPr txBox="1">
            <a:spLocks/>
          </p:cNvSpPr>
          <p:nvPr/>
        </p:nvSpPr>
        <p:spPr>
          <a:xfrm>
            <a:off x="589861" y="5323250"/>
            <a:ext cx="11007306" cy="10814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Exemplos de Linguagens de abordagem híbrida: Java (JVM) e C# (Microsoft .NET Framework).</a:t>
            </a:r>
          </a:p>
        </p:txBody>
      </p:sp>
    </p:spTree>
    <p:extLst>
      <p:ext uri="{BB962C8B-B14F-4D97-AF65-F5344CB8AC3E}">
        <p14:creationId xmlns:p14="http://schemas.microsoft.com/office/powerpoint/2010/main" val="237131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5" grpId="0" animBg="1"/>
      <p:bldP spid="6" grpId="0" animBg="1"/>
      <p:bldP spid="7" grpId="0" animBg="1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53FF3-C6E3-4811-8B62-94675B1A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 a Linguagem Java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525E58-5645-45B4-B804-B754A74E6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Java é uma linguagem de programação </a:t>
            </a:r>
            <a:r>
              <a:rPr lang="pt-BR" b="1" dirty="0"/>
              <a:t>orientada a objetos</a:t>
            </a:r>
            <a:r>
              <a:rPr lang="pt-BR" dirty="0"/>
              <a:t> e uma plataforma de desenvolvimento amplamente utilizada, projetada para ser </a:t>
            </a:r>
            <a:r>
              <a:rPr lang="pt-BR" b="1" dirty="0"/>
              <a:t>portável, robusta e segura</a:t>
            </a:r>
            <a:r>
              <a:rPr lang="pt-BR" dirty="0"/>
              <a:t>. Ela foi criada em 1995 pela Sun Microsystems (agora parte da </a:t>
            </a:r>
            <a:r>
              <a:rPr lang="pt-BR" b="1" dirty="0"/>
              <a:t>Oracle</a:t>
            </a:r>
            <a:r>
              <a:rPr lang="pt-BR" dirty="0"/>
              <a:t> </a:t>
            </a:r>
            <a:r>
              <a:rPr lang="pt-BR" b="1" dirty="0"/>
              <a:t>Corporation</a:t>
            </a:r>
            <a:r>
              <a:rPr lang="pt-BR" dirty="0"/>
              <a:t>).</a:t>
            </a:r>
          </a:p>
          <a:p>
            <a:pPr algn="just"/>
            <a:endParaRPr lang="pt-BR" dirty="0"/>
          </a:p>
          <a:p>
            <a:pPr marL="1028700" lvl="1" indent="-342900" algn="just"/>
            <a:r>
              <a:rPr lang="pt-BR" b="1" dirty="0"/>
              <a:t>Portabilidade: </a:t>
            </a:r>
            <a:r>
              <a:rPr lang="pt-BR" dirty="0"/>
              <a:t>Com o uso do JRE e da JVM, um programa Java pode ser executado em diversos sistemas operacionais.</a:t>
            </a:r>
            <a:endParaRPr lang="pt-BR" b="1" dirty="0"/>
          </a:p>
          <a:p>
            <a:pPr marL="1028700" lvl="1" indent="-342900" algn="just"/>
            <a:r>
              <a:rPr lang="pt-BR" b="1" dirty="0"/>
              <a:t>Orientada a Objetos:</a:t>
            </a:r>
            <a:r>
              <a:rPr lang="pt-BR" dirty="0"/>
              <a:t> Baseada em conceitos como classes, herança e encapsulamento, promovendo modularidade e reutilização de código.</a:t>
            </a:r>
          </a:p>
          <a:p>
            <a:pPr marL="1028700" lvl="1" indent="-342900" algn="just"/>
            <a:r>
              <a:rPr lang="pt-BR" b="1" dirty="0"/>
              <a:t>Desempenho otimizado:</a:t>
            </a:r>
            <a:r>
              <a:rPr lang="pt-BR" dirty="0"/>
              <a:t> Graças à compilação JIT (Just-In-Time), a execução do código se torna mais rápida.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BB9D37-FA1C-4FC3-BF71-78F540876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586" y="661987"/>
            <a:ext cx="699589" cy="83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751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373B4-61A1-4515-A15C-1834A1A0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Desenvolvimento em Java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9C00D7E-780B-49FB-9168-091B5AE3B0A4}"/>
              </a:ext>
            </a:extLst>
          </p:cNvPr>
          <p:cNvGrpSpPr/>
          <p:nvPr/>
        </p:nvGrpSpPr>
        <p:grpSpPr>
          <a:xfrm>
            <a:off x="751113" y="2890055"/>
            <a:ext cx="1800000" cy="2289017"/>
            <a:chOff x="778992" y="3011975"/>
            <a:chExt cx="1800000" cy="228901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D14EB5B-EEA5-4FFF-8324-33550F9AD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92" y="3011975"/>
              <a:ext cx="1800000" cy="1800000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6B71913-CCED-4DBF-8D02-5CF912D4C071}"/>
                </a:ext>
              </a:extLst>
            </p:cNvPr>
            <p:cNvSpPr txBox="1"/>
            <p:nvPr/>
          </p:nvSpPr>
          <p:spPr>
            <a:xfrm>
              <a:off x="778992" y="4931660"/>
              <a:ext cx="180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Desenvolvedor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B7E65E9-A731-447E-A907-2913618235F0}"/>
              </a:ext>
            </a:extLst>
          </p:cNvPr>
          <p:cNvGrpSpPr/>
          <p:nvPr/>
        </p:nvGrpSpPr>
        <p:grpSpPr>
          <a:xfrm>
            <a:off x="6379116" y="2890055"/>
            <a:ext cx="1800000" cy="2289017"/>
            <a:chOff x="6357257" y="3011975"/>
            <a:chExt cx="1800000" cy="2289017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427953AB-2167-4B40-8B5D-61111B51A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57257" y="3011975"/>
              <a:ext cx="1800000" cy="1800000"/>
            </a:xfrm>
            <a:prstGeom prst="rect">
              <a:avLst/>
            </a:prstGeom>
          </p:spPr>
        </p:pic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61642CD-FB1B-4831-98D7-701BB981B102}"/>
                </a:ext>
              </a:extLst>
            </p:cNvPr>
            <p:cNvSpPr txBox="1"/>
            <p:nvPr/>
          </p:nvSpPr>
          <p:spPr>
            <a:xfrm>
              <a:off x="6537257" y="4931660"/>
              <a:ext cx="144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Usuário</a:t>
              </a:r>
            </a:p>
          </p:txBody>
        </p:sp>
      </p:grp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7BC416E-3F08-49A8-AE4D-F6031BC99DA6}"/>
              </a:ext>
            </a:extLst>
          </p:cNvPr>
          <p:cNvSpPr txBox="1"/>
          <p:nvPr/>
        </p:nvSpPr>
        <p:spPr>
          <a:xfrm>
            <a:off x="8200888" y="2890055"/>
            <a:ext cx="32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 – Java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endParaRPr lang="pt-B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2A1699F-FA99-4837-9C33-C86527C24A0D}"/>
              </a:ext>
            </a:extLst>
          </p:cNvPr>
          <p:cNvSpPr txBox="1"/>
          <p:nvPr/>
        </p:nvSpPr>
        <p:spPr>
          <a:xfrm>
            <a:off x="2741446" y="2890055"/>
            <a:ext cx="32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 – Java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Kit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30C085F-B3D5-476F-9F08-76FBCB230166}"/>
              </a:ext>
            </a:extLst>
          </p:cNvPr>
          <p:cNvSpPr txBox="1"/>
          <p:nvPr/>
        </p:nvSpPr>
        <p:spPr>
          <a:xfrm>
            <a:off x="2741446" y="3313706"/>
            <a:ext cx="3240000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pacote completo para programadores Java, incluindo o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JVM,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ferramentas como o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(compilador) e ferramentas de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documentação.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CED54A6-222B-4F76-89B7-F76FD065108C}"/>
              </a:ext>
            </a:extLst>
          </p:cNvPr>
          <p:cNvSpPr txBox="1"/>
          <p:nvPr/>
        </p:nvSpPr>
        <p:spPr>
          <a:xfrm>
            <a:off x="8200888" y="3313706"/>
            <a:ext cx="3240000" cy="1894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kit básico necessário para rodar programas Java. Ele inclui a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as bibliotecas padrão do Java. Se você só quer executar um programa Java, o JRE é suficiente.</a:t>
            </a:r>
          </a:p>
        </p:txBody>
      </p:sp>
    </p:spTree>
    <p:extLst>
      <p:ext uri="{BB962C8B-B14F-4D97-AF65-F5344CB8AC3E}">
        <p14:creationId xmlns:p14="http://schemas.microsoft.com/office/powerpoint/2010/main" val="21405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  <p:bldP spid="32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D5079-838A-4ACC-8316-9ACE9FBB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Ambiente de Desenvolvimento Integrado (IDE)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C8BDCB-6228-4321-A672-6E9B06B1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55576"/>
          </a:xfrm>
        </p:spPr>
        <p:txBody>
          <a:bodyPr/>
          <a:lstStyle/>
          <a:p>
            <a:pPr algn="just"/>
            <a:r>
              <a:rPr lang="pt-BR" sz="1600" dirty="0"/>
              <a:t>Uma IDE (</a:t>
            </a:r>
            <a:r>
              <a:rPr lang="pt-BR" sz="1600" dirty="0" err="1"/>
              <a:t>Integrated</a:t>
            </a:r>
            <a:r>
              <a:rPr lang="pt-BR" sz="1600" dirty="0"/>
              <a:t> </a:t>
            </a:r>
            <a:r>
              <a:rPr lang="pt-BR" sz="1600" dirty="0" err="1"/>
              <a:t>Development</a:t>
            </a:r>
            <a:r>
              <a:rPr lang="pt-BR" sz="1600" dirty="0"/>
              <a:t> </a:t>
            </a:r>
            <a:r>
              <a:rPr lang="pt-BR" sz="1600" dirty="0" err="1"/>
              <a:t>Environment</a:t>
            </a:r>
            <a:r>
              <a:rPr lang="pt-BR" sz="1600" dirty="0"/>
              <a:t>) é um programa que reúne várias ferramentas que ajudam os desenvolvedores a escrever, testar e corrigir códigos de forma mais fácil e rápida. Ela combina um editor de código, ferramentas para compilar, </a:t>
            </a:r>
            <a:r>
              <a:rPr lang="pt-BR" sz="1600" dirty="0" err="1"/>
              <a:t>debugar</a:t>
            </a:r>
            <a:r>
              <a:rPr lang="pt-BR" sz="1600" dirty="0"/>
              <a:t> (encontrar erros) e executar o programa em um só lugar, tudo organizado para melhorar a produtividade.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54C6D2A-86F6-4230-815E-C26D60E6B560}"/>
              </a:ext>
            </a:extLst>
          </p:cNvPr>
          <p:cNvGrpSpPr/>
          <p:nvPr/>
        </p:nvGrpSpPr>
        <p:grpSpPr>
          <a:xfrm>
            <a:off x="2768107" y="3695982"/>
            <a:ext cx="1920336" cy="2110378"/>
            <a:chOff x="2456321" y="3695982"/>
            <a:chExt cx="1920336" cy="211037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C227EE27-70E6-41D2-9361-BBB511ABE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6321" y="3695982"/>
              <a:ext cx="720000" cy="720000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40CA642-557F-4293-93E4-26D61FDD8FDB}"/>
                </a:ext>
              </a:extLst>
            </p:cNvPr>
            <p:cNvSpPr txBox="1"/>
            <p:nvPr/>
          </p:nvSpPr>
          <p:spPr>
            <a:xfrm>
              <a:off x="3403166" y="3871316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Eclipse</a:t>
              </a:r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1F790CA3-7A90-4ABC-8E4F-1DB98BE75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6321" y="5086360"/>
              <a:ext cx="645882" cy="720000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3F84D797-F4CF-4290-86E1-523D839FDBB7}"/>
                </a:ext>
              </a:extLst>
            </p:cNvPr>
            <p:cNvSpPr txBox="1"/>
            <p:nvPr/>
          </p:nvSpPr>
          <p:spPr>
            <a:xfrm>
              <a:off x="3294309" y="5261694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NetBeans</a:t>
              </a: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734E566-A6EC-410A-99F7-62A8034F4D35}"/>
              </a:ext>
            </a:extLst>
          </p:cNvPr>
          <p:cNvGrpSpPr/>
          <p:nvPr/>
        </p:nvGrpSpPr>
        <p:grpSpPr>
          <a:xfrm>
            <a:off x="7456550" y="3674590"/>
            <a:ext cx="1967342" cy="2131770"/>
            <a:chOff x="7768338" y="3674590"/>
            <a:chExt cx="1967342" cy="2131770"/>
          </a:xfrm>
        </p:grpSpPr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53B2690B-261C-4ACE-95C2-B5CFDE945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338" y="3674590"/>
              <a:ext cx="720000" cy="720000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9E00B870-48C4-48B3-9E7F-B87512BC3F0D}"/>
                </a:ext>
              </a:extLst>
            </p:cNvPr>
            <p:cNvSpPr txBox="1"/>
            <p:nvPr/>
          </p:nvSpPr>
          <p:spPr>
            <a:xfrm>
              <a:off x="8711041" y="3849924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VS </a:t>
              </a:r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</a:t>
              </a:r>
              <a:endParaRPr lang="pt-BR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61ACFCEB-0EFF-42B5-989E-4093F30A8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8338" y="5086360"/>
              <a:ext cx="720000" cy="720000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6100F30-FD09-40EB-94C6-5D88A939AB71}"/>
                </a:ext>
              </a:extLst>
            </p:cNvPr>
            <p:cNvSpPr txBox="1"/>
            <p:nvPr/>
          </p:nvSpPr>
          <p:spPr>
            <a:xfrm>
              <a:off x="8711041" y="5261694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IntelliJ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885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462E5-03C7-46AB-8AA6-11173183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Softwares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8FE74D5-334A-4B98-8EBD-D29B35C3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000" y="4532733"/>
            <a:ext cx="720000" cy="7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994F99-6B98-4FE7-BE35-E8B257BCB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000" y="2021785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C2EEBF-12E5-47D3-B46F-4C515BE0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8000" y="4436211"/>
            <a:ext cx="1440000" cy="913044"/>
          </a:xfrm>
          <a:prstGeom prst="rect">
            <a:avLst/>
          </a:prstGeom>
        </p:spPr>
      </p:pic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FC13738-A7ED-446A-BBE5-1419D724A6AE}"/>
              </a:ext>
            </a:extLst>
          </p:cNvPr>
          <p:cNvCxnSpPr>
            <a:stCxn id="6" idx="2"/>
            <a:endCxn id="4" idx="0"/>
          </p:cNvCxnSpPr>
          <p:nvPr/>
        </p:nvCxnSpPr>
        <p:spPr>
          <a:xfrm flipH="1">
            <a:off x="3704000" y="3101785"/>
            <a:ext cx="2392000" cy="143094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1EA68D6-2ACA-41E9-B913-258E528F2FC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96000" y="3101785"/>
            <a:ext cx="2032000" cy="133442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63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96ECE-4C06-4D5C-B934-1AD47AC5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- JDK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E6377-D5E4-46C1-B37F-AC343BBE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2044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Instalar o JDK, acesse aqui para fazer o download - </a:t>
            </a:r>
            <a:r>
              <a:rPr lang="pt-BR" dirty="0">
                <a:hlinkClick r:id="rId2"/>
              </a:rPr>
              <a:t>https://www.oracle.com/java/technologies/javase-downloads.html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CC51877-C1FB-414A-A9B1-BE4961877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098" y="3130898"/>
            <a:ext cx="5599804" cy="27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3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F1D69-900B-4FE7-8C1E-B177E54D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- JDK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44324CD8-BD39-4960-852D-B06CB5EAC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654" y="2656114"/>
            <a:ext cx="4772691" cy="3648584"/>
          </a:xfrm>
          <a:prstGeom prst="rect">
            <a:avLst/>
          </a:prstGeom>
        </p:spPr>
      </p:pic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E576020-9183-406F-A756-4133CD8D7482}"/>
              </a:ext>
            </a:extLst>
          </p:cNvPr>
          <p:cNvSpPr txBox="1">
            <a:spLocks/>
          </p:cNvSpPr>
          <p:nvPr/>
        </p:nvSpPr>
        <p:spPr>
          <a:xfrm>
            <a:off x="592347" y="1844676"/>
            <a:ext cx="11007306" cy="73306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pt-BR" dirty="0"/>
              <a:t>Certifique que você está instalando na caminho correto.</a:t>
            </a:r>
          </a:p>
        </p:txBody>
      </p:sp>
    </p:spTree>
    <p:extLst>
      <p:ext uri="{BB962C8B-B14F-4D97-AF65-F5344CB8AC3E}">
        <p14:creationId xmlns:p14="http://schemas.microsoft.com/office/powerpoint/2010/main" val="857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B96ECE-4C06-4D5C-B934-1AD47AC5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– Eclipse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3E6377-D5E4-46C1-B37F-AC343BBEF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567599"/>
          </a:xfrm>
        </p:spPr>
        <p:txBody>
          <a:bodyPr/>
          <a:lstStyle/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pt-BR" dirty="0"/>
              <a:t>Instalar o Eclipse, acesse aqui para fazer o download - https://www.eclipse.org/downloads/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EAC577A4-0AC3-460C-9E32-6B35D5C5642E}"/>
              </a:ext>
            </a:extLst>
          </p:cNvPr>
          <p:cNvGrpSpPr/>
          <p:nvPr/>
        </p:nvGrpSpPr>
        <p:grpSpPr>
          <a:xfrm>
            <a:off x="1007063" y="3324497"/>
            <a:ext cx="10177875" cy="2117464"/>
            <a:chOff x="1007062" y="3324497"/>
            <a:chExt cx="10177875" cy="2117464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48E881B9-EDC4-4171-AE54-259783970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7062" y="3324497"/>
              <a:ext cx="5026860" cy="2117464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522C96D-50CD-47A2-B77A-514FC92D5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0984" y="3611597"/>
              <a:ext cx="4143953" cy="1543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268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F1D69-900B-4FE7-8C1E-B177E54D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- Eclipse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E576020-9183-406F-A756-4133CD8D7482}"/>
              </a:ext>
            </a:extLst>
          </p:cNvPr>
          <p:cNvSpPr txBox="1">
            <a:spLocks/>
          </p:cNvSpPr>
          <p:nvPr/>
        </p:nvSpPr>
        <p:spPr>
          <a:xfrm>
            <a:off x="592347" y="1844676"/>
            <a:ext cx="11007306" cy="6198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pt-BR" dirty="0"/>
              <a:t>Selecione a opção </a:t>
            </a:r>
            <a:r>
              <a:rPr lang="pt-BR" b="1" dirty="0"/>
              <a:t>Eclipse IDE for Java </a:t>
            </a:r>
            <a:r>
              <a:rPr lang="pt-BR" b="1" dirty="0" err="1"/>
              <a:t>Developers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728BAD-ADFE-440F-8B06-635B567ED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46" y="2664823"/>
            <a:ext cx="3690909" cy="372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711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Formação Acadêmica e Experiência Profissional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Formação Acadêmica </a:t>
            </a:r>
          </a:p>
          <a:p>
            <a:pPr marL="1028700" lvl="1" indent="-342900"/>
            <a:r>
              <a:rPr lang="pt-BR" dirty="0"/>
              <a:t>Graduado em Tecnologia em Automação Industrial </a:t>
            </a:r>
          </a:p>
          <a:p>
            <a:pPr marL="1028700" lvl="1" indent="-342900"/>
            <a:r>
              <a:rPr lang="pt-BR" dirty="0"/>
              <a:t>Pós-graduado em Cloud </a:t>
            </a:r>
            <a:r>
              <a:rPr lang="pt-BR" dirty="0" err="1"/>
              <a:t>Computing</a:t>
            </a:r>
            <a:endParaRPr lang="pt-BR" dirty="0"/>
          </a:p>
          <a:p>
            <a:pPr marL="1028700" lvl="1" indent="-342900"/>
            <a:r>
              <a:rPr lang="pt-BR" dirty="0"/>
              <a:t>Pós-graduado em Desenvolvimento de Aplicações para Dispositivos Móveis (APP’S)</a:t>
            </a:r>
          </a:p>
          <a:p>
            <a:pPr marL="1028700" lvl="1" indent="-342900"/>
            <a:r>
              <a:rPr lang="pt-BR" dirty="0"/>
              <a:t>Pós-graduado em Desenvolvimento de Aplicações Web</a:t>
            </a:r>
          </a:p>
          <a:p>
            <a:pPr marL="342900" indent="-342900"/>
            <a:r>
              <a:rPr lang="pt-BR" dirty="0"/>
              <a:t>Experiência Profissional</a:t>
            </a:r>
          </a:p>
          <a:p>
            <a:pPr marL="1028700" lvl="1" indent="-342900"/>
            <a:r>
              <a:rPr lang="pt-BR" dirty="0"/>
              <a:t>Instrutor de Formação Profissional – SENAI</a:t>
            </a:r>
          </a:p>
          <a:p>
            <a:pPr marL="1028700" lvl="1" indent="-342900"/>
            <a:r>
              <a:rPr lang="pt-BR" dirty="0"/>
              <a:t>Professor de TI – UMC</a:t>
            </a:r>
          </a:p>
        </p:txBody>
      </p:sp>
    </p:spTree>
    <p:extLst>
      <p:ext uri="{BB962C8B-B14F-4D97-AF65-F5344CB8AC3E}">
        <p14:creationId xmlns:p14="http://schemas.microsoft.com/office/powerpoint/2010/main" val="397545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F1D69-900B-4FE7-8C1E-B177E54D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- Eclipse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E576020-9183-406F-A756-4133CD8D7482}"/>
              </a:ext>
            </a:extLst>
          </p:cNvPr>
          <p:cNvSpPr txBox="1">
            <a:spLocks/>
          </p:cNvSpPr>
          <p:nvPr/>
        </p:nvSpPr>
        <p:spPr>
          <a:xfrm>
            <a:off x="592347" y="1844676"/>
            <a:ext cx="11007306" cy="61114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pt-BR" dirty="0"/>
              <a:t>Certifique que você está instalando na caminho correto.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486BE6-EFCB-48C6-BAD1-5E71875B1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115" y="2614361"/>
            <a:ext cx="3865771" cy="389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62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2351-FC70-42E5-94EA-4119ED2B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– Criar um arquivo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021801-547A-4D77-9E70-E9B8A7F1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1114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Primeiro devemos criar um </a:t>
            </a:r>
            <a:r>
              <a:rPr lang="pt-BR" b="1" dirty="0"/>
              <a:t>Projeto em Java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1650E8-7F54-4DB8-8638-9303BB26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526" y="2595154"/>
            <a:ext cx="3584528" cy="37643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116163D-386B-4CBD-B455-4153D0C9C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466" y="2668147"/>
            <a:ext cx="3357625" cy="361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70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2351-FC70-42E5-94EA-4119ED2B0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a Passo – Criar um arquivo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021801-547A-4D77-9E70-E9B8A7F15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046571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 dirty="0"/>
              <a:t>Após criar o projeto, clique com o botão direito sobre ele, selecione New e, em seguida, </a:t>
            </a:r>
            <a:r>
              <a:rPr lang="pt-BR" dirty="0" err="1"/>
              <a:t>Class</a:t>
            </a:r>
            <a:r>
              <a:rPr lang="pt-BR" dirty="0"/>
              <a:t> para criar uma nova classe.</a:t>
            </a:r>
            <a:endParaRPr lang="pt-BR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7B9465-FC39-4EDF-A72C-16D837F91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94" y="2997499"/>
            <a:ext cx="2449658" cy="3127689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5CE308C-33EC-4318-9585-980B0FD420A6}"/>
              </a:ext>
            </a:extLst>
          </p:cNvPr>
          <p:cNvGrpSpPr/>
          <p:nvPr/>
        </p:nvGrpSpPr>
        <p:grpSpPr>
          <a:xfrm>
            <a:off x="6244045" y="2891245"/>
            <a:ext cx="3060213" cy="3536123"/>
            <a:chOff x="6244045" y="2891245"/>
            <a:chExt cx="3060213" cy="353612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AD28136-0561-4036-AD89-6D9E0C17D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4045" y="2891245"/>
              <a:ext cx="3060213" cy="3536123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602A3094-C9BA-4C8A-92D3-C50A1774C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4045" y="3208329"/>
              <a:ext cx="785405" cy="123842"/>
            </a:xfrm>
            <a:prstGeom prst="rect">
              <a:avLst/>
            </a:prstGeom>
          </p:spPr>
        </p:pic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C19C5937-0190-4C5B-9826-C2008253B285}"/>
                </a:ext>
              </a:extLst>
            </p:cNvPr>
            <p:cNvCxnSpPr/>
            <p:nvPr/>
          </p:nvCxnSpPr>
          <p:spPr>
            <a:xfrm>
              <a:off x="8107680" y="6003580"/>
              <a:ext cx="217714" cy="26659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0326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DEE23-32D9-44A2-9003-D0B265CD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Apresentação Pessoal - Alunos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B75058F-76D3-4F4A-8A2E-8DDD0D0D6AB3}"/>
              </a:ext>
            </a:extLst>
          </p:cNvPr>
          <p:cNvGrpSpPr/>
          <p:nvPr/>
        </p:nvGrpSpPr>
        <p:grpSpPr>
          <a:xfrm>
            <a:off x="1833651" y="2889000"/>
            <a:ext cx="8524699" cy="1932777"/>
            <a:chOff x="1833651" y="2889000"/>
            <a:chExt cx="8524699" cy="193277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B873A6A2-CCF2-4913-A876-E9FA67FF6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651" y="2889000"/>
              <a:ext cx="1080000" cy="1080000"/>
            </a:xfrm>
            <a:prstGeom prst="rect">
              <a:avLst/>
            </a:prstGeom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83E0DB8-2513-4D8A-BFDA-BC32B156A7EC}"/>
                </a:ext>
              </a:extLst>
            </p:cNvPr>
            <p:cNvSpPr txBox="1"/>
            <p:nvPr/>
          </p:nvSpPr>
          <p:spPr>
            <a:xfrm>
              <a:off x="1896598" y="4121777"/>
              <a:ext cx="954107" cy="7000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Nome</a:t>
              </a:r>
            </a:p>
            <a:p>
              <a:pPr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Motivação</a:t>
              </a:r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9254F80C-E569-49AD-A3B2-8B87AFECA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8762" y="2889000"/>
              <a:ext cx="1114392" cy="1080000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74043DE-E82A-4A71-96EA-337C1F4FC248}"/>
                </a:ext>
              </a:extLst>
            </p:cNvPr>
            <p:cNvSpPr txBox="1"/>
            <p:nvPr/>
          </p:nvSpPr>
          <p:spPr>
            <a:xfrm>
              <a:off x="4773577" y="4121777"/>
              <a:ext cx="1944763" cy="37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Experiência Profissional</a:t>
              </a:r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5E39A64-4412-4013-9950-ACC16EF3D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8267" y="2889000"/>
              <a:ext cx="1080000" cy="1080000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C3A4B27-5480-4F3B-8226-EDCB919AE680}"/>
                </a:ext>
              </a:extLst>
            </p:cNvPr>
            <p:cNvSpPr txBox="1"/>
            <p:nvPr/>
          </p:nvSpPr>
          <p:spPr>
            <a:xfrm>
              <a:off x="7878184" y="4121777"/>
              <a:ext cx="2480166" cy="3768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Conhecimento em programação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59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E6D2A-3F01-4F97-8804-3C8CF48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Cálculo da Média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78A2821B-5D0C-41BA-B76B-9455FCD20A8E}"/>
              </a:ext>
            </a:extLst>
          </p:cNvPr>
          <p:cNvGrpSpPr/>
          <p:nvPr/>
        </p:nvGrpSpPr>
        <p:grpSpPr>
          <a:xfrm>
            <a:off x="1510148" y="4918711"/>
            <a:ext cx="3553858" cy="937362"/>
            <a:chOff x="6652951" y="3429000"/>
            <a:chExt cx="3553858" cy="937362"/>
          </a:xfrm>
        </p:grpSpPr>
        <p:sp>
          <p:nvSpPr>
            <p:cNvPr id="6" name="Espaço Reservado para Conteúdo 2">
              <a:extLst>
                <a:ext uri="{FF2B5EF4-FFF2-40B4-BE49-F238E27FC236}">
                  <a16:creationId xmlns:a16="http://schemas.microsoft.com/office/drawing/2014/main" id="{0B412EB5-C0CB-41C7-9068-DD79AF7A8AB2}"/>
                </a:ext>
              </a:extLst>
            </p:cNvPr>
            <p:cNvSpPr txBox="1">
              <a:spLocks/>
            </p:cNvSpPr>
            <p:nvPr/>
          </p:nvSpPr>
          <p:spPr>
            <a:xfrm>
              <a:off x="7676572" y="3429000"/>
              <a:ext cx="1455321" cy="377417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pt-BR" dirty="0"/>
                <a:t>Média Final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43EC9A73-706D-4124-BC6C-C099CE8E1E05}"/>
                    </a:ext>
                  </a:extLst>
                </p:cNvPr>
                <p:cNvSpPr txBox="1"/>
                <p:nvPr/>
              </p:nvSpPr>
              <p:spPr>
                <a:xfrm>
                  <a:off x="6652951" y="4089363"/>
                  <a:ext cx="35538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dia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Final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=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 ∗0,6+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2∗0,4</m:t>
                        </m:r>
                      </m:oMath>
                    </m:oMathPara>
                  </a14:m>
                  <a:endPara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43EC9A73-706D-4124-BC6C-C099CE8E1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2951" y="4089363"/>
                  <a:ext cx="355385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72" r="-1029" b="-108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712E5CD-98C3-4C72-90EA-EDEEFA47A392}"/>
              </a:ext>
            </a:extLst>
          </p:cNvPr>
          <p:cNvGrpSpPr/>
          <p:nvPr/>
        </p:nvGrpSpPr>
        <p:grpSpPr>
          <a:xfrm>
            <a:off x="956311" y="2055075"/>
            <a:ext cx="4661533" cy="1600937"/>
            <a:chOff x="1010919" y="2055075"/>
            <a:chExt cx="4661533" cy="1600937"/>
          </a:xfrm>
        </p:grpSpPr>
        <p:sp>
          <p:nvSpPr>
            <p:cNvPr id="9" name="Espaço Reservado para Conteúdo 2">
              <a:extLst>
                <a:ext uri="{FF2B5EF4-FFF2-40B4-BE49-F238E27FC236}">
                  <a16:creationId xmlns:a16="http://schemas.microsoft.com/office/drawing/2014/main" id="{55ED92E2-2C15-427E-B49C-FF1F36226A45}"/>
                </a:ext>
              </a:extLst>
            </p:cNvPr>
            <p:cNvSpPr txBox="1">
              <a:spLocks/>
            </p:cNvSpPr>
            <p:nvPr/>
          </p:nvSpPr>
          <p:spPr>
            <a:xfrm>
              <a:off x="2414304" y="2055075"/>
              <a:ext cx="1854762" cy="448573"/>
            </a:xfrm>
            <a:prstGeom prst="rect">
              <a:avLst/>
            </a:prstGeom>
          </p:spPr>
          <p:txBody>
            <a:bodyPr/>
            <a:lstStyle>
              <a:lvl1pPr marL="0" indent="0" algn="l" defTabSz="914400" rtl="0" eaLnBrk="1" latinLnBrk="0" hangingPunct="1">
                <a:lnSpc>
                  <a:spcPct val="15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1pPr>
              <a:lvl2pPr marL="6858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2pPr>
              <a:lvl3pPr marL="11430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3pPr>
              <a:lvl4pPr marL="16002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4pPr>
              <a:lvl5pPr marL="2057400" indent="-228600" algn="l" defTabSz="914400" rtl="0" eaLnBrk="1" latinLnBrk="0" hangingPunct="1">
                <a:lnSpc>
                  <a:spcPct val="15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000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pt-BR" dirty="0"/>
                <a:t>Média M1 e M2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AD3A8DF7-C415-4220-A760-7BF24F26B3E2}"/>
                    </a:ext>
                  </a:extLst>
                </p:cNvPr>
                <p:cNvSpPr txBox="1"/>
                <p:nvPr/>
              </p:nvSpPr>
              <p:spPr>
                <a:xfrm>
                  <a:off x="1010919" y="2819068"/>
                  <a:ext cx="4661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1=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Nota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Atividade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∗0,3+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Nota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Prova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∗0,7</m:t>
                        </m:r>
                      </m:oMath>
                    </m:oMathPara>
                  </a14:m>
                  <a:endPara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AD3A8DF7-C415-4220-A760-7BF24F26B3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19" y="2819068"/>
                  <a:ext cx="466153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84" r="-654" b="-869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32F2B3E8-13C6-469C-A455-4BF8BD609C99}"/>
                    </a:ext>
                  </a:extLst>
                </p:cNvPr>
                <p:cNvSpPr txBox="1"/>
                <p:nvPr/>
              </p:nvSpPr>
              <p:spPr>
                <a:xfrm>
                  <a:off x="1010919" y="3379013"/>
                  <a:ext cx="4661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2=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Nota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Atividade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 ∗0,3+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Nota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Prova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∗0,7</m:t>
                        </m:r>
                      </m:oMath>
                    </m:oMathPara>
                  </a14:m>
                  <a:endPara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32F2B3E8-13C6-469C-A455-4BF8BD609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919" y="3379013"/>
                  <a:ext cx="466153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84" r="-654" b="-869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7B5081C-D128-44B3-B4DB-AFF753143D8E}"/>
              </a:ext>
            </a:extLst>
          </p:cNvPr>
          <p:cNvGrpSpPr/>
          <p:nvPr/>
        </p:nvGrpSpPr>
        <p:grpSpPr>
          <a:xfrm>
            <a:off x="6574155" y="2055075"/>
            <a:ext cx="4661533" cy="2163073"/>
            <a:chOff x="6847972" y="2055075"/>
            <a:chExt cx="4661533" cy="2163073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F7D52940-8738-466C-B17B-0907168DA59D}"/>
                </a:ext>
              </a:extLst>
            </p:cNvPr>
            <p:cNvSpPr txBox="1"/>
            <p:nvPr/>
          </p:nvSpPr>
          <p:spPr>
            <a:xfrm>
              <a:off x="6847972" y="2055075"/>
              <a:ext cx="4661533" cy="1704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Média Final + Exame</a:t>
              </a:r>
            </a:p>
            <a:p>
              <a:pPr algn="just">
                <a:lnSpc>
                  <a:spcPct val="150000"/>
                </a:lnSpc>
              </a:pP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 sua Média Final ficar entre 3 e 4,9, você será convocado para o exame. A seguinte fórmula será utilizada para atribuição da sua nota.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3921ECC3-05AB-4F3D-B298-838F756E973C}"/>
                    </a:ext>
                  </a:extLst>
                </p:cNvPr>
                <p:cNvSpPr txBox="1"/>
                <p:nvPr/>
              </p:nvSpPr>
              <p:spPr>
                <a:xfrm>
                  <a:off x="7789319" y="3941149"/>
                  <a:ext cx="2778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pt-BR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Media Final </a:t>
                  </a:r>
                  <a14:m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MF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NE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/2 </m:t>
                      </m:r>
                    </m:oMath>
                  </a14:m>
                  <a:endPara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CaixaDeTexto 20">
                  <a:extLst>
                    <a:ext uri="{FF2B5EF4-FFF2-40B4-BE49-F238E27FC236}">
                      <a16:creationId xmlns:a16="http://schemas.microsoft.com/office/drawing/2014/main" id="{3921ECC3-05AB-4F3D-B298-838F756E9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9319" y="3941149"/>
                  <a:ext cx="277883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5263" t="-28889" r="-219" b="-5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1755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CE31E-22FC-4E3A-89BB-C8A2DD721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Programação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8445EB-44C6-4619-A350-BB0002D41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Introdução ao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Estrutura de Dados –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Programação Orientada a Objetos (POO) – Java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Linguagem de Modelagem Unificada (UML)</a:t>
            </a:r>
          </a:p>
        </p:txBody>
      </p:sp>
    </p:spTree>
    <p:extLst>
      <p:ext uri="{BB962C8B-B14F-4D97-AF65-F5344CB8AC3E}">
        <p14:creationId xmlns:p14="http://schemas.microsoft.com/office/powerpoint/2010/main" val="1991055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B2440-DE8C-49A5-9DDC-322B4E9B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Fonte e Código Objeto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9EC3EF9-29DD-4B68-A3EA-5A3B91A7FCA0}"/>
              </a:ext>
            </a:extLst>
          </p:cNvPr>
          <p:cNvCxnSpPr>
            <a:cxnSpLocks/>
          </p:cNvCxnSpPr>
          <p:nvPr/>
        </p:nvCxnSpPr>
        <p:spPr>
          <a:xfrm>
            <a:off x="6096000" y="1844675"/>
            <a:ext cx="0" cy="46257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580C122A-C710-4310-8DDD-F9768852347F}"/>
              </a:ext>
            </a:extLst>
          </p:cNvPr>
          <p:cNvGrpSpPr/>
          <p:nvPr/>
        </p:nvGrpSpPr>
        <p:grpSpPr>
          <a:xfrm>
            <a:off x="653143" y="3023891"/>
            <a:ext cx="5164179" cy="2267363"/>
            <a:chOff x="552316" y="2706824"/>
            <a:chExt cx="5273716" cy="2267363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B5949B3-FABE-4D4B-AAF4-2EA57FAF2E76}"/>
                </a:ext>
              </a:extLst>
            </p:cNvPr>
            <p:cNvSpPr txBox="1"/>
            <p:nvPr/>
          </p:nvSpPr>
          <p:spPr>
            <a:xfrm>
              <a:off x="552316" y="2706824"/>
              <a:ext cx="52737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Código Fonte 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É o conjunto de instruções escritas por programadores em um programa.</a:t>
              </a:r>
            </a:p>
          </p:txBody>
        </p:sp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BA96C90B-B59C-4BF8-977A-F89D14539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229" y="3894837"/>
              <a:ext cx="4709891" cy="1079350"/>
            </a:xfrm>
            <a:prstGeom prst="rect">
              <a:avLst/>
            </a:prstGeom>
          </p:spPr>
        </p:pic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E95FD3F-BB1D-F186-6CD3-7ED3BFB24A15}"/>
              </a:ext>
            </a:extLst>
          </p:cNvPr>
          <p:cNvGrpSpPr/>
          <p:nvPr/>
        </p:nvGrpSpPr>
        <p:grpSpPr>
          <a:xfrm>
            <a:off x="6457406" y="3023891"/>
            <a:ext cx="5164179" cy="2683647"/>
            <a:chOff x="6457406" y="3023891"/>
            <a:chExt cx="5164179" cy="2683647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DB500500-82F8-4D71-9E5F-208441901700}"/>
                </a:ext>
              </a:extLst>
            </p:cNvPr>
            <p:cNvSpPr txBox="1"/>
            <p:nvPr/>
          </p:nvSpPr>
          <p:spPr>
            <a:xfrm>
              <a:off x="6457406" y="3023891"/>
              <a:ext cx="51641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Código Objeto 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  É uma versão intermediária do código fonte, que é entendida pelo computador, mas precisa ser </a:t>
              </a:r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linkada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para formar o </a:t>
              </a:r>
              <a:r>
                <a: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Código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executável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FFFBC70E-F93F-40A1-BA63-059199773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9151" y="4211904"/>
              <a:ext cx="2600688" cy="14956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44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C9E19-C160-4A63-8F8E-10591EE3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x Interpretação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2ABB2-2A4C-407A-937A-E498F2C4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81405"/>
          </a:xfrm>
        </p:spPr>
        <p:txBody>
          <a:bodyPr/>
          <a:lstStyle/>
          <a:p>
            <a:pPr algn="just"/>
            <a:r>
              <a:rPr lang="pt-BR" dirty="0"/>
              <a:t>A </a:t>
            </a:r>
            <a:r>
              <a:rPr lang="pt-BR" b="1" dirty="0"/>
              <a:t>compilação</a:t>
            </a:r>
            <a:r>
              <a:rPr lang="pt-BR" dirty="0"/>
              <a:t> converte o código-fonte em código objeto, que é depois </a:t>
            </a:r>
            <a:r>
              <a:rPr lang="pt-BR" dirty="0" err="1"/>
              <a:t>linkado</a:t>
            </a:r>
            <a:r>
              <a:rPr lang="pt-BR" dirty="0"/>
              <a:t> para criar o arquivo executável.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2CFDA2B-E4E3-4BDD-9FA0-C65F78CD4731}"/>
              </a:ext>
            </a:extLst>
          </p:cNvPr>
          <p:cNvSpPr/>
          <p:nvPr/>
        </p:nvSpPr>
        <p:spPr>
          <a:xfrm>
            <a:off x="749185" y="3586897"/>
            <a:ext cx="1758884" cy="1081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Fonte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9FAB7A6-CE56-48D8-8331-0106DA839889}"/>
              </a:ext>
            </a:extLst>
          </p:cNvPr>
          <p:cNvSpPr/>
          <p:nvPr/>
        </p:nvSpPr>
        <p:spPr>
          <a:xfrm>
            <a:off x="5294977" y="3586897"/>
            <a:ext cx="1758884" cy="1081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Objeto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A76FFA6-046F-4FA8-B1EE-3BED533C5576}"/>
              </a:ext>
            </a:extLst>
          </p:cNvPr>
          <p:cNvSpPr/>
          <p:nvPr/>
        </p:nvSpPr>
        <p:spPr>
          <a:xfrm>
            <a:off x="9840769" y="3586897"/>
            <a:ext cx="1758884" cy="1081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Executável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518A7AC-7CF2-40FD-BBCE-8A7C3D001F7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08069" y="4127600"/>
            <a:ext cx="278690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6535D07-389B-4D99-B4CE-165A1F71733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053861" y="4127600"/>
            <a:ext cx="2786908" cy="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1A7290-EA95-4677-8054-AFA6B72DA3FF}"/>
              </a:ext>
            </a:extLst>
          </p:cNvPr>
          <p:cNvSpPr txBox="1"/>
          <p:nvPr/>
        </p:nvSpPr>
        <p:spPr>
          <a:xfrm>
            <a:off x="2508069" y="3555403"/>
            <a:ext cx="27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Compilador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0A826F4-D8A8-4DA7-9DCB-A818FE451B91}"/>
              </a:ext>
            </a:extLst>
          </p:cNvPr>
          <p:cNvSpPr txBox="1"/>
          <p:nvPr/>
        </p:nvSpPr>
        <p:spPr>
          <a:xfrm>
            <a:off x="7053860" y="3555403"/>
            <a:ext cx="27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(Build)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54532EC2-7AE2-4B1A-A91C-4896E2BD78E8}"/>
              </a:ext>
            </a:extLst>
          </p:cNvPr>
          <p:cNvSpPr txBox="1">
            <a:spLocks/>
          </p:cNvSpPr>
          <p:nvPr/>
        </p:nvSpPr>
        <p:spPr>
          <a:xfrm>
            <a:off x="592347" y="5297624"/>
            <a:ext cx="11007306" cy="10814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Exemplos de Linguagens compiladas: C, C++.</a:t>
            </a:r>
          </a:p>
        </p:txBody>
      </p:sp>
    </p:spTree>
    <p:extLst>
      <p:ext uri="{BB962C8B-B14F-4D97-AF65-F5344CB8AC3E}">
        <p14:creationId xmlns:p14="http://schemas.microsoft.com/office/powerpoint/2010/main" val="288279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3" grpId="0"/>
      <p:bldP spid="14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C9E19-C160-4A63-8F8E-10591EE3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Compilação x Interpretação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2ABB2-2A4C-407A-937A-E498F2C4F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81405"/>
          </a:xfrm>
        </p:spPr>
        <p:txBody>
          <a:bodyPr/>
          <a:lstStyle/>
          <a:p>
            <a:pPr algn="just"/>
            <a:r>
              <a:rPr lang="pt-BR" dirty="0"/>
              <a:t>Já </a:t>
            </a:r>
            <a:r>
              <a:rPr lang="pt-BR" b="1" dirty="0"/>
              <a:t>interpretação</a:t>
            </a:r>
            <a:r>
              <a:rPr lang="pt-BR" dirty="0"/>
              <a:t> executa o código linha por linha, traduzindo e executando cada comando de forma imediata, sem gerar um arquivo executável.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2CFDA2B-E4E3-4BDD-9FA0-C65F78CD4731}"/>
              </a:ext>
            </a:extLst>
          </p:cNvPr>
          <p:cNvSpPr/>
          <p:nvPr/>
        </p:nvSpPr>
        <p:spPr>
          <a:xfrm>
            <a:off x="2941177" y="3701143"/>
            <a:ext cx="1758884" cy="1081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Fonte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A76FFA6-046F-4FA8-B1EE-3BED533C5576}"/>
              </a:ext>
            </a:extLst>
          </p:cNvPr>
          <p:cNvSpPr/>
          <p:nvPr/>
        </p:nvSpPr>
        <p:spPr>
          <a:xfrm>
            <a:off x="7491940" y="3701142"/>
            <a:ext cx="1758884" cy="108140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Executável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518A7AC-7CF2-40FD-BBCE-8A7C3D001F7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700061" y="4241845"/>
            <a:ext cx="2791879" cy="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81A7290-EA95-4677-8054-AFA6B72DA3FF}"/>
              </a:ext>
            </a:extLst>
          </p:cNvPr>
          <p:cNvSpPr txBox="1"/>
          <p:nvPr/>
        </p:nvSpPr>
        <p:spPr>
          <a:xfrm>
            <a:off x="4700061" y="3669649"/>
            <a:ext cx="27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44DF0B2E-8D57-4F70-8E7A-D49D8362E8ED}"/>
              </a:ext>
            </a:extLst>
          </p:cNvPr>
          <p:cNvSpPr txBox="1">
            <a:spLocks/>
          </p:cNvSpPr>
          <p:nvPr/>
        </p:nvSpPr>
        <p:spPr>
          <a:xfrm>
            <a:off x="589861" y="5323250"/>
            <a:ext cx="11007306" cy="108140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dirty="0"/>
              <a:t>Exemplos de Linguagens Interpretadas: </a:t>
            </a:r>
            <a:r>
              <a:rPr lang="pt-BR" dirty="0" err="1"/>
              <a:t>JavaScript</a:t>
            </a:r>
            <a:r>
              <a:rPr lang="pt-BR" dirty="0"/>
              <a:t>, Python, PHP.</a:t>
            </a:r>
          </a:p>
        </p:txBody>
      </p:sp>
    </p:spTree>
    <p:extLst>
      <p:ext uri="{BB962C8B-B14F-4D97-AF65-F5344CB8AC3E}">
        <p14:creationId xmlns:p14="http://schemas.microsoft.com/office/powerpoint/2010/main" val="85269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3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94843-2780-5841-84B4-8D0F8237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Linguagem Interpretada x Compilada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2B76FD-25A9-5BDD-5326-442E20244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50456"/>
          </a:xfrm>
        </p:spPr>
        <p:txBody>
          <a:bodyPr/>
          <a:lstStyle/>
          <a:p>
            <a:r>
              <a:rPr lang="pt-BR" dirty="0"/>
              <a:t>Abaixo está uma comparação entre linguagens interpretadas e compiladas, destacando suas principais vantagens e desvantagens.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DA600BC-6B6C-1C7B-7AF2-12A46D647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66" y="3536813"/>
            <a:ext cx="10850468" cy="22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647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72944E2A55A184AA0AE9B679ED24E1B" ma:contentTypeVersion="8" ma:contentTypeDescription="Crie um novo documento." ma:contentTypeScope="" ma:versionID="39acc4c439b006cb00b314381538de50">
  <xsd:schema xmlns:xsd="http://www.w3.org/2001/XMLSchema" xmlns:xs="http://www.w3.org/2001/XMLSchema" xmlns:p="http://schemas.microsoft.com/office/2006/metadata/properties" xmlns:ns2="a1b6b87f-fc8f-404b-ac19-bdea63afb35a" targetNamespace="http://schemas.microsoft.com/office/2006/metadata/properties" ma:root="true" ma:fieldsID="268ae7856df87cb63e74a91443c750dc" ns2:_="">
    <xsd:import namespace="a1b6b87f-fc8f-404b-ac19-bdea63afb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6b87f-fc8f-404b-ac19-bdea63afb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14D9F0-275B-4B4B-8151-0B9E2FA6B6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7221BF-840C-4BF7-9EA5-6E0C121375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0E59A65-97F2-4CC4-83CC-C6C01245358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</TotalTime>
  <Words>819</Words>
  <Application>Microsoft Office PowerPoint</Application>
  <PresentationFormat>Widescreen</PresentationFormat>
  <Paragraphs>96</Paragraphs>
  <Slides>22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3" baseType="lpstr">
      <vt:lpstr>Tema do Office</vt:lpstr>
      <vt:lpstr>PROJETOS DE SOFTWARE</vt:lpstr>
      <vt:lpstr>Formação Acadêmica e Experiência Profissional</vt:lpstr>
      <vt:lpstr>Apresentação Pessoal - Alunos</vt:lpstr>
      <vt:lpstr>Cálculo da Média</vt:lpstr>
      <vt:lpstr>Programação do Curso</vt:lpstr>
      <vt:lpstr>Código Fonte e Código Objeto</vt:lpstr>
      <vt:lpstr>Compilação x Interpretação</vt:lpstr>
      <vt:lpstr>Compilação x Interpretação</vt:lpstr>
      <vt:lpstr>Linguagem Interpretada x Compilada</vt:lpstr>
      <vt:lpstr>Compilação x Interpretação na Prática</vt:lpstr>
      <vt:lpstr>O Java se encaixa em qual tipo de abordagem.</vt:lpstr>
      <vt:lpstr>Sobre a Linguagem Java </vt:lpstr>
      <vt:lpstr>Desenvolvimento em Java</vt:lpstr>
      <vt:lpstr>Ambiente de Desenvolvimento Integrado (IDE)</vt:lpstr>
      <vt:lpstr>Requisitos Softwares </vt:lpstr>
      <vt:lpstr>Passo a Passo - JDK</vt:lpstr>
      <vt:lpstr>Passo a Passo - JDK</vt:lpstr>
      <vt:lpstr>Passo a Passo – Eclipse</vt:lpstr>
      <vt:lpstr>Passo a Passo - Eclipse</vt:lpstr>
      <vt:lpstr>Passo a Passo - Eclipse</vt:lpstr>
      <vt:lpstr>Passo a Passo – Criar um arquivo</vt:lpstr>
      <vt:lpstr>Passo a Passo – Criar um arquivo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56</cp:revision>
  <dcterms:created xsi:type="dcterms:W3CDTF">2024-03-08T12:14:33Z</dcterms:created>
  <dcterms:modified xsi:type="dcterms:W3CDTF">2025-02-17T23:32:08Z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0x010100872944E2A55A184AA0AE9B679ED24E1B</vt:lpwstr>
  </property>
</Properties>
</file>