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notesMasterIdLst>
    <p:notesMasterId r:id="rId26"/>
  </p:notesMasterIdLst>
  <p:sldIdLst>
    <p:sldId id="256" r:id="rId5"/>
    <p:sldId id="262" r:id="rId6"/>
    <p:sldId id="263" r:id="rId7"/>
    <p:sldId id="264" r:id="rId8"/>
    <p:sldId id="265" r:id="rId9"/>
    <p:sldId id="266" r:id="rId10"/>
    <p:sldId id="267" r:id="rId11"/>
    <p:sldId id="285" r:id="rId12"/>
    <p:sldId id="268" r:id="rId13"/>
    <p:sldId id="274" r:id="rId14"/>
    <p:sldId id="275" r:id="rId15"/>
    <p:sldId id="270" r:id="rId16"/>
    <p:sldId id="271" r:id="rId17"/>
    <p:sldId id="280" r:id="rId18"/>
    <p:sldId id="281" r:id="rId19"/>
    <p:sldId id="282" r:id="rId20"/>
    <p:sldId id="283" r:id="rId21"/>
    <p:sldId id="284" r:id="rId22"/>
    <p:sldId id="273" r:id="rId23"/>
    <p:sldId id="277" r:id="rId24"/>
    <p:sldId id="278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dro Henrique Miho de Souza" initials="PHMdS" lastIdx="2" clrIdx="0">
    <p:extLst>
      <p:ext uri="{19B8F6BF-5375-455C-9EA6-DF929625EA0E}">
        <p15:presenceInfo xmlns:p15="http://schemas.microsoft.com/office/powerpoint/2012/main" userId="S-1-5-21-1968796493-41410912-2451105760-10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073"/>
    <a:srgbClr val="292A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tor Fernandes Acosta Therezo" userId="S::11241104678@alunos.umc.br::8f970603-c2f5-4b21-866d-545b0f07230f" providerId="AD" clId="Web-{7A3B91D5-A927-69FD-6820-4602728A8F4D}"/>
    <pc:docChg chg="modSld">
      <pc:chgData name="Vitor Fernandes Acosta Therezo" userId="S::11241104678@alunos.umc.br::8f970603-c2f5-4b21-866d-545b0f07230f" providerId="AD" clId="Web-{7A3B91D5-A927-69FD-6820-4602728A8F4D}" dt="2025-02-24T22:50:11.510" v="0" actId="1076"/>
      <pc:docMkLst>
        <pc:docMk/>
      </pc:docMkLst>
      <pc:sldChg chg="modSp">
        <pc:chgData name="Vitor Fernandes Acosta Therezo" userId="S::11241104678@alunos.umc.br::8f970603-c2f5-4b21-866d-545b0f07230f" providerId="AD" clId="Web-{7A3B91D5-A927-69FD-6820-4602728A8F4D}" dt="2025-02-24T22:50:11.510" v="0" actId="1076"/>
        <pc:sldMkLst>
          <pc:docMk/>
          <pc:sldMk cId="2293357258" sldId="275"/>
        </pc:sldMkLst>
        <pc:picChg chg="mod">
          <ac:chgData name="Vitor Fernandes Acosta Therezo" userId="S::11241104678@alunos.umc.br::8f970603-c2f5-4b21-866d-545b0f07230f" providerId="AD" clId="Web-{7A3B91D5-A927-69FD-6820-4602728A8F4D}" dt="2025-02-24T22:50:11.510" v="0" actId="1076"/>
          <ac:picMkLst>
            <pc:docMk/>
            <pc:sldMk cId="2293357258" sldId="275"/>
            <ac:picMk id="4" creationId="{F9104DBE-243B-4E8E-B119-2531F8115C79}"/>
          </ac:picMkLst>
        </pc:picChg>
      </pc:sldChg>
    </pc:docChg>
  </pc:docChgLst>
  <pc:docChgLst>
    <pc:chgData name="João Henrique Guimarães dos Santos" userId="S::11241504490@alunos.umc.br::ac15dd4b-af8c-41c6-8a91-992b98ef74c2" providerId="AD" clId="Web-{D1B06BED-3F7D-B766-CB52-A426E5239E83}"/>
    <pc:docChg chg="modSld">
      <pc:chgData name="João Henrique Guimarães dos Santos" userId="S::11241504490@alunos.umc.br::ac15dd4b-af8c-41c6-8a91-992b98ef74c2" providerId="AD" clId="Web-{D1B06BED-3F7D-B766-CB52-A426E5239E83}" dt="2025-02-18T16:22:38.204" v="0" actId="1076"/>
      <pc:docMkLst>
        <pc:docMk/>
      </pc:docMkLst>
      <pc:sldChg chg="modSp">
        <pc:chgData name="João Henrique Guimarães dos Santos" userId="S::11241504490@alunos.umc.br::ac15dd4b-af8c-41c6-8a91-992b98ef74c2" providerId="AD" clId="Web-{D1B06BED-3F7D-B766-CB52-A426E5239E83}" dt="2025-02-18T16:22:38.204" v="0" actId="1076"/>
        <pc:sldMkLst>
          <pc:docMk/>
          <pc:sldMk cId="2554919793" sldId="265"/>
        </pc:sldMkLst>
        <pc:spChg chg="mod">
          <ac:chgData name="João Henrique Guimarães dos Santos" userId="S::11241504490@alunos.umc.br::ac15dd4b-af8c-41c6-8a91-992b98ef74c2" providerId="AD" clId="Web-{D1B06BED-3F7D-B766-CB52-A426E5239E83}" dt="2025-02-18T16:22:38.204" v="0" actId="1076"/>
          <ac:spMkLst>
            <pc:docMk/>
            <pc:sldMk cId="2554919793" sldId="265"/>
            <ac:spMk id="3" creationId="{4565AE52-2386-410D-87CF-93C688A6A51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B45FB-FC1C-4893-B550-48C1193193C6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00886-2B44-4102-B316-2BF70C0940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525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/>
              <a:t>Classe: Carro</a:t>
            </a:r>
            <a:endParaRPr lang="pt-BR"/>
          </a:p>
          <a:p>
            <a:r>
              <a:rPr lang="pt-BR"/>
              <a:t>A classe Carro representa o objeto principal e tem atributos e comportamentos relacionados ao carro como um todo.</a:t>
            </a:r>
          </a:p>
          <a:p>
            <a:r>
              <a:rPr lang="pt-BR" b="1"/>
              <a:t>Atributos</a:t>
            </a:r>
            <a:r>
              <a:rPr lang="pt-BR"/>
              <a:t>:</a:t>
            </a:r>
          </a:p>
          <a:p>
            <a:pPr lvl="1"/>
            <a:r>
              <a:rPr lang="pt-BR"/>
              <a:t>modelo: Modelo do carro (String)</a:t>
            </a:r>
          </a:p>
          <a:p>
            <a:pPr lvl="1"/>
            <a:r>
              <a:rPr lang="pt-BR"/>
              <a:t>cor: Cor do carro (String)</a:t>
            </a:r>
          </a:p>
          <a:p>
            <a:pPr lvl="1"/>
            <a:r>
              <a:rPr lang="pt-BR"/>
              <a:t>ano: Ano de fabricação (int)</a:t>
            </a:r>
          </a:p>
          <a:p>
            <a:pPr lvl="1"/>
            <a:r>
              <a:rPr lang="pt-BR"/>
              <a:t>motor: Instância da classe Motor (representando o motor do carro)</a:t>
            </a:r>
          </a:p>
          <a:p>
            <a:pPr lvl="1"/>
            <a:r>
              <a:rPr lang="pt-BR"/>
              <a:t>rodas: Lista de instâncias da classe Roda (representando as quatro rodas do carro)</a:t>
            </a:r>
          </a:p>
          <a:p>
            <a:r>
              <a:rPr lang="pt-BR" b="1"/>
              <a:t>Comportamentos</a:t>
            </a:r>
            <a:r>
              <a:rPr lang="pt-BR"/>
              <a:t>:</a:t>
            </a:r>
          </a:p>
          <a:p>
            <a:pPr lvl="1"/>
            <a:r>
              <a:rPr lang="pt-BR"/>
              <a:t>ligar(): Método para ligar o carro.</a:t>
            </a:r>
          </a:p>
          <a:p>
            <a:pPr lvl="1"/>
            <a:r>
              <a:rPr lang="pt-BR"/>
              <a:t>desligar(): Método para desligar o carro.</a:t>
            </a:r>
          </a:p>
          <a:p>
            <a:pPr lvl="1"/>
            <a:r>
              <a:rPr lang="pt-BR"/>
              <a:t>acelerar(): Método para acelerar o carro.</a:t>
            </a:r>
          </a:p>
          <a:p>
            <a:pPr lvl="1"/>
            <a:r>
              <a:rPr lang="pt-BR"/>
              <a:t>parar(): Método para parar o carro.</a:t>
            </a:r>
          </a:p>
          <a:p>
            <a:r>
              <a:rPr lang="pt-BR" b="1"/>
              <a:t>Classe: Motor</a:t>
            </a:r>
            <a:endParaRPr lang="pt-BR"/>
          </a:p>
          <a:p>
            <a:r>
              <a:rPr lang="pt-BR"/>
              <a:t>A classe Motor representa o motor do carro e seus comportamentos.</a:t>
            </a:r>
          </a:p>
          <a:p>
            <a:r>
              <a:rPr lang="pt-BR" b="1"/>
              <a:t>Atributos</a:t>
            </a:r>
            <a:r>
              <a:rPr lang="pt-BR"/>
              <a:t>:</a:t>
            </a:r>
          </a:p>
          <a:p>
            <a:pPr lvl="1"/>
            <a:r>
              <a:rPr lang="pt-BR"/>
              <a:t>potencia: Potência do motor em cavalos (int)</a:t>
            </a:r>
          </a:p>
          <a:p>
            <a:pPr lvl="1"/>
            <a:r>
              <a:rPr lang="pt-BR"/>
              <a:t>tipo: Tipo de motor, como gasolina, diesel ou elétrico (String)</a:t>
            </a:r>
          </a:p>
          <a:p>
            <a:r>
              <a:rPr lang="pt-BR" b="1"/>
              <a:t>Comportamentos</a:t>
            </a:r>
            <a:r>
              <a:rPr lang="pt-BR"/>
              <a:t>:</a:t>
            </a:r>
          </a:p>
          <a:p>
            <a:pPr lvl="1"/>
            <a:r>
              <a:rPr lang="pt-BR" err="1"/>
              <a:t>ligarMotor</a:t>
            </a:r>
            <a:r>
              <a:rPr lang="pt-BR"/>
              <a:t>(): Método para ligar o motor.</a:t>
            </a:r>
          </a:p>
          <a:p>
            <a:pPr lvl="1"/>
            <a:r>
              <a:rPr lang="pt-BR" err="1"/>
              <a:t>desligarMotor</a:t>
            </a:r>
            <a:r>
              <a:rPr lang="pt-BR"/>
              <a:t>(): Método para desligar o motor.</a:t>
            </a:r>
          </a:p>
          <a:p>
            <a:pPr lvl="1"/>
            <a:r>
              <a:rPr lang="pt-BR" err="1"/>
              <a:t>aumentarPotencia</a:t>
            </a:r>
            <a:r>
              <a:rPr lang="pt-BR"/>
              <a:t>(): Método para aumentar a potência do motor.</a:t>
            </a:r>
          </a:p>
          <a:p>
            <a:pPr lvl="1"/>
            <a:r>
              <a:rPr lang="pt-BR" err="1"/>
              <a:t>diminuirPotencia</a:t>
            </a:r>
            <a:r>
              <a:rPr lang="pt-BR"/>
              <a:t>(): Método para diminuir a potência do motor.</a:t>
            </a:r>
          </a:p>
          <a:p>
            <a:r>
              <a:rPr lang="pt-BR" b="1"/>
              <a:t>Classe: Roda</a:t>
            </a:r>
            <a:endParaRPr lang="pt-BR"/>
          </a:p>
          <a:p>
            <a:r>
              <a:rPr lang="pt-BR"/>
              <a:t>A classe Roda representa as rodas do carro e seus comportamentos.</a:t>
            </a:r>
          </a:p>
          <a:p>
            <a:r>
              <a:rPr lang="pt-BR" b="1"/>
              <a:t>Atributos</a:t>
            </a:r>
            <a:r>
              <a:rPr lang="pt-BR"/>
              <a:t>:</a:t>
            </a:r>
          </a:p>
          <a:p>
            <a:pPr lvl="1"/>
            <a:r>
              <a:rPr lang="pt-BR"/>
              <a:t>tamanho: Tamanho da roda em polegadas (int)</a:t>
            </a:r>
          </a:p>
          <a:p>
            <a:pPr lvl="1"/>
            <a:r>
              <a:rPr lang="pt-BR"/>
              <a:t>tipo: Tipo de pneu, como esportivo ou off-</a:t>
            </a:r>
            <a:r>
              <a:rPr lang="pt-BR" err="1"/>
              <a:t>road</a:t>
            </a:r>
            <a:r>
              <a:rPr lang="pt-BR"/>
              <a:t> (String)</a:t>
            </a:r>
          </a:p>
          <a:p>
            <a:r>
              <a:rPr lang="pt-BR" b="1"/>
              <a:t>Comportamentos</a:t>
            </a:r>
            <a:r>
              <a:rPr lang="pt-BR"/>
              <a:t>:</a:t>
            </a:r>
          </a:p>
          <a:p>
            <a:pPr lvl="1"/>
            <a:r>
              <a:rPr lang="pt-BR"/>
              <a:t>girar(): Método para girar a roda.</a:t>
            </a:r>
          </a:p>
          <a:p>
            <a:pPr lvl="1"/>
            <a:r>
              <a:rPr lang="pt-BR" err="1"/>
              <a:t>pararRoda</a:t>
            </a:r>
            <a:r>
              <a:rPr lang="pt-BR"/>
              <a:t>(): Método para parar o movimento da roda.</a:t>
            </a:r>
          </a:p>
          <a:p>
            <a:pPr lvl="1"/>
            <a:r>
              <a:rPr lang="pt-BR"/>
              <a:t>inflar(): Método para inflar o pneu.</a:t>
            </a:r>
          </a:p>
          <a:p>
            <a:pPr lvl="1"/>
            <a:r>
              <a:rPr lang="pt-BR"/>
              <a:t>esvaziar(): Método para esvaziar o pneu.</a:t>
            </a:r>
          </a:p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00886-2B44-4102-B316-2BF70C09400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1886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/>
              <a:t>Classe: Carro</a:t>
            </a:r>
            <a:endParaRPr lang="pt-BR"/>
          </a:p>
          <a:p>
            <a:r>
              <a:rPr lang="pt-BR"/>
              <a:t>A classe Carro representa o objeto principal e tem atributos e comportamentos relacionados ao carro como um todo.</a:t>
            </a:r>
          </a:p>
          <a:p>
            <a:r>
              <a:rPr lang="pt-BR" b="1"/>
              <a:t>Atributos</a:t>
            </a:r>
            <a:r>
              <a:rPr lang="pt-BR"/>
              <a:t>:</a:t>
            </a:r>
          </a:p>
          <a:p>
            <a:pPr lvl="1"/>
            <a:r>
              <a:rPr lang="pt-BR"/>
              <a:t>modelo: Modelo do carro (String)</a:t>
            </a:r>
          </a:p>
          <a:p>
            <a:pPr lvl="1"/>
            <a:r>
              <a:rPr lang="pt-BR"/>
              <a:t>cor: Cor do carro (String)</a:t>
            </a:r>
          </a:p>
          <a:p>
            <a:pPr lvl="1"/>
            <a:r>
              <a:rPr lang="pt-BR"/>
              <a:t>ano: Ano de fabricação (int)</a:t>
            </a:r>
          </a:p>
          <a:p>
            <a:pPr lvl="1"/>
            <a:r>
              <a:rPr lang="pt-BR"/>
              <a:t>motor: Instância da classe Motor (representando o motor do carro)</a:t>
            </a:r>
          </a:p>
          <a:p>
            <a:pPr lvl="1"/>
            <a:r>
              <a:rPr lang="pt-BR"/>
              <a:t>rodas: Lista de instâncias da classe Roda (representando as quatro rodas do carro)</a:t>
            </a:r>
          </a:p>
          <a:p>
            <a:r>
              <a:rPr lang="pt-BR" b="1"/>
              <a:t>Comportamentos</a:t>
            </a:r>
            <a:r>
              <a:rPr lang="pt-BR"/>
              <a:t>:</a:t>
            </a:r>
          </a:p>
          <a:p>
            <a:pPr lvl="1"/>
            <a:r>
              <a:rPr lang="pt-BR"/>
              <a:t>ligar(): Método para ligar o carro.</a:t>
            </a:r>
          </a:p>
          <a:p>
            <a:pPr lvl="1"/>
            <a:r>
              <a:rPr lang="pt-BR"/>
              <a:t>desligar(): Método para desligar o carro.</a:t>
            </a:r>
          </a:p>
          <a:p>
            <a:pPr lvl="1"/>
            <a:r>
              <a:rPr lang="pt-BR"/>
              <a:t>acelerar(): Método para acelerar o carro.</a:t>
            </a:r>
          </a:p>
          <a:p>
            <a:pPr lvl="1"/>
            <a:r>
              <a:rPr lang="pt-BR"/>
              <a:t>parar(): Método para parar o carro.</a:t>
            </a:r>
          </a:p>
          <a:p>
            <a:r>
              <a:rPr lang="pt-BR" b="1"/>
              <a:t>Classe: Motor</a:t>
            </a:r>
            <a:endParaRPr lang="pt-BR"/>
          </a:p>
          <a:p>
            <a:r>
              <a:rPr lang="pt-BR"/>
              <a:t>A classe Motor representa o motor do carro e seus comportamentos.</a:t>
            </a:r>
          </a:p>
          <a:p>
            <a:r>
              <a:rPr lang="pt-BR" b="1"/>
              <a:t>Atributos</a:t>
            </a:r>
            <a:r>
              <a:rPr lang="pt-BR"/>
              <a:t>:</a:t>
            </a:r>
          </a:p>
          <a:p>
            <a:pPr lvl="1"/>
            <a:r>
              <a:rPr lang="pt-BR"/>
              <a:t>potencia: Potência do motor em cavalos (int)</a:t>
            </a:r>
          </a:p>
          <a:p>
            <a:pPr lvl="1"/>
            <a:r>
              <a:rPr lang="pt-BR"/>
              <a:t>tipo: Tipo de motor, como gasolina, diesel ou elétrico (String)</a:t>
            </a:r>
          </a:p>
          <a:p>
            <a:r>
              <a:rPr lang="pt-BR" b="1"/>
              <a:t>Comportamentos</a:t>
            </a:r>
            <a:r>
              <a:rPr lang="pt-BR"/>
              <a:t>:</a:t>
            </a:r>
          </a:p>
          <a:p>
            <a:pPr lvl="1"/>
            <a:r>
              <a:rPr lang="pt-BR" err="1"/>
              <a:t>ligarMotor</a:t>
            </a:r>
            <a:r>
              <a:rPr lang="pt-BR"/>
              <a:t>(): Método para ligar o motor.</a:t>
            </a:r>
          </a:p>
          <a:p>
            <a:pPr lvl="1"/>
            <a:r>
              <a:rPr lang="pt-BR" err="1"/>
              <a:t>desligarMotor</a:t>
            </a:r>
            <a:r>
              <a:rPr lang="pt-BR"/>
              <a:t>(): Método para desligar o motor.</a:t>
            </a:r>
          </a:p>
          <a:p>
            <a:pPr lvl="1"/>
            <a:r>
              <a:rPr lang="pt-BR" err="1"/>
              <a:t>aumentarPotencia</a:t>
            </a:r>
            <a:r>
              <a:rPr lang="pt-BR"/>
              <a:t>(): Método para aumentar a potência do motor.</a:t>
            </a:r>
          </a:p>
          <a:p>
            <a:pPr lvl="1"/>
            <a:r>
              <a:rPr lang="pt-BR" err="1"/>
              <a:t>diminuirPotencia</a:t>
            </a:r>
            <a:r>
              <a:rPr lang="pt-BR"/>
              <a:t>(): Método para diminuir a potência do motor.</a:t>
            </a:r>
          </a:p>
          <a:p>
            <a:r>
              <a:rPr lang="pt-BR" b="1"/>
              <a:t>Classe: Roda</a:t>
            </a:r>
            <a:endParaRPr lang="pt-BR"/>
          </a:p>
          <a:p>
            <a:r>
              <a:rPr lang="pt-BR"/>
              <a:t>A classe Roda representa as rodas do carro e seus comportamentos.</a:t>
            </a:r>
          </a:p>
          <a:p>
            <a:r>
              <a:rPr lang="pt-BR" b="1"/>
              <a:t>Atributos</a:t>
            </a:r>
            <a:r>
              <a:rPr lang="pt-BR"/>
              <a:t>:</a:t>
            </a:r>
          </a:p>
          <a:p>
            <a:pPr lvl="1"/>
            <a:r>
              <a:rPr lang="pt-BR"/>
              <a:t>tamanho: Tamanho da roda em polegadas (int)</a:t>
            </a:r>
          </a:p>
          <a:p>
            <a:pPr lvl="1"/>
            <a:r>
              <a:rPr lang="pt-BR"/>
              <a:t>tipo: Tipo de pneu, como esportivo ou off-</a:t>
            </a:r>
            <a:r>
              <a:rPr lang="pt-BR" err="1"/>
              <a:t>road</a:t>
            </a:r>
            <a:r>
              <a:rPr lang="pt-BR"/>
              <a:t> (String)</a:t>
            </a:r>
          </a:p>
          <a:p>
            <a:r>
              <a:rPr lang="pt-BR" b="1"/>
              <a:t>Comportamentos</a:t>
            </a:r>
            <a:r>
              <a:rPr lang="pt-BR"/>
              <a:t>:</a:t>
            </a:r>
          </a:p>
          <a:p>
            <a:pPr lvl="1"/>
            <a:r>
              <a:rPr lang="pt-BR"/>
              <a:t>girar(): Método para girar a roda.</a:t>
            </a:r>
          </a:p>
          <a:p>
            <a:pPr lvl="1"/>
            <a:r>
              <a:rPr lang="pt-BR" err="1"/>
              <a:t>pararRoda</a:t>
            </a:r>
            <a:r>
              <a:rPr lang="pt-BR"/>
              <a:t>(): Método para parar o movimento da roda.</a:t>
            </a:r>
          </a:p>
          <a:p>
            <a:pPr lvl="1"/>
            <a:r>
              <a:rPr lang="pt-BR"/>
              <a:t>inflar(): Método para inflar o pneu.</a:t>
            </a:r>
          </a:p>
          <a:p>
            <a:pPr lvl="1"/>
            <a:r>
              <a:rPr lang="pt-BR"/>
              <a:t>esvaziar(): Método para esvaziar o pneu.</a:t>
            </a:r>
          </a:p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00886-2B44-4102-B316-2BF70C09400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979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/>
              <a:t>Classe: Carro</a:t>
            </a:r>
            <a:endParaRPr lang="pt-BR"/>
          </a:p>
          <a:p>
            <a:r>
              <a:rPr lang="pt-BR"/>
              <a:t>A classe Carro representa o objeto principal e tem atributos e comportamentos relacionados ao carro como um todo.</a:t>
            </a:r>
          </a:p>
          <a:p>
            <a:r>
              <a:rPr lang="pt-BR" b="1"/>
              <a:t>Atributos</a:t>
            </a:r>
            <a:r>
              <a:rPr lang="pt-BR"/>
              <a:t>:</a:t>
            </a:r>
          </a:p>
          <a:p>
            <a:pPr lvl="1"/>
            <a:r>
              <a:rPr lang="pt-BR"/>
              <a:t>modelo: Modelo do carro (String)</a:t>
            </a:r>
          </a:p>
          <a:p>
            <a:pPr lvl="1"/>
            <a:r>
              <a:rPr lang="pt-BR"/>
              <a:t>cor: Cor do carro (String)</a:t>
            </a:r>
          </a:p>
          <a:p>
            <a:pPr lvl="1"/>
            <a:r>
              <a:rPr lang="pt-BR"/>
              <a:t>ano: Ano de fabricação (int)</a:t>
            </a:r>
          </a:p>
          <a:p>
            <a:pPr lvl="1"/>
            <a:r>
              <a:rPr lang="pt-BR"/>
              <a:t>motor: Instância da classe Motor (representando o motor do carro)</a:t>
            </a:r>
          </a:p>
          <a:p>
            <a:pPr lvl="1"/>
            <a:r>
              <a:rPr lang="pt-BR"/>
              <a:t>rodas: Lista de instâncias da classe Roda (representando as quatro rodas do carro)</a:t>
            </a:r>
          </a:p>
          <a:p>
            <a:r>
              <a:rPr lang="pt-BR" b="1"/>
              <a:t>Comportamentos</a:t>
            </a:r>
            <a:r>
              <a:rPr lang="pt-BR"/>
              <a:t>:</a:t>
            </a:r>
          </a:p>
          <a:p>
            <a:pPr lvl="1"/>
            <a:r>
              <a:rPr lang="pt-BR"/>
              <a:t>ligar(): Método para ligar o carro.</a:t>
            </a:r>
          </a:p>
          <a:p>
            <a:pPr lvl="1"/>
            <a:r>
              <a:rPr lang="pt-BR"/>
              <a:t>desligar(): Método para desligar o carro.</a:t>
            </a:r>
          </a:p>
          <a:p>
            <a:pPr lvl="1"/>
            <a:r>
              <a:rPr lang="pt-BR"/>
              <a:t>acelerar(): Método para acelerar o carro.</a:t>
            </a:r>
          </a:p>
          <a:p>
            <a:pPr lvl="1"/>
            <a:r>
              <a:rPr lang="pt-BR"/>
              <a:t>parar(): Método para parar o carro.</a:t>
            </a:r>
          </a:p>
          <a:p>
            <a:r>
              <a:rPr lang="pt-BR" b="1"/>
              <a:t>Classe: Motor</a:t>
            </a:r>
            <a:endParaRPr lang="pt-BR"/>
          </a:p>
          <a:p>
            <a:r>
              <a:rPr lang="pt-BR"/>
              <a:t>A classe Motor representa o motor do carro e seus comportamentos.</a:t>
            </a:r>
          </a:p>
          <a:p>
            <a:r>
              <a:rPr lang="pt-BR" b="1"/>
              <a:t>Atributos</a:t>
            </a:r>
            <a:r>
              <a:rPr lang="pt-BR"/>
              <a:t>:</a:t>
            </a:r>
          </a:p>
          <a:p>
            <a:pPr lvl="1"/>
            <a:r>
              <a:rPr lang="pt-BR"/>
              <a:t>potencia: Potência do motor em cavalos (int)</a:t>
            </a:r>
          </a:p>
          <a:p>
            <a:pPr lvl="1"/>
            <a:r>
              <a:rPr lang="pt-BR"/>
              <a:t>tipo: Tipo de motor, como gasolina, diesel ou elétrico (String)</a:t>
            </a:r>
          </a:p>
          <a:p>
            <a:r>
              <a:rPr lang="pt-BR" b="1"/>
              <a:t>Comportamentos</a:t>
            </a:r>
            <a:r>
              <a:rPr lang="pt-BR"/>
              <a:t>:</a:t>
            </a:r>
          </a:p>
          <a:p>
            <a:pPr lvl="1"/>
            <a:r>
              <a:rPr lang="pt-BR" err="1"/>
              <a:t>ligarMotor</a:t>
            </a:r>
            <a:r>
              <a:rPr lang="pt-BR"/>
              <a:t>(): Método para ligar o motor.</a:t>
            </a:r>
          </a:p>
          <a:p>
            <a:pPr lvl="1"/>
            <a:r>
              <a:rPr lang="pt-BR" err="1"/>
              <a:t>desligarMotor</a:t>
            </a:r>
            <a:r>
              <a:rPr lang="pt-BR"/>
              <a:t>(): Método para desligar o motor.</a:t>
            </a:r>
          </a:p>
          <a:p>
            <a:pPr lvl="1"/>
            <a:r>
              <a:rPr lang="pt-BR" err="1"/>
              <a:t>aumentarPotencia</a:t>
            </a:r>
            <a:r>
              <a:rPr lang="pt-BR"/>
              <a:t>(): Método para aumentar a potência do motor.</a:t>
            </a:r>
          </a:p>
          <a:p>
            <a:pPr lvl="1"/>
            <a:r>
              <a:rPr lang="pt-BR" err="1"/>
              <a:t>diminuirPotencia</a:t>
            </a:r>
            <a:r>
              <a:rPr lang="pt-BR"/>
              <a:t>(): Método para diminuir a potência do motor.</a:t>
            </a:r>
          </a:p>
          <a:p>
            <a:r>
              <a:rPr lang="pt-BR" b="1"/>
              <a:t>Classe: Roda</a:t>
            </a:r>
            <a:endParaRPr lang="pt-BR"/>
          </a:p>
          <a:p>
            <a:r>
              <a:rPr lang="pt-BR"/>
              <a:t>A classe Roda representa as rodas do carro e seus comportamentos.</a:t>
            </a:r>
          </a:p>
          <a:p>
            <a:r>
              <a:rPr lang="pt-BR" b="1"/>
              <a:t>Atributos</a:t>
            </a:r>
            <a:r>
              <a:rPr lang="pt-BR"/>
              <a:t>:</a:t>
            </a:r>
          </a:p>
          <a:p>
            <a:pPr lvl="1"/>
            <a:r>
              <a:rPr lang="pt-BR"/>
              <a:t>tamanho: Tamanho da roda em polegadas (int)</a:t>
            </a:r>
          </a:p>
          <a:p>
            <a:pPr lvl="1"/>
            <a:r>
              <a:rPr lang="pt-BR"/>
              <a:t>tipo: Tipo de pneu, como esportivo ou off-</a:t>
            </a:r>
            <a:r>
              <a:rPr lang="pt-BR" err="1"/>
              <a:t>road</a:t>
            </a:r>
            <a:r>
              <a:rPr lang="pt-BR"/>
              <a:t> (String)</a:t>
            </a:r>
          </a:p>
          <a:p>
            <a:r>
              <a:rPr lang="pt-BR" b="1"/>
              <a:t>Comportamentos</a:t>
            </a:r>
            <a:r>
              <a:rPr lang="pt-BR"/>
              <a:t>:</a:t>
            </a:r>
          </a:p>
          <a:p>
            <a:pPr lvl="1"/>
            <a:r>
              <a:rPr lang="pt-BR"/>
              <a:t>girar(): Método para girar a roda.</a:t>
            </a:r>
          </a:p>
          <a:p>
            <a:pPr lvl="1"/>
            <a:r>
              <a:rPr lang="pt-BR" err="1"/>
              <a:t>pararRoda</a:t>
            </a:r>
            <a:r>
              <a:rPr lang="pt-BR"/>
              <a:t>(): Método para parar o movimento da roda.</a:t>
            </a:r>
          </a:p>
          <a:p>
            <a:pPr lvl="1"/>
            <a:r>
              <a:rPr lang="pt-BR"/>
              <a:t>inflar(): Método para inflar o pneu.</a:t>
            </a:r>
          </a:p>
          <a:p>
            <a:pPr lvl="1"/>
            <a:r>
              <a:rPr lang="pt-BR"/>
              <a:t>esvaziar(): Método para esvaziar o pneu.</a:t>
            </a:r>
          </a:p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00886-2B44-4102-B316-2BF70C094002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502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73EA-414C-4929-B3E7-AD122EFFB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FCEED-3F66-43BC-8B20-36021361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55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3950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B2585-BC56-4839-AEEF-1B75486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134"/>
            <a:ext cx="9392728" cy="49170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D1A810-2C5E-49EA-AAFC-FDC1AA5F1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5287" y="1825624"/>
            <a:ext cx="10981426" cy="46183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6660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DB59BB-5636-42CF-B124-FAF3D7953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875309-BF17-4BAA-9583-FFA5CD625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D6C19-C741-47D2-A6CB-2906DBB9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C129DE-944E-4128-9F49-76B5C1F4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0892AE-B301-431E-9D8C-F0BDAF57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50000"/>
              </a:lnSpc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50000"/>
              </a:lnSpc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072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01F2F7-E203-4170-8B06-E39E4EF6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2FDAB5-81C4-491B-B1DB-3E7A6399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87684E-F6A9-4B10-B6C6-98901C57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69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1A5A9C-1616-4A2F-9897-2AA0D6A7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9E4B8E-0EE6-4C64-9500-F64ED0B8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E3A651-93A6-476E-86D8-9380EB07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02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013D5-4B61-49F1-B604-8019D708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207A11-9E53-4968-BFBB-FBA312D2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141C8A-81E9-4FD8-AF20-F5BD9DA31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1C8E84-38D3-49F5-9A51-7C0AF548D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95D1BB-221B-469A-A06C-FD406B207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AA33C3-5B87-4019-8743-8F9C2F98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BDA0B8-E9EF-4477-9209-5DEC0973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CF0E10-CAD6-4E43-98B3-1AFB88B6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05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29988-C070-4222-8D96-E36CF17E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0D39C8-444E-4546-80F5-D0180A75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C134A4-BE1B-4962-9516-659CD451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E7749A-36AE-46D1-BE46-BE0E2F45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53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3BC826-C9FB-472E-956F-F80F0568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154652-AECB-47CC-A9CD-8426C4D1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E24980-9E3E-413B-9621-9DCBCC5F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77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EF455-B40C-43F1-B648-F6F57DD2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70ACE-9666-4656-BDDD-596392FA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F34EE3-79AE-487D-B73B-1A408180A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5AF76A-9469-4EBF-8DAC-F6889FD7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4ED122-B6B8-4D0E-98A8-D1205798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136D5D-BD69-4CD2-A354-F8289DAA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4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7CECA-FA2C-4E5F-A052-5D5CBF0F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0F7117-B346-47D7-9DBC-5BBD02B23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DB8822-F4D3-4DE6-B130-D7308F116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70F3C1-6276-4A5F-B650-8B2E8FB0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42CF32-D9DD-42DF-9B63-B3207D85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A81DD0-CB02-442E-A173-AFA500CC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47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9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B5C3A-A09A-4259-AF3D-EF5302F61C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Introdução ao Java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FF2C9F-673D-46AD-83CF-B874F96C37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Prof. Esp. Pedro Miho</a:t>
            </a:r>
          </a:p>
        </p:txBody>
      </p:sp>
    </p:spTree>
    <p:extLst>
      <p:ext uri="{BB962C8B-B14F-4D97-AF65-F5344CB8AC3E}">
        <p14:creationId xmlns:p14="http://schemas.microsoft.com/office/powerpoint/2010/main" val="4046982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7FFAC6-2133-477F-AA15-B001B89EF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Operadores Aritméticos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AFB2D6F-375C-40FE-B0C0-B8EACB620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117300" cy="1093834"/>
          </a:xfrm>
        </p:spPr>
        <p:txBody>
          <a:bodyPr/>
          <a:lstStyle/>
          <a:p>
            <a:r>
              <a:rPr lang="pt-BR"/>
              <a:t>Os operadores aritméticos no Java são usados para realizar operações matemáticas básicas, como adição (+), subtração (-), multiplicação (*), divisão (/) e módulo (%), diretamente entre variáveis e valores.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2A8F1A65-477D-466D-8FC0-F858095D1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233" y="3215092"/>
            <a:ext cx="9395534" cy="285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368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7210BC-4B14-4230-B4E3-941B123DC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Funções Matemáticas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DAF30B-D69F-4420-A813-3AA90FF16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022812"/>
          </a:xfrm>
        </p:spPr>
        <p:txBody>
          <a:bodyPr/>
          <a:lstStyle/>
          <a:p>
            <a:r>
              <a:rPr lang="pt-BR"/>
              <a:t>A biblioteca </a:t>
            </a:r>
            <a:r>
              <a:rPr lang="pt-BR" err="1"/>
              <a:t>Math</a:t>
            </a:r>
            <a:r>
              <a:rPr lang="pt-BR"/>
              <a:t> no Java oferece métodos estáticos e constantes para cálculos matemáticos, como potência, raiz quadrada, trigonometria e logaritmos, sem precisar criar objetos.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9104DBE-243B-4E8E-B119-2531F8115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963" y="3266087"/>
            <a:ext cx="10280073" cy="286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357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61A8E-0FFF-4F90-A095-346E0D25F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Exibindo informações no console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56728-F910-4CB6-81DE-609C00761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Para exibir informações no console sem adicionar uma quebra de linha ao final, utilizamos o comando </a:t>
            </a:r>
            <a:r>
              <a:rPr lang="pt-BR" b="1" err="1"/>
              <a:t>System.out.print</a:t>
            </a:r>
            <a:r>
              <a:rPr lang="pt-BR" b="1"/>
              <a:t>()</a:t>
            </a:r>
            <a:r>
              <a:rPr lang="pt-BR"/>
              <a:t>.</a:t>
            </a:r>
            <a:r>
              <a:rPr lang="pt-BR" b="1"/>
              <a:t> </a:t>
            </a:r>
            <a:r>
              <a:rPr lang="pt-BR"/>
              <a:t>Veja o exemplo:</a:t>
            </a:r>
          </a:p>
          <a:p>
            <a:r>
              <a:rPr lang="pt-BR"/>
              <a:t>	</a:t>
            </a:r>
            <a:r>
              <a:rPr lang="pt-BR" err="1"/>
              <a:t>System.</a:t>
            </a:r>
            <a:r>
              <a:rPr lang="pt-BR" err="1">
                <a:solidFill>
                  <a:schemeClr val="accent5">
                    <a:lumMod val="50000"/>
                  </a:schemeClr>
                </a:solidFill>
              </a:rPr>
              <a:t>out</a:t>
            </a:r>
            <a:r>
              <a:rPr lang="pt-BR" err="1"/>
              <a:t>.print</a:t>
            </a:r>
            <a:r>
              <a:rPr lang="pt-BR"/>
              <a:t>(</a:t>
            </a:r>
            <a:r>
              <a:rPr lang="pt-BR">
                <a:solidFill>
                  <a:schemeClr val="accent5">
                    <a:lumMod val="50000"/>
                  </a:schemeClr>
                </a:solidFill>
              </a:rPr>
              <a:t>“Olá, mundo”</a:t>
            </a:r>
            <a:r>
              <a:rPr lang="pt-BR"/>
              <a:t>)</a:t>
            </a:r>
          </a:p>
          <a:p>
            <a:endParaRPr lang="pt-BR"/>
          </a:p>
          <a:p>
            <a:r>
              <a:rPr lang="pt-BR"/>
              <a:t>Para exibir informações no console adicionando uma quebra de linha ao final, utilizamos o comando </a:t>
            </a:r>
            <a:r>
              <a:rPr lang="pt-BR" b="1" err="1"/>
              <a:t>System.out.println</a:t>
            </a:r>
            <a:r>
              <a:rPr lang="pt-BR" b="1"/>
              <a:t>()</a:t>
            </a:r>
            <a:r>
              <a:rPr lang="pt-BR"/>
              <a:t>.</a:t>
            </a:r>
            <a:r>
              <a:rPr lang="pt-BR" b="1"/>
              <a:t> </a:t>
            </a:r>
            <a:r>
              <a:rPr lang="pt-BR"/>
              <a:t>Veja o exemplo:</a:t>
            </a:r>
          </a:p>
          <a:p>
            <a:r>
              <a:rPr lang="pt-BR"/>
              <a:t>	</a:t>
            </a:r>
            <a:r>
              <a:rPr lang="pt-BR" err="1"/>
              <a:t>System.</a:t>
            </a:r>
            <a:r>
              <a:rPr lang="pt-BR" err="1">
                <a:solidFill>
                  <a:schemeClr val="accent5">
                    <a:lumMod val="50000"/>
                  </a:schemeClr>
                </a:solidFill>
              </a:rPr>
              <a:t>out</a:t>
            </a:r>
            <a:r>
              <a:rPr lang="pt-BR" err="1"/>
              <a:t>.println</a:t>
            </a:r>
            <a:r>
              <a:rPr lang="pt-BR"/>
              <a:t>(</a:t>
            </a:r>
            <a:r>
              <a:rPr lang="pt-BR">
                <a:solidFill>
                  <a:schemeClr val="accent5">
                    <a:lumMod val="50000"/>
                  </a:schemeClr>
                </a:solidFill>
              </a:rPr>
              <a:t>“Olá, mundo”</a:t>
            </a:r>
            <a:r>
              <a:rPr lang="pt-BR"/>
              <a:t>)</a:t>
            </a:r>
          </a:p>
          <a:p>
            <a:endParaRPr lang="pt-BR"/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3932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3F3035-0183-4D59-B954-2A85D9BB1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Controlando o número de casas decimais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7D100C-8567-477C-9CE5-048F0AB27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Para controlar o número de casas decimais exibidas no console, utilizamos a formatação %.</a:t>
            </a:r>
            <a:r>
              <a:rPr lang="pt-BR" err="1"/>
              <a:t>nºf</a:t>
            </a:r>
            <a:r>
              <a:rPr lang="pt-BR"/>
              <a:t>, onde nº representa a quantidade de casas decimais desejadas. Veja o exemplo abaixo:</a:t>
            </a:r>
          </a:p>
          <a:p>
            <a:r>
              <a:rPr lang="pt-BR"/>
              <a:t>	</a:t>
            </a:r>
            <a:r>
              <a:rPr lang="pt-BR" b="1"/>
              <a:t>double</a:t>
            </a:r>
            <a:r>
              <a:rPr lang="pt-BR"/>
              <a:t> imc = 35.885577;</a:t>
            </a:r>
          </a:p>
          <a:p>
            <a:r>
              <a:rPr lang="pt-BR"/>
              <a:t>	System.</a:t>
            </a:r>
            <a:r>
              <a:rPr lang="pt-BR">
                <a:solidFill>
                  <a:schemeClr val="accent1">
                    <a:lumMod val="50000"/>
                  </a:schemeClr>
                </a:solidFill>
              </a:rPr>
              <a:t>out</a:t>
            </a:r>
            <a:r>
              <a:rPr lang="pt-BR"/>
              <a:t>.printf(</a:t>
            </a:r>
            <a:r>
              <a:rPr lang="pt-BR">
                <a:solidFill>
                  <a:schemeClr val="accent1">
                    <a:lumMod val="50000"/>
                  </a:schemeClr>
                </a:solidFill>
              </a:rPr>
              <a:t>“%.2f”</a:t>
            </a:r>
            <a:r>
              <a:rPr lang="pt-BR"/>
              <a:t>, imc);</a:t>
            </a:r>
          </a:p>
          <a:p>
            <a:r>
              <a:rPr lang="pt-BR"/>
              <a:t>	Resultado = </a:t>
            </a:r>
            <a:r>
              <a:rPr lang="pt-BR" b="1"/>
              <a:t>35,89</a:t>
            </a:r>
          </a:p>
          <a:p>
            <a:r>
              <a:rPr lang="pt-BR" err="1"/>
              <a:t>Obs</a:t>
            </a:r>
            <a:r>
              <a:rPr lang="pt-BR"/>
              <a:t>: Caso queria quebrar a linha, utilize o %n, ficando da seguinte forma:</a:t>
            </a:r>
          </a:p>
          <a:p>
            <a:r>
              <a:rPr lang="pt-BR"/>
              <a:t>	System.</a:t>
            </a:r>
            <a:r>
              <a:rPr lang="pt-BR">
                <a:solidFill>
                  <a:schemeClr val="accent1">
                    <a:lumMod val="50000"/>
                  </a:schemeClr>
                </a:solidFill>
              </a:rPr>
              <a:t>out</a:t>
            </a:r>
            <a:r>
              <a:rPr lang="pt-BR"/>
              <a:t>.printf(</a:t>
            </a:r>
            <a:r>
              <a:rPr lang="pt-BR">
                <a:solidFill>
                  <a:schemeClr val="accent1">
                    <a:lumMod val="50000"/>
                  </a:schemeClr>
                </a:solidFill>
              </a:rPr>
              <a:t>“%.2f  %n”</a:t>
            </a:r>
            <a:r>
              <a:rPr lang="pt-BR"/>
              <a:t>, imc);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2216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15533-C167-4461-9846-4A29BBC24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Concatenando Elementos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428867-D995-44A0-BB21-4FE7F3A3E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574598"/>
          </a:xfrm>
        </p:spPr>
        <p:txBody>
          <a:bodyPr/>
          <a:lstStyle/>
          <a:p>
            <a:r>
              <a:rPr lang="pt-BR"/>
              <a:t>A concatenação é o processo de unir dois ou mais elementos, em um único valor. No Java, a concatenação é feita principalmente com o operador + ou o método </a:t>
            </a:r>
            <a:r>
              <a:rPr lang="pt-BR" err="1"/>
              <a:t>concat</a:t>
            </a:r>
            <a:r>
              <a:rPr lang="pt-BR"/>
              <a:t>() da classe String.</a:t>
            </a:r>
          </a:p>
          <a:p>
            <a:r>
              <a:rPr lang="pt-BR"/>
              <a:t>	</a:t>
            </a:r>
            <a:r>
              <a:rPr lang="pt-BR">
                <a:solidFill>
                  <a:srgbClr val="C00000"/>
                </a:solidFill>
              </a:rPr>
              <a:t>int</a:t>
            </a:r>
            <a:r>
              <a:rPr lang="pt-BR"/>
              <a:t> </a:t>
            </a:r>
            <a:r>
              <a:rPr lang="pt-BR">
                <a:solidFill>
                  <a:schemeClr val="accent2">
                    <a:lumMod val="75000"/>
                  </a:schemeClr>
                </a:solidFill>
              </a:rPr>
              <a:t>nota</a:t>
            </a:r>
            <a:r>
              <a:rPr lang="pt-BR"/>
              <a:t> = 7;</a:t>
            </a:r>
          </a:p>
          <a:p>
            <a:r>
              <a:rPr lang="pt-BR"/>
              <a:t>	</a:t>
            </a:r>
            <a:r>
              <a:rPr lang="pt-BR" err="1"/>
              <a:t>System.</a:t>
            </a:r>
            <a:r>
              <a:rPr lang="pt-BR" err="1">
                <a:solidFill>
                  <a:schemeClr val="accent5">
                    <a:lumMod val="50000"/>
                  </a:schemeClr>
                </a:solidFill>
              </a:rPr>
              <a:t>out</a:t>
            </a:r>
            <a:r>
              <a:rPr lang="pt-BR" err="1"/>
              <a:t>.println</a:t>
            </a:r>
            <a:r>
              <a:rPr lang="pt-BR"/>
              <a:t>(</a:t>
            </a:r>
            <a:r>
              <a:rPr lang="pt-BR">
                <a:solidFill>
                  <a:schemeClr val="accent5">
                    <a:lumMod val="50000"/>
                  </a:schemeClr>
                </a:solidFill>
              </a:rPr>
              <a:t>“A nota do aluno é igual a ” </a:t>
            </a:r>
            <a:r>
              <a:rPr lang="pt-BR"/>
              <a:t>+</a:t>
            </a:r>
            <a:r>
              <a:rPr lang="pt-BR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pt-BR">
                <a:solidFill>
                  <a:schemeClr val="accent2">
                    <a:lumMod val="75000"/>
                  </a:schemeClr>
                </a:solidFill>
              </a:rPr>
              <a:t>nota</a:t>
            </a:r>
            <a:r>
              <a:rPr lang="pt-BR"/>
              <a:t>);</a:t>
            </a:r>
          </a:p>
          <a:p>
            <a:r>
              <a:rPr lang="pt-BR"/>
              <a:t>Para concatenar números formatados com texto, utilizamos o método </a:t>
            </a:r>
            <a:r>
              <a:rPr lang="pt-BR" b="1" err="1"/>
              <a:t>printf</a:t>
            </a:r>
            <a:r>
              <a:rPr lang="pt-BR" b="1"/>
              <a:t>()</a:t>
            </a:r>
            <a:r>
              <a:rPr lang="pt-BR"/>
              <a:t>, como no exemplo abaixo:</a:t>
            </a:r>
          </a:p>
          <a:p>
            <a:r>
              <a:rPr lang="pt-BR">
                <a:solidFill>
                  <a:srgbClr val="C00000"/>
                </a:solidFill>
              </a:rPr>
              <a:t>	double</a:t>
            </a:r>
            <a:r>
              <a:rPr lang="pt-BR"/>
              <a:t> </a:t>
            </a:r>
            <a:r>
              <a:rPr lang="pt-BR">
                <a:solidFill>
                  <a:schemeClr val="accent2">
                    <a:lumMod val="75000"/>
                  </a:schemeClr>
                </a:solidFill>
              </a:rPr>
              <a:t>nota</a:t>
            </a:r>
            <a:r>
              <a:rPr lang="pt-BR"/>
              <a:t> = 7.5555555;</a:t>
            </a:r>
          </a:p>
          <a:p>
            <a:r>
              <a:rPr lang="pt-BR"/>
              <a:t>	System.</a:t>
            </a:r>
            <a:r>
              <a:rPr lang="pt-BR">
                <a:solidFill>
                  <a:schemeClr val="accent5">
                    <a:lumMod val="50000"/>
                  </a:schemeClr>
                </a:solidFill>
              </a:rPr>
              <a:t>out</a:t>
            </a:r>
            <a:r>
              <a:rPr lang="pt-BR"/>
              <a:t>.printf(</a:t>
            </a:r>
            <a:r>
              <a:rPr lang="pt-BR">
                <a:solidFill>
                  <a:schemeClr val="accent5">
                    <a:lumMod val="50000"/>
                  </a:schemeClr>
                </a:solidFill>
              </a:rPr>
              <a:t>“A nota do aluno é igual a %.2f %n”, </a:t>
            </a:r>
            <a:r>
              <a:rPr lang="pt-BR">
                <a:solidFill>
                  <a:schemeClr val="accent2">
                    <a:lumMod val="75000"/>
                  </a:schemeClr>
                </a:solidFill>
              </a:rPr>
              <a:t>nota</a:t>
            </a:r>
            <a:r>
              <a:rPr lang="pt-BR"/>
              <a:t>);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0110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F93925-0098-424B-9208-D35510ECB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Concatenando Elementos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BDBF75-9D9B-4DE5-ADA8-79A2AC4B0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384219"/>
          </a:xfrm>
        </p:spPr>
        <p:txBody>
          <a:bodyPr/>
          <a:lstStyle/>
          <a:p>
            <a:r>
              <a:rPr lang="pt-BR" sz="1800"/>
              <a:t>No Java, podemos concatenar múltiplos elementos dentro do mesmo </a:t>
            </a:r>
            <a:r>
              <a:rPr lang="pt-BR" sz="1800" err="1"/>
              <a:t>printf</a:t>
            </a:r>
            <a:r>
              <a:rPr lang="pt-BR" sz="1800"/>
              <a:t>(), utilizando especificadores de formato para controlar como cada tipo de dado será exibido. Os especificadores de formato são utilizados para definir o tipo de dado e o formato de exibição, como por exemplo: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8316165-2B94-467D-881A-098F9AEA61D0}"/>
              </a:ext>
            </a:extLst>
          </p:cNvPr>
          <p:cNvSpPr txBox="1"/>
          <p:nvPr/>
        </p:nvSpPr>
        <p:spPr>
          <a:xfrm>
            <a:off x="592347" y="3755187"/>
            <a:ext cx="328808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pt-BR" sz="1600">
                <a:latin typeface="Times New Roman" panose="02020603050405020304" pitchFamily="18" charset="0"/>
                <a:cs typeface="Times New Roman" panose="02020603050405020304" pitchFamily="18" charset="0"/>
              </a:rPr>
              <a:t>%f - Números de ponto flutuante,</a:t>
            </a:r>
          </a:p>
          <a:p>
            <a:pPr marL="0" lvl="1">
              <a:lnSpc>
                <a:spcPct val="150000"/>
              </a:lnSpc>
            </a:pPr>
            <a:r>
              <a:rPr lang="pt-BR" sz="1600">
                <a:latin typeface="Times New Roman" panose="02020603050405020304" pitchFamily="18" charset="0"/>
                <a:cs typeface="Times New Roman" panose="02020603050405020304" pitchFamily="18" charset="0"/>
              </a:rPr>
              <a:t>%d - Números inteiros,</a:t>
            </a:r>
          </a:p>
          <a:p>
            <a:pPr marL="0" lvl="1">
              <a:lnSpc>
                <a:spcPct val="150000"/>
              </a:lnSpc>
            </a:pPr>
            <a:r>
              <a:rPr lang="pt-BR" sz="1600">
                <a:latin typeface="Times New Roman" panose="02020603050405020304" pitchFamily="18" charset="0"/>
                <a:cs typeface="Times New Roman" panose="02020603050405020304" pitchFamily="18" charset="0"/>
              </a:rPr>
              <a:t>%s - String (texto),</a:t>
            </a:r>
          </a:p>
          <a:p>
            <a:pPr marL="0" lvl="1">
              <a:lnSpc>
                <a:spcPct val="150000"/>
              </a:lnSpc>
            </a:pPr>
            <a:r>
              <a:rPr lang="pt-BR" sz="1600">
                <a:latin typeface="Times New Roman" panose="02020603050405020304" pitchFamily="18" charset="0"/>
                <a:cs typeface="Times New Roman" panose="02020603050405020304" pitchFamily="18" charset="0"/>
              </a:rPr>
              <a:t>%n - Quebra de linha.</a:t>
            </a:r>
          </a:p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C2A8B18-4A69-43F0-8523-A22CABFFBC9E}"/>
              </a:ext>
            </a:extLst>
          </p:cNvPr>
          <p:cNvSpPr txBox="1"/>
          <p:nvPr/>
        </p:nvSpPr>
        <p:spPr>
          <a:xfrm>
            <a:off x="4641190" y="3785964"/>
            <a:ext cx="69584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pt-BR" sz="16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600">
                <a:latin typeface="Times New Roman" panose="02020603050405020304" pitchFamily="18" charset="0"/>
                <a:cs typeface="Times New Roman" panose="02020603050405020304" pitchFamily="18" charset="0"/>
              </a:rPr>
              <a:t> idade = 20; </a:t>
            </a:r>
          </a:p>
          <a:p>
            <a:pPr marL="0" lvl="1">
              <a:lnSpc>
                <a:spcPct val="150000"/>
              </a:lnSpc>
            </a:pPr>
            <a:r>
              <a:rPr lang="pt-BR" sz="16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pt-BR" sz="1600">
                <a:latin typeface="Times New Roman" panose="02020603050405020304" pitchFamily="18" charset="0"/>
                <a:cs typeface="Times New Roman" panose="02020603050405020304" pitchFamily="18" charset="0"/>
              </a:rPr>
              <a:t> salario = 4500.75; </a:t>
            </a:r>
          </a:p>
          <a:p>
            <a:pPr marL="0" lvl="1">
              <a:lnSpc>
                <a:spcPct val="150000"/>
              </a:lnSpc>
            </a:pPr>
            <a:r>
              <a:rPr lang="pt-BR" sz="16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1600">
                <a:latin typeface="Times New Roman" panose="02020603050405020304" pitchFamily="18" charset="0"/>
                <a:cs typeface="Times New Roman" panose="02020603050405020304" pitchFamily="18" charset="0"/>
              </a:rPr>
              <a:t> nome = "João"; </a:t>
            </a:r>
          </a:p>
          <a:p>
            <a:pPr marL="0" lvl="1">
              <a:lnSpc>
                <a:spcPct val="150000"/>
              </a:lnSpc>
            </a:pPr>
            <a:r>
              <a:rPr lang="pt-BR" sz="160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pt-BR" sz="16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pt-BR" sz="1600">
                <a:latin typeface="Times New Roman" panose="02020603050405020304" pitchFamily="18" charset="0"/>
                <a:cs typeface="Times New Roman" panose="02020603050405020304" pitchFamily="18" charset="0"/>
              </a:rPr>
              <a:t>.printf(</a:t>
            </a:r>
            <a:r>
              <a:rPr lang="pt-BR" sz="16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"Nome</a:t>
            </a:r>
            <a:r>
              <a:rPr lang="pt-BR" sz="1600">
                <a:latin typeface="Times New Roman" panose="02020603050405020304" pitchFamily="18" charset="0"/>
                <a:cs typeface="Times New Roman" panose="02020603050405020304" pitchFamily="18" charset="0"/>
              </a:rPr>
              <a:t>: %s, </a:t>
            </a:r>
            <a:r>
              <a:rPr lang="pt-BR" sz="16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Idade:</a:t>
            </a:r>
            <a:r>
              <a:rPr lang="pt-BR" sz="1600">
                <a:latin typeface="Times New Roman" panose="02020603050405020304" pitchFamily="18" charset="0"/>
                <a:cs typeface="Times New Roman" panose="02020603050405020304" pitchFamily="18" charset="0"/>
              </a:rPr>
              <a:t> %d, </a:t>
            </a:r>
            <a:r>
              <a:rPr lang="pt-BR" sz="16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Salário:</a:t>
            </a:r>
            <a:r>
              <a:rPr lang="pt-BR" sz="1600">
                <a:latin typeface="Times New Roman" panose="02020603050405020304" pitchFamily="18" charset="0"/>
                <a:cs typeface="Times New Roman" panose="02020603050405020304" pitchFamily="18" charset="0"/>
              </a:rPr>
              <a:t> %.2f%n</a:t>
            </a:r>
            <a:r>
              <a:rPr lang="pt-BR" sz="16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1600">
                <a:latin typeface="Times New Roman" panose="02020603050405020304" pitchFamily="18" charset="0"/>
                <a:cs typeface="Times New Roman" panose="02020603050405020304" pitchFamily="18" charset="0"/>
              </a:rPr>
              <a:t>, nome, idade, salario);</a:t>
            </a:r>
          </a:p>
          <a:p>
            <a:endParaRPr lang="pt-BR" sz="1600"/>
          </a:p>
        </p:txBody>
      </p:sp>
    </p:spTree>
    <p:extLst>
      <p:ext uri="{BB962C8B-B14F-4D97-AF65-F5344CB8AC3E}">
        <p14:creationId xmlns:p14="http://schemas.microsoft.com/office/powerpoint/2010/main" val="1222453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027E75-8D0D-499D-801C-87E73E1B8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Entrada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E759D3-CE45-44C8-9E6A-853BAEBFA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6" y="1816967"/>
            <a:ext cx="11007306" cy="1055543"/>
          </a:xfrm>
        </p:spPr>
        <p:txBody>
          <a:bodyPr/>
          <a:lstStyle/>
          <a:p>
            <a:r>
              <a:rPr lang="pt-BR"/>
              <a:t>No Java, a entrada de dados é feita com a classe </a:t>
            </a:r>
            <a:r>
              <a:rPr lang="pt-BR" b="1"/>
              <a:t>Scanner</a:t>
            </a:r>
            <a:r>
              <a:rPr lang="pt-BR"/>
              <a:t> do pacote </a:t>
            </a:r>
            <a:r>
              <a:rPr lang="pt-BR" b="1" err="1"/>
              <a:t>java.util</a:t>
            </a:r>
            <a:r>
              <a:rPr lang="pt-BR"/>
              <a:t>, permitindo que o programa leia informações do usuário, como números e textos, diretamente do teclado.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0791BBC9-B3A4-4169-9044-2D1D74837508}"/>
              </a:ext>
            </a:extLst>
          </p:cNvPr>
          <p:cNvGrpSpPr/>
          <p:nvPr/>
        </p:nvGrpSpPr>
        <p:grpSpPr>
          <a:xfrm>
            <a:off x="2783609" y="3020292"/>
            <a:ext cx="6624783" cy="3608488"/>
            <a:chOff x="3932381" y="3020292"/>
            <a:chExt cx="6624783" cy="3608488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252A8F5E-F15C-40B8-B8A6-7D2B6B4E07A7}"/>
                </a:ext>
              </a:extLst>
            </p:cNvPr>
            <p:cNvSpPr/>
            <p:nvPr/>
          </p:nvSpPr>
          <p:spPr>
            <a:xfrm>
              <a:off x="3932381" y="3020292"/>
              <a:ext cx="6624783" cy="36084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400" b="1" err="1">
                  <a:solidFill>
                    <a:srgbClr val="7F0055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import</a:t>
              </a:r>
              <a:r>
                <a:rPr lang="pt-BR" sz="1400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 </a:t>
              </a:r>
              <a:r>
                <a:rPr lang="pt-BR" sz="1400" err="1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java.util.Scanner</a:t>
              </a:r>
              <a:r>
                <a:rPr lang="pt-BR" sz="1400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;             Importa a biblioteca Scanner</a:t>
              </a:r>
            </a:p>
            <a:p>
              <a:pPr>
                <a:lnSpc>
                  <a:spcPct val="150000"/>
                </a:lnSpc>
              </a:pPr>
              <a:r>
                <a:rPr lang="pt-BR" sz="1400" b="1" err="1">
                  <a:solidFill>
                    <a:srgbClr val="7F0055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public</a:t>
              </a:r>
              <a:r>
                <a:rPr lang="pt-BR" sz="1400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 </a:t>
              </a:r>
              <a:r>
                <a:rPr lang="pt-BR" sz="1400" b="1" err="1">
                  <a:solidFill>
                    <a:srgbClr val="7F0055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class</a:t>
              </a:r>
              <a:r>
                <a:rPr lang="pt-BR" sz="1400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 </a:t>
              </a:r>
              <a:r>
                <a:rPr lang="pt-BR" sz="1400" err="1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Main</a:t>
              </a:r>
              <a:r>
                <a:rPr lang="pt-BR" sz="1400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 {</a:t>
              </a:r>
            </a:p>
            <a:p>
              <a:pPr marL="457200">
                <a:lnSpc>
                  <a:spcPct val="150000"/>
                </a:lnSpc>
              </a:pPr>
              <a:r>
                <a:rPr lang="pt-BR" sz="1400" b="1" err="1">
                  <a:solidFill>
                    <a:srgbClr val="7F0055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public</a:t>
              </a:r>
              <a:r>
                <a:rPr lang="pt-BR" sz="1400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 </a:t>
              </a:r>
              <a:r>
                <a:rPr lang="pt-BR" sz="1400" b="1" err="1">
                  <a:solidFill>
                    <a:srgbClr val="7F0055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static</a:t>
              </a:r>
              <a:r>
                <a:rPr lang="pt-BR" sz="1400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 </a:t>
              </a:r>
              <a:r>
                <a:rPr lang="pt-BR" sz="1400" b="1" err="1">
                  <a:solidFill>
                    <a:srgbClr val="7F0055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void</a:t>
              </a:r>
              <a:r>
                <a:rPr lang="pt-BR" sz="1400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 </a:t>
              </a:r>
              <a:r>
                <a:rPr lang="pt-BR" sz="1400" err="1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main</a:t>
              </a:r>
              <a:r>
                <a:rPr lang="pt-BR" sz="1400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(String[] </a:t>
              </a:r>
              <a:r>
                <a:rPr lang="pt-BR" sz="1400" err="1">
                  <a:solidFill>
                    <a:srgbClr val="6A3E3E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args</a:t>
              </a:r>
              <a:r>
                <a:rPr lang="pt-BR" sz="1400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) {</a:t>
              </a:r>
            </a:p>
            <a:p>
              <a:pPr marL="914400">
                <a:lnSpc>
                  <a:spcPct val="150000"/>
                </a:lnSpc>
              </a:pPr>
              <a:r>
                <a:rPr lang="pt-BR" sz="1400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Scanner </a:t>
              </a:r>
              <a:r>
                <a:rPr lang="pt-BR" sz="1400" err="1">
                  <a:solidFill>
                    <a:srgbClr val="6A3E3E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sc</a:t>
              </a:r>
              <a:r>
                <a:rPr lang="pt-BR" sz="1400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 = </a:t>
              </a:r>
              <a:r>
                <a:rPr lang="pt-BR" sz="1400" b="1">
                  <a:solidFill>
                    <a:srgbClr val="7F0055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new</a:t>
              </a:r>
              <a:r>
                <a:rPr lang="pt-BR" sz="1400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 Scanner(System.</a:t>
              </a:r>
              <a:r>
                <a:rPr lang="pt-BR" sz="1400" b="1" i="1">
                  <a:solidFill>
                    <a:srgbClr val="000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in</a:t>
              </a:r>
              <a:r>
                <a:rPr lang="pt-BR" sz="1400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);            Cria um objeto scanner.           </a:t>
              </a:r>
            </a:p>
            <a:p>
              <a:pPr marL="914400">
                <a:lnSpc>
                  <a:spcPct val="150000"/>
                </a:lnSpc>
              </a:pPr>
              <a:r>
                <a:rPr lang="pt-BR" sz="1400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String </a:t>
              </a:r>
              <a:r>
                <a:rPr lang="pt-BR" sz="1400">
                  <a:solidFill>
                    <a:srgbClr val="6A3E3E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nome</a:t>
              </a:r>
              <a:r>
                <a:rPr lang="pt-BR" sz="1400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;</a:t>
              </a:r>
            </a:p>
            <a:p>
              <a:pPr marL="914400">
                <a:lnSpc>
                  <a:spcPct val="150000"/>
                </a:lnSpc>
              </a:pPr>
              <a:r>
                <a:rPr lang="pt-BR" sz="1400" err="1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System.</a:t>
              </a:r>
              <a:r>
                <a:rPr lang="pt-BR" sz="1400" b="1" i="1" err="1">
                  <a:solidFill>
                    <a:srgbClr val="000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out</a:t>
              </a:r>
              <a:r>
                <a:rPr lang="pt-BR" sz="1400" err="1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.println</a:t>
              </a:r>
              <a:r>
                <a:rPr lang="pt-BR" sz="1400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(</a:t>
              </a:r>
              <a:r>
                <a:rPr lang="pt-BR" sz="1400">
                  <a:solidFill>
                    <a:srgbClr val="2A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"Digite um nome: "</a:t>
              </a:r>
              <a:r>
                <a:rPr lang="pt-BR" sz="1400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);</a:t>
              </a:r>
            </a:p>
            <a:p>
              <a:pPr marL="914400">
                <a:lnSpc>
                  <a:spcPct val="150000"/>
                </a:lnSpc>
              </a:pPr>
              <a:r>
                <a:rPr lang="pt-BR" sz="1400">
                  <a:solidFill>
                    <a:srgbClr val="6A3E3E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nome</a:t>
              </a:r>
              <a:r>
                <a:rPr lang="pt-BR" sz="1400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 = </a:t>
              </a:r>
              <a:r>
                <a:rPr lang="pt-BR" sz="1400" err="1">
                  <a:solidFill>
                    <a:srgbClr val="6A3E3E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sc</a:t>
              </a:r>
              <a:r>
                <a:rPr lang="pt-BR" sz="1400" err="1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.next</a:t>
              </a:r>
              <a:r>
                <a:rPr lang="pt-BR" sz="1400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();            Lê a próxima palavra escrita pelo o usuário</a:t>
              </a:r>
            </a:p>
            <a:p>
              <a:pPr marL="914400">
                <a:lnSpc>
                  <a:spcPct val="150000"/>
                </a:lnSpc>
              </a:pPr>
              <a:r>
                <a:rPr lang="pt-BR" sz="1400" err="1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System.</a:t>
              </a:r>
              <a:r>
                <a:rPr lang="pt-BR" sz="1400" b="1" i="1" err="1">
                  <a:solidFill>
                    <a:srgbClr val="0000C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out</a:t>
              </a:r>
              <a:r>
                <a:rPr lang="pt-BR" sz="1400" err="1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.println</a:t>
              </a:r>
              <a:r>
                <a:rPr lang="pt-BR" sz="1400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(</a:t>
              </a:r>
              <a:r>
                <a:rPr lang="pt-BR" sz="1400">
                  <a:solidFill>
                    <a:srgbClr val="2A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"Você digitou "</a:t>
              </a:r>
              <a:r>
                <a:rPr lang="pt-BR" sz="1400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 + </a:t>
              </a:r>
              <a:r>
                <a:rPr lang="pt-BR" sz="1400">
                  <a:solidFill>
                    <a:srgbClr val="6A3E3E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nome</a:t>
              </a:r>
              <a:r>
                <a:rPr lang="pt-BR" sz="1400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);</a:t>
              </a:r>
            </a:p>
            <a:p>
              <a:pPr marL="914400">
                <a:lnSpc>
                  <a:spcPct val="150000"/>
                </a:lnSpc>
              </a:pPr>
              <a:r>
                <a:rPr lang="pt-BR" sz="1400" err="1">
                  <a:solidFill>
                    <a:srgbClr val="6A3E3E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sc</a:t>
              </a:r>
              <a:r>
                <a:rPr lang="pt-BR" sz="1400" err="1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.close</a:t>
              </a:r>
              <a:r>
                <a:rPr lang="pt-BR" sz="1400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();            Encerra o objeto Scanner</a:t>
              </a:r>
            </a:p>
            <a:p>
              <a:pPr marL="457200">
                <a:lnSpc>
                  <a:spcPct val="150000"/>
                </a:lnSpc>
              </a:pPr>
              <a:r>
                <a:rPr lang="pt-BR" sz="1400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}</a:t>
              </a:r>
            </a:p>
            <a:p>
              <a:pPr>
                <a:lnSpc>
                  <a:spcPct val="150000"/>
                </a:lnSpc>
              </a:pPr>
              <a:r>
                <a:rPr lang="pt-BR" sz="1400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}</a:t>
              </a:r>
            </a:p>
          </p:txBody>
        </p: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07A06BE7-E7EE-4C41-A9CD-EC8A15EA5BB9}"/>
                </a:ext>
              </a:extLst>
            </p:cNvPr>
            <p:cNvCxnSpPr/>
            <p:nvPr/>
          </p:nvCxnSpPr>
          <p:spPr>
            <a:xfrm>
              <a:off x="5878944" y="3268807"/>
              <a:ext cx="43410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44C4E0CF-C29A-4F19-9AF4-A4BB87990052}"/>
                </a:ext>
              </a:extLst>
            </p:cNvPr>
            <p:cNvCxnSpPr/>
            <p:nvPr/>
          </p:nvCxnSpPr>
          <p:spPr>
            <a:xfrm>
              <a:off x="7749308" y="4224770"/>
              <a:ext cx="43410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1DCF1559-8E1B-4A28-8C7B-430B279F1B25}"/>
                </a:ext>
              </a:extLst>
            </p:cNvPr>
            <p:cNvCxnSpPr/>
            <p:nvPr/>
          </p:nvCxnSpPr>
          <p:spPr>
            <a:xfrm>
              <a:off x="6229926" y="5189970"/>
              <a:ext cx="43410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19F063E0-260B-4434-A855-4DCC42918658}"/>
                </a:ext>
              </a:extLst>
            </p:cNvPr>
            <p:cNvCxnSpPr/>
            <p:nvPr/>
          </p:nvCxnSpPr>
          <p:spPr>
            <a:xfrm>
              <a:off x="5710525" y="5826846"/>
              <a:ext cx="43410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2205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027E75-8D0D-499D-801C-87E73E1B8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Métodos </a:t>
            </a:r>
            <a:r>
              <a:rPr lang="pt-BR" err="1"/>
              <a:t>next</a:t>
            </a:r>
            <a:r>
              <a:rPr lang="pt-BR"/>
              <a:t>()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E759D3-CE45-44C8-9E6A-853BAEBFA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055543"/>
          </a:xfrm>
        </p:spPr>
        <p:txBody>
          <a:bodyPr/>
          <a:lstStyle/>
          <a:p>
            <a:r>
              <a:rPr lang="pt-BR"/>
              <a:t>Os métodos </a:t>
            </a:r>
            <a:r>
              <a:rPr lang="pt-BR" b="1" err="1"/>
              <a:t>next</a:t>
            </a:r>
            <a:r>
              <a:rPr lang="pt-BR" b="1"/>
              <a:t>()</a:t>
            </a:r>
            <a:r>
              <a:rPr lang="pt-BR"/>
              <a:t> da classe </a:t>
            </a:r>
            <a:r>
              <a:rPr lang="pt-BR" b="1"/>
              <a:t>Scanner</a:t>
            </a:r>
            <a:r>
              <a:rPr lang="pt-BR"/>
              <a:t> no Java são usados para capturar dados fornecidos pelo usuário. A tabela abaixo apresenta os principais tipos de métodos </a:t>
            </a:r>
            <a:r>
              <a:rPr lang="pt-BR" b="1" err="1"/>
              <a:t>next</a:t>
            </a:r>
            <a:r>
              <a:rPr lang="pt-BR" b="1"/>
              <a:t>()</a:t>
            </a:r>
            <a:r>
              <a:rPr lang="pt-BR"/>
              <a:t> e os dados que cada um é capaz de ler.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05E4199-5CDE-4157-B835-63078EF21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974" y="3000653"/>
            <a:ext cx="7380052" cy="310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702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027E75-8D0D-499D-801C-87E73E1B8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Atenção ao usar o </a:t>
            </a:r>
            <a:r>
              <a:rPr lang="pt-BR" err="1"/>
              <a:t>nextInt</a:t>
            </a:r>
            <a:r>
              <a:rPr lang="pt-BR"/>
              <a:t>()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E759D3-CE45-44C8-9E6A-853BAEBFA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377919"/>
          </a:xfrm>
        </p:spPr>
        <p:txBody>
          <a:bodyPr/>
          <a:lstStyle/>
          <a:p>
            <a:r>
              <a:rPr lang="pt-BR"/>
              <a:t>Ao usar </a:t>
            </a:r>
            <a:r>
              <a:rPr lang="pt-BR" b="1" err="1"/>
              <a:t>nextInt</a:t>
            </a:r>
            <a:r>
              <a:rPr lang="pt-BR" b="1"/>
              <a:t>() </a:t>
            </a:r>
            <a:r>
              <a:rPr lang="pt-BR"/>
              <a:t>seguido de </a:t>
            </a:r>
            <a:r>
              <a:rPr lang="pt-BR" b="1" err="1"/>
              <a:t>nextLine</a:t>
            </a:r>
            <a:r>
              <a:rPr lang="pt-BR" b="1"/>
              <a:t>()</a:t>
            </a:r>
            <a:r>
              <a:rPr lang="pt-BR"/>
              <a:t>, é preciso atenção, pois </a:t>
            </a:r>
            <a:r>
              <a:rPr lang="pt-BR" b="1" err="1"/>
              <a:t>nextInt</a:t>
            </a:r>
            <a:r>
              <a:rPr lang="pt-BR" b="1"/>
              <a:t>()</a:t>
            </a:r>
            <a:r>
              <a:rPr lang="pt-BR"/>
              <a:t> lê apenas o número e deixa a quebra de linha (\n) no buffer. Isso faz com que o </a:t>
            </a:r>
            <a:r>
              <a:rPr lang="pt-BR" b="1" err="1"/>
              <a:t>nextLine</a:t>
            </a:r>
            <a:r>
              <a:rPr lang="pt-BR" b="1"/>
              <a:t>() </a:t>
            </a:r>
            <a:r>
              <a:rPr lang="pt-BR"/>
              <a:t>capture a quebra residual, causando comportamentos inesperados.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008A9-DC1E-40A7-A6E7-D65A324ACC50}"/>
              </a:ext>
            </a:extLst>
          </p:cNvPr>
          <p:cNvSpPr/>
          <p:nvPr/>
        </p:nvSpPr>
        <p:spPr>
          <a:xfrm>
            <a:off x="7081421" y="4334084"/>
            <a:ext cx="3352800" cy="16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err="1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</a:t>
            </a:r>
            <a:r>
              <a:rPr lang="pt-BR" sz="1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400" err="1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pt-BR" sz="140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.nextInt</a:t>
            </a:r>
            <a:r>
              <a:rPr lang="pt-BR" sz="1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endParaRPr lang="pt-BR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sz="1400" err="1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pt-BR" sz="140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.nextLine</a:t>
            </a:r>
            <a:r>
              <a:rPr lang="pt-BR" sz="1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   </a:t>
            </a:r>
            <a:endParaRPr lang="pt-BR" sz="1400" i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sz="140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1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pt-BR" sz="1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400" err="1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pt-BR" sz="140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.nextLine</a:t>
            </a:r>
            <a:r>
              <a:rPr lang="pt-BR" sz="1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endParaRPr lang="pt-BR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sz="140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pt-BR" sz="1400" i="1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pt-BR" sz="1400" i="1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pt-BR" sz="1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400" i="1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"Número: "</a:t>
            </a:r>
            <a:r>
              <a:rPr lang="pt-BR" sz="1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pt-BR" sz="1400" i="1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</a:t>
            </a:r>
            <a:r>
              <a:rPr lang="pt-BR" sz="1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it-IT" sz="1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it-IT" sz="1400" i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it-IT" sz="1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.println(</a:t>
            </a:r>
            <a:r>
              <a:rPr lang="it-IT" sz="1400" i="1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"Nome: "</a:t>
            </a:r>
            <a:r>
              <a:rPr lang="it-IT" sz="1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it-IT" sz="1400" i="1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it-IT" sz="1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pt-BR" sz="1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9B80088-2530-4A60-9D22-39866862350B}"/>
              </a:ext>
            </a:extLst>
          </p:cNvPr>
          <p:cNvSpPr/>
          <p:nvPr/>
        </p:nvSpPr>
        <p:spPr>
          <a:xfrm>
            <a:off x="1899821" y="4334084"/>
            <a:ext cx="3352800" cy="13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err="1">
                <a:solidFill>
                  <a:srgbClr val="7F00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</a:t>
            </a:r>
            <a:r>
              <a:rPr lang="pt-BR" sz="1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400" err="1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pt-BR" sz="140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.nextInt</a:t>
            </a:r>
            <a:r>
              <a:rPr lang="pt-BR" sz="1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endParaRPr lang="pt-BR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sz="140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1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pt-BR" sz="1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400" err="1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pt-BR" sz="140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.nextLine</a:t>
            </a:r>
            <a:r>
              <a:rPr lang="pt-BR" sz="1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endParaRPr lang="pt-BR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sz="140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pt-BR" sz="1400" i="1" err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pt-BR" sz="1400" i="1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pt-BR" sz="1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400" i="1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"Número: "</a:t>
            </a:r>
            <a:r>
              <a:rPr lang="pt-BR" sz="1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pt-BR" sz="1400" i="1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</a:t>
            </a:r>
            <a:r>
              <a:rPr lang="pt-BR" sz="1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it-IT" sz="1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it-IT" sz="1400" i="1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it-IT" sz="1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.println(</a:t>
            </a:r>
            <a:r>
              <a:rPr lang="it-IT" sz="1400" i="1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"Nome: "</a:t>
            </a:r>
            <a:r>
              <a:rPr lang="it-IT" sz="1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it-IT" sz="1400" i="1">
                <a:solidFill>
                  <a:srgbClr val="6A3E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it-IT" sz="1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pt-BR" sz="1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6FEFE0A-B91B-4E9F-A279-F74AD32F826D}"/>
              </a:ext>
            </a:extLst>
          </p:cNvPr>
          <p:cNvSpPr txBox="1"/>
          <p:nvPr/>
        </p:nvSpPr>
        <p:spPr>
          <a:xfrm>
            <a:off x="2817039" y="380852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4A992FE-D63C-4159-8E85-1885DA211269}"/>
              </a:ext>
            </a:extLst>
          </p:cNvPr>
          <p:cNvSpPr txBox="1"/>
          <p:nvPr/>
        </p:nvSpPr>
        <p:spPr>
          <a:xfrm>
            <a:off x="8094819" y="380852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>
                <a:solidFill>
                  <a:srgbClr val="0430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SOLUÇÃO</a:t>
            </a:r>
          </a:p>
        </p:txBody>
      </p:sp>
    </p:spTree>
    <p:extLst>
      <p:ext uri="{BB962C8B-B14F-4D97-AF65-F5344CB8AC3E}">
        <p14:creationId xmlns:p14="http://schemas.microsoft.com/office/powerpoint/2010/main" val="3892432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26DBD-91D2-4E14-872C-762773E61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Desafios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DE2030-B321-4A4C-98C4-115C0FE1D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744663"/>
            <a:ext cx="11007306" cy="1005057"/>
          </a:xfrm>
        </p:spPr>
        <p:txBody>
          <a:bodyPr/>
          <a:lstStyle/>
          <a:p>
            <a:r>
              <a:rPr lang="pt-BR" b="1"/>
              <a:t>Desafio 01 - Conversão de Temperatura</a:t>
            </a:r>
          </a:p>
          <a:p>
            <a:pPr marL="457200" lvl="1" indent="0">
              <a:buNone/>
            </a:pPr>
            <a:r>
              <a:rPr lang="pt-BR"/>
              <a:t>Solicite ao usuário uma temperatura em Celsius (tipo </a:t>
            </a:r>
            <a:r>
              <a:rPr lang="pt-BR" err="1"/>
              <a:t>double</a:t>
            </a:r>
            <a:r>
              <a:rPr lang="pt-BR"/>
              <a:t>) e converta para Fahrenheit (F) e Kelvin(K). A fórmula é: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D442037C-7E9F-444F-A87A-BFED3ED34744}"/>
              </a:ext>
            </a:extLst>
          </p:cNvPr>
          <p:cNvSpPr txBox="1">
            <a:spLocks/>
          </p:cNvSpPr>
          <p:nvPr/>
        </p:nvSpPr>
        <p:spPr>
          <a:xfrm>
            <a:off x="592347" y="3708174"/>
            <a:ext cx="11007306" cy="1438583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/>
              <a:t>Desafio 02 - Calculando Juros Compostos</a:t>
            </a:r>
          </a:p>
          <a:p>
            <a:pPr marL="457200" lvl="1" indent="0">
              <a:buNone/>
            </a:pPr>
            <a:r>
              <a:rPr lang="pt-BR"/>
              <a:t>Implemente um programa que solicite o capital inicial, a taxa de juros (em % ao mês) e o número de meses. Calcule e exiba o montante total com base na fórmula de juros compostos: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215C524-60E0-4A24-8CF9-E8DB22B30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594" y="2905052"/>
            <a:ext cx="2800741" cy="52394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1897DEA-BF5A-4227-ADC2-D30E34CF1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29" y="3028894"/>
            <a:ext cx="2162477" cy="27626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2933227-E1EE-4436-BDDA-AD67684D4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7470" y="5457383"/>
            <a:ext cx="3178402" cy="64782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D3678FC-9AFD-4823-9261-A6176C2C4C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5836" y="5284694"/>
            <a:ext cx="2698859" cy="99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436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Agrupar 17">
            <a:extLst>
              <a:ext uri="{FF2B5EF4-FFF2-40B4-BE49-F238E27FC236}">
                <a16:creationId xmlns:a16="http://schemas.microsoft.com/office/drawing/2014/main" id="{0DC79D17-1A96-442A-947A-B4DB3AE9AD29}"/>
              </a:ext>
            </a:extLst>
          </p:cNvPr>
          <p:cNvGrpSpPr/>
          <p:nvPr/>
        </p:nvGrpSpPr>
        <p:grpSpPr>
          <a:xfrm>
            <a:off x="7239109" y="4885239"/>
            <a:ext cx="4489200" cy="1300018"/>
            <a:chOff x="7239109" y="4885239"/>
            <a:chExt cx="4489200" cy="1300018"/>
          </a:xfrm>
        </p:grpSpPr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DE604C56-BBE6-447A-A9A1-E9DF5DA0ED0C}"/>
                </a:ext>
              </a:extLst>
            </p:cNvPr>
            <p:cNvSpPr/>
            <p:nvPr/>
          </p:nvSpPr>
          <p:spPr>
            <a:xfrm>
              <a:off x="7239109" y="4885239"/>
              <a:ext cx="4489200" cy="130001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7EB223A7-2364-4062-AF25-2B48AE5FF2CB}"/>
                </a:ext>
              </a:extLst>
            </p:cNvPr>
            <p:cNvSpPr txBox="1"/>
            <p:nvPr/>
          </p:nvSpPr>
          <p:spPr>
            <a:xfrm>
              <a:off x="7520350" y="5025578"/>
              <a:ext cx="39267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Proprietário</a:t>
              </a:r>
              <a:endParaRPr lang="pt-BR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D1D03383-166A-4607-8508-D3B5B868B84F}"/>
              </a:ext>
            </a:extLst>
          </p:cNvPr>
          <p:cNvGrpSpPr/>
          <p:nvPr/>
        </p:nvGrpSpPr>
        <p:grpSpPr>
          <a:xfrm>
            <a:off x="7240722" y="3149421"/>
            <a:ext cx="4487587" cy="1300018"/>
            <a:chOff x="7240722" y="3149421"/>
            <a:chExt cx="4487587" cy="1300018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2D90D42D-03AA-4A68-8788-5E01579EEF0C}"/>
                </a:ext>
              </a:extLst>
            </p:cNvPr>
            <p:cNvSpPr/>
            <p:nvPr/>
          </p:nvSpPr>
          <p:spPr>
            <a:xfrm>
              <a:off x="7240722" y="3149421"/>
              <a:ext cx="4487587" cy="130001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FDC17D77-A301-436F-A1D5-028D726B7193}"/>
                </a:ext>
              </a:extLst>
            </p:cNvPr>
            <p:cNvSpPr txBox="1"/>
            <p:nvPr/>
          </p:nvSpPr>
          <p:spPr>
            <a:xfrm>
              <a:off x="7521862" y="3289760"/>
              <a:ext cx="39253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>
                  <a:latin typeface="Times New Roman" panose="02020603050405020304" pitchFamily="18" charset="0"/>
                  <a:cs typeface="Times New Roman" panose="02020603050405020304" pitchFamily="18" charset="0"/>
                </a:rPr>
                <a:t>Carro</a:t>
              </a: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3226649-2914-4E1D-8077-540D4B09C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</p:spPr>
        <p:txBody>
          <a:bodyPr/>
          <a:lstStyle/>
          <a:p>
            <a:r>
              <a:rPr lang="pt-BR"/>
              <a:t>Estrutura da Aplicação Java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C449FD-0CCF-46E0-B734-7980847A4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6"/>
            <a:ext cx="11007306" cy="1011736"/>
          </a:xfrm>
        </p:spPr>
        <p:txBody>
          <a:bodyPr/>
          <a:lstStyle/>
          <a:p>
            <a:r>
              <a:rPr lang="pt-BR" b="1"/>
              <a:t>Java</a:t>
            </a:r>
            <a:r>
              <a:rPr lang="pt-BR"/>
              <a:t> é uma linguagem orientada a objetos que usa </a:t>
            </a:r>
            <a:r>
              <a:rPr lang="pt-BR" b="1"/>
              <a:t>classes</a:t>
            </a:r>
            <a:r>
              <a:rPr lang="pt-BR"/>
              <a:t> para criar aplicações modulares, seguras e multiplataforma.</a:t>
            </a:r>
          </a:p>
          <a:p>
            <a:pPr marL="0" indent="0" algn="just">
              <a:buNone/>
            </a:pPr>
            <a:endParaRPr lang="pt-BR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3495EC24-3F3D-4747-87A4-5ED52E431561}"/>
              </a:ext>
            </a:extLst>
          </p:cNvPr>
          <p:cNvSpPr txBox="1">
            <a:spLocks/>
          </p:cNvSpPr>
          <p:nvPr/>
        </p:nvSpPr>
        <p:spPr>
          <a:xfrm>
            <a:off x="592347" y="3149421"/>
            <a:ext cx="6087809" cy="1442810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b="1"/>
              <a:t>Classes</a:t>
            </a:r>
            <a:r>
              <a:rPr lang="pt-BR" sz="1800"/>
              <a:t> - São os blocos fundamentais no Java, definindo </a:t>
            </a:r>
            <a:r>
              <a:rPr lang="pt-BR" sz="1800" b="1"/>
              <a:t>propriedades</a:t>
            </a:r>
            <a:r>
              <a:rPr lang="pt-BR" sz="1800"/>
              <a:t> (variáveis) e </a:t>
            </a:r>
            <a:r>
              <a:rPr lang="pt-BR" sz="1800" b="1"/>
              <a:t>comportamentos</a:t>
            </a:r>
            <a:r>
              <a:rPr lang="pt-BR" sz="1800"/>
              <a:t> (métodos), servindo como modelos para criar objetos. </a:t>
            </a:r>
            <a:endParaRPr lang="pt-BR"/>
          </a:p>
          <a:p>
            <a:endParaRPr lang="pt-BR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CF880EC0-2781-4144-989F-63A1ED8233EF}"/>
              </a:ext>
            </a:extLst>
          </p:cNvPr>
          <p:cNvSpPr txBox="1">
            <a:spLocks/>
          </p:cNvSpPr>
          <p:nvPr/>
        </p:nvSpPr>
        <p:spPr>
          <a:xfrm>
            <a:off x="592347" y="4885239"/>
            <a:ext cx="6087809" cy="1300018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b="1"/>
              <a:t>Pacotes - </a:t>
            </a:r>
            <a:r>
              <a:rPr lang="pt-BR" sz="1800"/>
              <a:t>Agrupam </a:t>
            </a:r>
            <a:r>
              <a:rPr lang="pt-BR" sz="1800" b="1"/>
              <a:t>classes</a:t>
            </a:r>
            <a:r>
              <a:rPr lang="pt-BR" sz="1800"/>
              <a:t> relacionadas, facilitando a organização do código e evitando conflitos de nomes entre classes. </a:t>
            </a:r>
            <a:endParaRPr lang="pt-BR"/>
          </a:p>
          <a:p>
            <a:endParaRPr lang="pt-BR"/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7E842520-BB6D-45AA-9C14-4F1B64C0C522}"/>
              </a:ext>
            </a:extLst>
          </p:cNvPr>
          <p:cNvGrpSpPr/>
          <p:nvPr/>
        </p:nvGrpSpPr>
        <p:grpSpPr>
          <a:xfrm>
            <a:off x="7521862" y="3799430"/>
            <a:ext cx="3925307" cy="540000"/>
            <a:chOff x="7826591" y="3870826"/>
            <a:chExt cx="4007223" cy="540000"/>
          </a:xfrm>
        </p:grpSpPr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EAD70460-CC6B-41CD-9478-10E7710AA8AE}"/>
                </a:ext>
              </a:extLst>
            </p:cNvPr>
            <p:cNvSpPr/>
            <p:nvPr/>
          </p:nvSpPr>
          <p:spPr>
            <a:xfrm>
              <a:off x="7826591" y="3870826"/>
              <a:ext cx="1080000" cy="54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>
                  <a:solidFill>
                    <a:schemeClr val="tx1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Carro</a:t>
              </a:r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5B1928D4-10CF-4E80-94D4-23BE1BBD08DC}"/>
                </a:ext>
              </a:extLst>
            </p:cNvPr>
            <p:cNvSpPr/>
            <p:nvPr/>
          </p:nvSpPr>
          <p:spPr>
            <a:xfrm>
              <a:off x="9290203" y="3870826"/>
              <a:ext cx="1080000" cy="54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>
                  <a:solidFill>
                    <a:schemeClr val="tx1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Motor</a:t>
              </a:r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34817852-7BA8-46A5-8EC1-D33D737377C3}"/>
                </a:ext>
              </a:extLst>
            </p:cNvPr>
            <p:cNvSpPr/>
            <p:nvPr/>
          </p:nvSpPr>
          <p:spPr>
            <a:xfrm>
              <a:off x="10753814" y="3870826"/>
              <a:ext cx="1080000" cy="54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>
                  <a:solidFill>
                    <a:schemeClr val="tx1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Roda</a:t>
              </a:r>
            </a:p>
          </p:txBody>
        </p:sp>
      </p:grp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FF47B3CA-C137-47FD-B6CA-B88C06C4ACC3}"/>
              </a:ext>
            </a:extLst>
          </p:cNvPr>
          <p:cNvSpPr/>
          <p:nvPr/>
        </p:nvSpPr>
        <p:spPr>
          <a:xfrm>
            <a:off x="8954557" y="5535248"/>
            <a:ext cx="1058303" cy="540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Proprietário</a:t>
            </a:r>
          </a:p>
        </p:txBody>
      </p:sp>
    </p:spTree>
    <p:extLst>
      <p:ext uri="{BB962C8B-B14F-4D97-AF65-F5344CB8AC3E}">
        <p14:creationId xmlns:p14="http://schemas.microsoft.com/office/powerpoint/2010/main" val="129768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26DBD-91D2-4E14-872C-762773E61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Desafios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DE2030-B321-4A4C-98C4-115C0FE1D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744663"/>
            <a:ext cx="11007306" cy="1405163"/>
          </a:xfrm>
        </p:spPr>
        <p:txBody>
          <a:bodyPr/>
          <a:lstStyle/>
          <a:p>
            <a:r>
              <a:rPr lang="pt-BR" b="1"/>
              <a:t>Desafio 03 – Média de Aluno</a:t>
            </a:r>
          </a:p>
          <a:p>
            <a:pPr marL="457200" lvl="1" indent="0">
              <a:buNone/>
            </a:pPr>
            <a:r>
              <a:rPr lang="pt-BR"/>
              <a:t>Faça um programa que leia três notas de um aluno e calcule a média final. Ao final, exiba a média formatada.</a:t>
            </a:r>
          </a:p>
          <a:p>
            <a:pPr marL="457200" lvl="1" indent="0">
              <a:buNone/>
            </a:pPr>
            <a:r>
              <a:rPr lang="pt-BR" b="1"/>
              <a:t>Exemplo de Saída</a:t>
            </a:r>
            <a:r>
              <a:rPr lang="pt-BR"/>
              <a:t>: “A média final do aluno é 7.0”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D442037C-7E9F-444F-A87A-BFED3ED34744}"/>
              </a:ext>
            </a:extLst>
          </p:cNvPr>
          <p:cNvSpPr txBox="1">
            <a:spLocks/>
          </p:cNvSpPr>
          <p:nvPr/>
        </p:nvSpPr>
        <p:spPr>
          <a:xfrm>
            <a:off x="592347" y="3473732"/>
            <a:ext cx="11007306" cy="1438583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/>
              <a:t>Desafio 04 - Calculadora de Juros Simples</a:t>
            </a:r>
          </a:p>
          <a:p>
            <a:pPr marL="457200" lvl="1" indent="0">
              <a:buNone/>
            </a:pPr>
            <a:r>
              <a:rPr lang="pt-BR"/>
              <a:t>Crie um programa que leia o capital inicial, a taxa de juros mensal (%) e o tempo (em meses). Calcule os juros simples e mostre os valores dos juros e do montante total ao final do período.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783F312-A659-4D3D-A42C-EF86BB561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4891" y="5470663"/>
            <a:ext cx="1695687" cy="38105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B6A7C83-89A8-49DC-A205-0411EF50A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422" y="4985610"/>
            <a:ext cx="3292047" cy="135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791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26DBD-91D2-4E14-872C-762773E61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Desafios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DE2030-B321-4A4C-98C4-115C0FE1D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744664"/>
            <a:ext cx="11007306" cy="1118610"/>
          </a:xfrm>
        </p:spPr>
        <p:txBody>
          <a:bodyPr/>
          <a:lstStyle/>
          <a:p>
            <a:r>
              <a:rPr lang="pt-BR" b="1"/>
              <a:t>Desafio 05 – Área e Perímetro de um Círculo</a:t>
            </a:r>
          </a:p>
          <a:p>
            <a:pPr marL="457200" lvl="1" indent="0">
              <a:buNone/>
            </a:pPr>
            <a:r>
              <a:rPr lang="pt-BR"/>
              <a:t>Crie um programa que leia o raio de um círculo e calcule: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509FF2E-4AAC-40A4-BDB9-FA28F435B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623" y="2863274"/>
            <a:ext cx="3038899" cy="95263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D5E7A3F-70A6-4700-9D44-B2905DDB1F74}"/>
              </a:ext>
            </a:extLst>
          </p:cNvPr>
          <p:cNvSpPr txBox="1"/>
          <p:nvPr/>
        </p:nvSpPr>
        <p:spPr>
          <a:xfrm>
            <a:off x="592347" y="3994727"/>
            <a:ext cx="4663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/>
            <a:r>
              <a:rPr lang="pt-BR" sz="1600">
                <a:latin typeface="Times New Roman" panose="02020603050405020304" pitchFamily="18" charset="0"/>
                <a:cs typeface="Times New Roman" panose="02020603050405020304" pitchFamily="18" charset="0"/>
              </a:rPr>
              <a:t>Utilize a biblioteca </a:t>
            </a:r>
            <a:r>
              <a:rPr lang="pt-BR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pt-BR" sz="1600">
                <a:latin typeface="Times New Roman" panose="02020603050405020304" pitchFamily="18" charset="0"/>
                <a:cs typeface="Times New Roman" panose="02020603050405020304" pitchFamily="18" charset="0"/>
              </a:rPr>
              <a:t> para o valor de </a:t>
            </a:r>
            <a:r>
              <a:rPr lang="el-GR" sz="160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pt-BR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6181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26649-2914-4E1D-8077-540D4B09C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</p:spPr>
        <p:txBody>
          <a:bodyPr/>
          <a:lstStyle/>
          <a:p>
            <a:r>
              <a:rPr lang="pt-BR"/>
              <a:t>Estrutura da Aplicação Java</a:t>
            </a: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4C66DAB0-2101-4D94-80DC-52C252E5652F}"/>
              </a:ext>
            </a:extLst>
          </p:cNvPr>
          <p:cNvSpPr txBox="1">
            <a:spLocks/>
          </p:cNvSpPr>
          <p:nvPr/>
        </p:nvSpPr>
        <p:spPr>
          <a:xfrm>
            <a:off x="592347" y="1844676"/>
            <a:ext cx="11137835" cy="1083251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b="1"/>
              <a:t>Módulos</a:t>
            </a:r>
            <a:r>
              <a:rPr lang="pt-BR" sz="1800"/>
              <a:t> - Em Java, o </a:t>
            </a:r>
            <a:r>
              <a:rPr lang="pt-BR" sz="1800" b="1"/>
              <a:t>módulo</a:t>
            </a:r>
            <a:r>
              <a:rPr lang="pt-BR" sz="1800"/>
              <a:t> é uma unidade que agrupa </a:t>
            </a:r>
            <a:r>
              <a:rPr lang="pt-BR" sz="1800" b="1"/>
              <a:t>pacotes</a:t>
            </a:r>
            <a:r>
              <a:rPr lang="pt-BR" sz="1800"/>
              <a:t> e </a:t>
            </a:r>
            <a:r>
              <a:rPr lang="pt-BR" sz="1800" b="1"/>
              <a:t>classes</a:t>
            </a:r>
            <a:r>
              <a:rPr lang="pt-BR" sz="1800"/>
              <a:t>, introduzido no </a:t>
            </a:r>
            <a:r>
              <a:rPr lang="pt-BR" sz="1800" b="1"/>
              <a:t>Java</a:t>
            </a:r>
            <a:r>
              <a:rPr lang="pt-BR" sz="1800"/>
              <a:t> </a:t>
            </a:r>
            <a:r>
              <a:rPr lang="pt-BR" sz="1800" b="1"/>
              <a:t>9</a:t>
            </a:r>
            <a:r>
              <a:rPr lang="pt-BR" sz="1800"/>
              <a:t> para melhorar a organização, manutenção e gestão de dependências do código.</a:t>
            </a:r>
            <a:endParaRPr lang="pt-BR"/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383F0773-AF13-4499-993C-1F18EF8E632A}"/>
              </a:ext>
            </a:extLst>
          </p:cNvPr>
          <p:cNvSpPr/>
          <p:nvPr/>
        </p:nvSpPr>
        <p:spPr>
          <a:xfrm>
            <a:off x="1024808" y="3121892"/>
            <a:ext cx="10142385" cy="301105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20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D43D76FD-1C6E-4E1C-A179-22077B4C1F6D}"/>
              </a:ext>
            </a:extLst>
          </p:cNvPr>
          <p:cNvGrpSpPr/>
          <p:nvPr/>
        </p:nvGrpSpPr>
        <p:grpSpPr>
          <a:xfrm>
            <a:off x="1262303" y="4627419"/>
            <a:ext cx="9667394" cy="1301688"/>
            <a:chOff x="1262303" y="4391376"/>
            <a:chExt cx="9667394" cy="1301688"/>
          </a:xfrm>
        </p:grpSpPr>
        <p:grpSp>
          <p:nvGrpSpPr>
            <p:cNvPr id="30" name="Agrupar 29">
              <a:extLst>
                <a:ext uri="{FF2B5EF4-FFF2-40B4-BE49-F238E27FC236}">
                  <a16:creationId xmlns:a16="http://schemas.microsoft.com/office/drawing/2014/main" id="{16FD2CD4-EBEB-4A6F-9C69-BA56099E6505}"/>
                </a:ext>
              </a:extLst>
            </p:cNvPr>
            <p:cNvGrpSpPr/>
            <p:nvPr/>
          </p:nvGrpSpPr>
          <p:grpSpPr>
            <a:xfrm>
              <a:off x="6348460" y="4391376"/>
              <a:ext cx="4581237" cy="1300018"/>
              <a:chOff x="7398327" y="3149421"/>
              <a:chExt cx="4581237" cy="1300018"/>
            </a:xfrm>
          </p:grpSpPr>
          <p:sp>
            <p:nvSpPr>
              <p:cNvPr id="23" name="Retângulo: Cantos Arredondados 22">
                <a:extLst>
                  <a:ext uri="{FF2B5EF4-FFF2-40B4-BE49-F238E27FC236}">
                    <a16:creationId xmlns:a16="http://schemas.microsoft.com/office/drawing/2014/main" id="{2FDDF08F-01E6-4F6C-AC97-F88CBA7AD83C}"/>
                  </a:ext>
                </a:extLst>
              </p:cNvPr>
              <p:cNvSpPr/>
              <p:nvPr/>
            </p:nvSpPr>
            <p:spPr>
              <a:xfrm>
                <a:off x="7398327" y="3149421"/>
                <a:ext cx="4581237" cy="1300018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 sz="1200">
                  <a:solidFill>
                    <a:schemeClr val="tx1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" name="Agrupar 23">
                <a:extLst>
                  <a:ext uri="{FF2B5EF4-FFF2-40B4-BE49-F238E27FC236}">
                    <a16:creationId xmlns:a16="http://schemas.microsoft.com/office/drawing/2014/main" id="{FC66686B-D88E-401E-A9BE-F1D3219D803A}"/>
                  </a:ext>
                </a:extLst>
              </p:cNvPr>
              <p:cNvGrpSpPr/>
              <p:nvPr/>
            </p:nvGrpSpPr>
            <p:grpSpPr>
              <a:xfrm>
                <a:off x="7685334" y="3799430"/>
                <a:ext cx="4007223" cy="540000"/>
                <a:chOff x="7826591" y="3870826"/>
                <a:chExt cx="4007223" cy="540000"/>
              </a:xfrm>
            </p:grpSpPr>
            <p:sp>
              <p:nvSpPr>
                <p:cNvPr id="25" name="Retângulo: Cantos Arredondados 24">
                  <a:extLst>
                    <a:ext uri="{FF2B5EF4-FFF2-40B4-BE49-F238E27FC236}">
                      <a16:creationId xmlns:a16="http://schemas.microsoft.com/office/drawing/2014/main" id="{587D0432-DD5F-4504-B6A7-E9ABDE34EAD1}"/>
                    </a:ext>
                  </a:extLst>
                </p:cNvPr>
                <p:cNvSpPr/>
                <p:nvPr/>
              </p:nvSpPr>
              <p:spPr>
                <a:xfrm>
                  <a:off x="7826591" y="3870826"/>
                  <a:ext cx="1080000" cy="54000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Carro</a:t>
                  </a:r>
                </a:p>
              </p:txBody>
            </p:sp>
            <p:sp>
              <p:nvSpPr>
                <p:cNvPr id="26" name="Retângulo: Cantos Arredondados 25">
                  <a:extLst>
                    <a:ext uri="{FF2B5EF4-FFF2-40B4-BE49-F238E27FC236}">
                      <a16:creationId xmlns:a16="http://schemas.microsoft.com/office/drawing/2014/main" id="{B736B1A1-8E07-4ED3-81CF-1EC84030C758}"/>
                    </a:ext>
                  </a:extLst>
                </p:cNvPr>
                <p:cNvSpPr/>
                <p:nvPr/>
              </p:nvSpPr>
              <p:spPr>
                <a:xfrm>
                  <a:off x="9290203" y="3870826"/>
                  <a:ext cx="1080000" cy="54000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Motor</a:t>
                  </a:r>
                </a:p>
              </p:txBody>
            </p:sp>
            <p:sp>
              <p:nvSpPr>
                <p:cNvPr id="27" name="Retângulo: Cantos Arredondados 26">
                  <a:extLst>
                    <a:ext uri="{FF2B5EF4-FFF2-40B4-BE49-F238E27FC236}">
                      <a16:creationId xmlns:a16="http://schemas.microsoft.com/office/drawing/2014/main" id="{5F427E1F-1A20-4E7D-B117-8E8DBD7897D8}"/>
                    </a:ext>
                  </a:extLst>
                </p:cNvPr>
                <p:cNvSpPr/>
                <p:nvPr/>
              </p:nvSpPr>
              <p:spPr>
                <a:xfrm>
                  <a:off x="10753814" y="3870826"/>
                  <a:ext cx="1080000" cy="54000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Roda</a:t>
                  </a:r>
                </a:p>
              </p:txBody>
            </p:sp>
          </p:grpSp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4D09A519-1B2B-48D1-BB08-D582870E9E46}"/>
                  </a:ext>
                </a:extLst>
              </p:cNvPr>
              <p:cNvSpPr txBox="1"/>
              <p:nvPr/>
            </p:nvSpPr>
            <p:spPr>
              <a:xfrm>
                <a:off x="7685334" y="3289760"/>
                <a:ext cx="40072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Carro</a:t>
                </a:r>
              </a:p>
            </p:txBody>
          </p:sp>
        </p:grpSp>
        <p:grpSp>
          <p:nvGrpSpPr>
            <p:cNvPr id="31" name="Agrupar 30">
              <a:extLst>
                <a:ext uri="{FF2B5EF4-FFF2-40B4-BE49-F238E27FC236}">
                  <a16:creationId xmlns:a16="http://schemas.microsoft.com/office/drawing/2014/main" id="{7B20BF3E-8000-450B-BE4C-3F8BE1EE298C}"/>
                </a:ext>
              </a:extLst>
            </p:cNvPr>
            <p:cNvGrpSpPr/>
            <p:nvPr/>
          </p:nvGrpSpPr>
          <p:grpSpPr>
            <a:xfrm>
              <a:off x="1262303" y="4393046"/>
              <a:ext cx="4581237" cy="1300018"/>
              <a:chOff x="7398327" y="4921880"/>
              <a:chExt cx="4581237" cy="1300018"/>
            </a:xfrm>
          </p:grpSpPr>
          <p:sp>
            <p:nvSpPr>
              <p:cNvPr id="21" name="Retângulo: Cantos Arredondados 20">
                <a:extLst>
                  <a:ext uri="{FF2B5EF4-FFF2-40B4-BE49-F238E27FC236}">
                    <a16:creationId xmlns:a16="http://schemas.microsoft.com/office/drawing/2014/main" id="{CDCFBAE8-EF2E-4731-BDD6-6FAD51CD8DF8}"/>
                  </a:ext>
                </a:extLst>
              </p:cNvPr>
              <p:cNvSpPr/>
              <p:nvPr/>
            </p:nvSpPr>
            <p:spPr>
              <a:xfrm>
                <a:off x="7398327" y="4921880"/>
                <a:ext cx="4581237" cy="1300018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 sz="1200">
                  <a:solidFill>
                    <a:schemeClr val="tx1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Retângulo: Cantos Arredondados 21">
                <a:extLst>
                  <a:ext uri="{FF2B5EF4-FFF2-40B4-BE49-F238E27FC236}">
                    <a16:creationId xmlns:a16="http://schemas.microsoft.com/office/drawing/2014/main" id="{90DE3BB4-9910-418B-A415-FA31508F7081}"/>
                  </a:ext>
                </a:extLst>
              </p:cNvPr>
              <p:cNvSpPr/>
              <p:nvPr/>
            </p:nvSpPr>
            <p:spPr>
              <a:xfrm>
                <a:off x="9148945" y="5571889"/>
                <a:ext cx="1080000" cy="540000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Proprietário</a:t>
                </a:r>
              </a:p>
            </p:txBody>
          </p:sp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730CD2D9-B99E-48A8-B58B-3826B12C0C50}"/>
                  </a:ext>
                </a:extLst>
              </p:cNvPr>
              <p:cNvSpPr txBox="1"/>
              <p:nvPr/>
            </p:nvSpPr>
            <p:spPr>
              <a:xfrm>
                <a:off x="7685334" y="5062219"/>
                <a:ext cx="40072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Proprietário</a:t>
                </a:r>
                <a:endParaRPr lang="pt-BR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36AB40FA-0044-44DC-9A9F-E8D8EB417C56}"/>
              </a:ext>
            </a:extLst>
          </p:cNvPr>
          <p:cNvSpPr txBox="1"/>
          <p:nvPr/>
        </p:nvSpPr>
        <p:spPr>
          <a:xfrm>
            <a:off x="1262303" y="3469610"/>
            <a:ext cx="966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Condomínio</a:t>
            </a:r>
          </a:p>
        </p:txBody>
      </p:sp>
    </p:spTree>
    <p:extLst>
      <p:ext uri="{BB962C8B-B14F-4D97-AF65-F5344CB8AC3E}">
        <p14:creationId xmlns:p14="http://schemas.microsoft.com/office/powerpoint/2010/main" val="2431228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383F0773-AF13-4499-993C-1F18EF8E632A}"/>
              </a:ext>
            </a:extLst>
          </p:cNvPr>
          <p:cNvSpPr/>
          <p:nvPr/>
        </p:nvSpPr>
        <p:spPr>
          <a:xfrm>
            <a:off x="698669" y="2944700"/>
            <a:ext cx="10794660" cy="354336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20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226649-2914-4E1D-8077-540D4B09C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</p:spPr>
        <p:txBody>
          <a:bodyPr/>
          <a:lstStyle/>
          <a:p>
            <a:r>
              <a:rPr lang="pt-BR"/>
              <a:t>Estrutura da Aplicação Java</a:t>
            </a: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4C66DAB0-2101-4D94-80DC-52C252E5652F}"/>
              </a:ext>
            </a:extLst>
          </p:cNvPr>
          <p:cNvSpPr txBox="1">
            <a:spLocks/>
          </p:cNvSpPr>
          <p:nvPr/>
        </p:nvSpPr>
        <p:spPr>
          <a:xfrm>
            <a:off x="592347" y="1844677"/>
            <a:ext cx="11137835" cy="959686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b="1"/>
              <a:t>Aplicação - </a:t>
            </a:r>
            <a:r>
              <a:rPr lang="pt-BR" sz="1800"/>
              <a:t>A </a:t>
            </a:r>
            <a:r>
              <a:rPr lang="pt-BR" sz="1800" b="1"/>
              <a:t>aplicação</a:t>
            </a:r>
            <a:r>
              <a:rPr lang="pt-BR" sz="1800"/>
              <a:t> em Java é o programa final que combina classes, pacotes e módulos para executar uma lógica e atingir um objetivo funcional.</a:t>
            </a:r>
            <a:endParaRPr lang="pt-BR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CA28FDE4-2131-4B87-A02C-0A695216081D}"/>
              </a:ext>
            </a:extLst>
          </p:cNvPr>
          <p:cNvGrpSpPr/>
          <p:nvPr/>
        </p:nvGrpSpPr>
        <p:grpSpPr>
          <a:xfrm>
            <a:off x="891309" y="3878797"/>
            <a:ext cx="10409382" cy="2383458"/>
            <a:chOff x="849745" y="3684834"/>
            <a:chExt cx="10409382" cy="2432426"/>
          </a:xfrm>
        </p:grpSpPr>
        <p:sp>
          <p:nvSpPr>
            <p:cNvPr id="3" name="Retângulo: Cantos Arredondados 2">
              <a:extLst>
                <a:ext uri="{FF2B5EF4-FFF2-40B4-BE49-F238E27FC236}">
                  <a16:creationId xmlns:a16="http://schemas.microsoft.com/office/drawing/2014/main" id="{A9CD1FFD-2369-455A-B262-886F0EE06B08}"/>
                </a:ext>
              </a:extLst>
            </p:cNvPr>
            <p:cNvSpPr/>
            <p:nvPr/>
          </p:nvSpPr>
          <p:spPr>
            <a:xfrm>
              <a:off x="849745" y="3684834"/>
              <a:ext cx="10409382" cy="243242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120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36AB40FA-0044-44DC-9A9F-E8D8EB417C56}"/>
                </a:ext>
              </a:extLst>
            </p:cNvPr>
            <p:cNvSpPr txBox="1"/>
            <p:nvPr/>
          </p:nvSpPr>
          <p:spPr>
            <a:xfrm>
              <a:off x="1262303" y="3829749"/>
              <a:ext cx="96258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>
                  <a:latin typeface="Times New Roman" panose="02020603050405020304" pitchFamily="18" charset="0"/>
                  <a:cs typeface="Times New Roman" panose="02020603050405020304" pitchFamily="18" charset="0"/>
                </a:rPr>
                <a:t>Condomínio</a:t>
              </a: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D43D76FD-1C6E-4E1C-A179-22077B4C1F6D}"/>
              </a:ext>
            </a:extLst>
          </p:cNvPr>
          <p:cNvGrpSpPr/>
          <p:nvPr/>
        </p:nvGrpSpPr>
        <p:grpSpPr>
          <a:xfrm>
            <a:off x="1262303" y="4733229"/>
            <a:ext cx="9667394" cy="1301688"/>
            <a:chOff x="1262303" y="4391376"/>
            <a:chExt cx="9667394" cy="1301688"/>
          </a:xfrm>
        </p:grpSpPr>
        <p:grpSp>
          <p:nvGrpSpPr>
            <p:cNvPr id="30" name="Agrupar 29">
              <a:extLst>
                <a:ext uri="{FF2B5EF4-FFF2-40B4-BE49-F238E27FC236}">
                  <a16:creationId xmlns:a16="http://schemas.microsoft.com/office/drawing/2014/main" id="{16FD2CD4-EBEB-4A6F-9C69-BA56099E6505}"/>
                </a:ext>
              </a:extLst>
            </p:cNvPr>
            <p:cNvGrpSpPr/>
            <p:nvPr/>
          </p:nvGrpSpPr>
          <p:grpSpPr>
            <a:xfrm>
              <a:off x="6348460" y="4391376"/>
              <a:ext cx="4581237" cy="1300018"/>
              <a:chOff x="7398327" y="3149421"/>
              <a:chExt cx="4581237" cy="1300018"/>
            </a:xfrm>
          </p:grpSpPr>
          <p:sp>
            <p:nvSpPr>
              <p:cNvPr id="23" name="Retângulo: Cantos Arredondados 22">
                <a:extLst>
                  <a:ext uri="{FF2B5EF4-FFF2-40B4-BE49-F238E27FC236}">
                    <a16:creationId xmlns:a16="http://schemas.microsoft.com/office/drawing/2014/main" id="{2FDDF08F-01E6-4F6C-AC97-F88CBA7AD83C}"/>
                  </a:ext>
                </a:extLst>
              </p:cNvPr>
              <p:cNvSpPr/>
              <p:nvPr/>
            </p:nvSpPr>
            <p:spPr>
              <a:xfrm>
                <a:off x="7398327" y="3149421"/>
                <a:ext cx="4581237" cy="1300018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 sz="1200">
                  <a:solidFill>
                    <a:schemeClr val="tx1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" name="Agrupar 23">
                <a:extLst>
                  <a:ext uri="{FF2B5EF4-FFF2-40B4-BE49-F238E27FC236}">
                    <a16:creationId xmlns:a16="http://schemas.microsoft.com/office/drawing/2014/main" id="{FC66686B-D88E-401E-A9BE-F1D3219D803A}"/>
                  </a:ext>
                </a:extLst>
              </p:cNvPr>
              <p:cNvGrpSpPr/>
              <p:nvPr/>
            </p:nvGrpSpPr>
            <p:grpSpPr>
              <a:xfrm>
                <a:off x="7685334" y="3799430"/>
                <a:ext cx="4007223" cy="540000"/>
                <a:chOff x="7826591" y="3870826"/>
                <a:chExt cx="4007223" cy="540000"/>
              </a:xfrm>
            </p:grpSpPr>
            <p:sp>
              <p:nvSpPr>
                <p:cNvPr id="25" name="Retângulo: Cantos Arredondados 24">
                  <a:extLst>
                    <a:ext uri="{FF2B5EF4-FFF2-40B4-BE49-F238E27FC236}">
                      <a16:creationId xmlns:a16="http://schemas.microsoft.com/office/drawing/2014/main" id="{587D0432-DD5F-4504-B6A7-E9ABDE34EAD1}"/>
                    </a:ext>
                  </a:extLst>
                </p:cNvPr>
                <p:cNvSpPr/>
                <p:nvPr/>
              </p:nvSpPr>
              <p:spPr>
                <a:xfrm>
                  <a:off x="7826591" y="3870826"/>
                  <a:ext cx="1080000" cy="54000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Carro</a:t>
                  </a:r>
                </a:p>
              </p:txBody>
            </p:sp>
            <p:sp>
              <p:nvSpPr>
                <p:cNvPr id="26" name="Retângulo: Cantos Arredondados 25">
                  <a:extLst>
                    <a:ext uri="{FF2B5EF4-FFF2-40B4-BE49-F238E27FC236}">
                      <a16:creationId xmlns:a16="http://schemas.microsoft.com/office/drawing/2014/main" id="{B736B1A1-8E07-4ED3-81CF-1EC84030C758}"/>
                    </a:ext>
                  </a:extLst>
                </p:cNvPr>
                <p:cNvSpPr/>
                <p:nvPr/>
              </p:nvSpPr>
              <p:spPr>
                <a:xfrm>
                  <a:off x="9290203" y="3870826"/>
                  <a:ext cx="1080000" cy="54000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Motor</a:t>
                  </a:r>
                </a:p>
              </p:txBody>
            </p:sp>
            <p:sp>
              <p:nvSpPr>
                <p:cNvPr id="27" name="Retângulo: Cantos Arredondados 26">
                  <a:extLst>
                    <a:ext uri="{FF2B5EF4-FFF2-40B4-BE49-F238E27FC236}">
                      <a16:creationId xmlns:a16="http://schemas.microsoft.com/office/drawing/2014/main" id="{5F427E1F-1A20-4E7D-B117-8E8DBD7897D8}"/>
                    </a:ext>
                  </a:extLst>
                </p:cNvPr>
                <p:cNvSpPr/>
                <p:nvPr/>
              </p:nvSpPr>
              <p:spPr>
                <a:xfrm>
                  <a:off x="10753814" y="3870826"/>
                  <a:ext cx="1080000" cy="540000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Roda</a:t>
                  </a:r>
                </a:p>
              </p:txBody>
            </p:sp>
          </p:grpSp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4D09A519-1B2B-48D1-BB08-D582870E9E46}"/>
                  </a:ext>
                </a:extLst>
              </p:cNvPr>
              <p:cNvSpPr txBox="1"/>
              <p:nvPr/>
            </p:nvSpPr>
            <p:spPr>
              <a:xfrm>
                <a:off x="7685334" y="3289760"/>
                <a:ext cx="40072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Carro</a:t>
                </a:r>
              </a:p>
            </p:txBody>
          </p:sp>
        </p:grpSp>
        <p:grpSp>
          <p:nvGrpSpPr>
            <p:cNvPr id="31" name="Agrupar 30">
              <a:extLst>
                <a:ext uri="{FF2B5EF4-FFF2-40B4-BE49-F238E27FC236}">
                  <a16:creationId xmlns:a16="http://schemas.microsoft.com/office/drawing/2014/main" id="{7B20BF3E-8000-450B-BE4C-3F8BE1EE298C}"/>
                </a:ext>
              </a:extLst>
            </p:cNvPr>
            <p:cNvGrpSpPr/>
            <p:nvPr/>
          </p:nvGrpSpPr>
          <p:grpSpPr>
            <a:xfrm>
              <a:off x="1262303" y="4393046"/>
              <a:ext cx="4581237" cy="1300018"/>
              <a:chOff x="7398327" y="4921880"/>
              <a:chExt cx="4581237" cy="1300018"/>
            </a:xfrm>
          </p:grpSpPr>
          <p:sp>
            <p:nvSpPr>
              <p:cNvPr id="21" name="Retângulo: Cantos Arredondados 20">
                <a:extLst>
                  <a:ext uri="{FF2B5EF4-FFF2-40B4-BE49-F238E27FC236}">
                    <a16:creationId xmlns:a16="http://schemas.microsoft.com/office/drawing/2014/main" id="{CDCFBAE8-EF2E-4731-BDD6-6FAD51CD8DF8}"/>
                  </a:ext>
                </a:extLst>
              </p:cNvPr>
              <p:cNvSpPr/>
              <p:nvPr/>
            </p:nvSpPr>
            <p:spPr>
              <a:xfrm>
                <a:off x="7398327" y="4921880"/>
                <a:ext cx="4581237" cy="1300018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 sz="1200">
                  <a:solidFill>
                    <a:schemeClr val="tx1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Retângulo: Cantos Arredondados 21">
                <a:extLst>
                  <a:ext uri="{FF2B5EF4-FFF2-40B4-BE49-F238E27FC236}">
                    <a16:creationId xmlns:a16="http://schemas.microsoft.com/office/drawing/2014/main" id="{90DE3BB4-9910-418B-A415-FA31508F7081}"/>
                  </a:ext>
                </a:extLst>
              </p:cNvPr>
              <p:cNvSpPr/>
              <p:nvPr/>
            </p:nvSpPr>
            <p:spPr>
              <a:xfrm>
                <a:off x="9148945" y="5571889"/>
                <a:ext cx="1080000" cy="540000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Proprietário</a:t>
                </a:r>
              </a:p>
            </p:txBody>
          </p:sp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730CD2D9-B99E-48A8-B58B-3826B12C0C50}"/>
                  </a:ext>
                </a:extLst>
              </p:cNvPr>
              <p:cNvSpPr txBox="1"/>
              <p:nvPr/>
            </p:nvSpPr>
            <p:spPr>
              <a:xfrm>
                <a:off x="7685334" y="5062219"/>
                <a:ext cx="40072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Proprietário</a:t>
                </a:r>
                <a:endParaRPr lang="pt-BR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C80C7CDF-1C80-4120-B914-9414936C1369}"/>
              </a:ext>
            </a:extLst>
          </p:cNvPr>
          <p:cNvSpPr txBox="1"/>
          <p:nvPr/>
        </p:nvSpPr>
        <p:spPr>
          <a:xfrm>
            <a:off x="891308" y="3169280"/>
            <a:ext cx="10409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Sistema de Registros de veículos no condomínio</a:t>
            </a:r>
          </a:p>
        </p:txBody>
      </p:sp>
    </p:spTree>
    <p:extLst>
      <p:ext uri="{BB962C8B-B14F-4D97-AF65-F5344CB8AC3E}">
        <p14:creationId xmlns:p14="http://schemas.microsoft.com/office/powerpoint/2010/main" val="3000118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F4A5B-820D-4A3B-A096-910A555B5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Variáveis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65AE52-2386-410D-87CF-93C688A6A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947" y="1825625"/>
            <a:ext cx="11007306" cy="1212561"/>
          </a:xfrm>
        </p:spPr>
        <p:txBody>
          <a:bodyPr/>
          <a:lstStyle/>
          <a:p>
            <a:r>
              <a:rPr lang="pt-BR"/>
              <a:t>Variáveis são espaços na memória RAM do computador usados para armazenar valores que podem mudar durante a execução de um programa.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38A8377-0F0F-42EB-95FF-CC11B03B9CFD}"/>
              </a:ext>
            </a:extLst>
          </p:cNvPr>
          <p:cNvSpPr txBox="1"/>
          <p:nvPr/>
        </p:nvSpPr>
        <p:spPr>
          <a:xfrm>
            <a:off x="7018780" y="4291771"/>
            <a:ext cx="92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24B0819-30ED-43BA-A55E-0BA876FA9C76}"/>
              </a:ext>
            </a:extLst>
          </p:cNvPr>
          <p:cNvSpPr txBox="1"/>
          <p:nvPr/>
        </p:nvSpPr>
        <p:spPr>
          <a:xfrm>
            <a:off x="593982" y="3318164"/>
            <a:ext cx="5346815" cy="326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Sintaxe: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tipo</a:t>
            </a:r>
            <a:r>
              <a:rPr lang="pt-BR" sz="2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sz="200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nome</a:t>
            </a:r>
            <a:r>
              <a:rPr lang="pt-BR" sz="2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= </a:t>
            </a:r>
            <a:r>
              <a:rPr lang="pt-BR" sz="200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valor</a:t>
            </a:r>
            <a:r>
              <a:rPr lang="pt-BR" sz="2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pt-BR" sz="2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Exemplo: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int</a:t>
            </a:r>
            <a:r>
              <a:rPr lang="pt-BR" sz="2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sz="200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idade</a:t>
            </a:r>
            <a:r>
              <a:rPr lang="pt-BR" sz="2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= </a:t>
            </a:r>
            <a:r>
              <a:rPr lang="pt-BR" sz="200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50</a:t>
            </a:r>
            <a:r>
              <a:rPr lang="pt-BR" sz="2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;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float</a:t>
            </a:r>
            <a:r>
              <a:rPr lang="pt-BR" sz="2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sz="200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peso</a:t>
            </a:r>
            <a:r>
              <a:rPr lang="pt-BR" sz="2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= </a:t>
            </a:r>
            <a:r>
              <a:rPr lang="pt-BR" sz="200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80.5</a:t>
            </a:r>
            <a:r>
              <a:rPr lang="pt-BR" sz="2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;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float</a:t>
            </a:r>
            <a:r>
              <a:rPr lang="pt-BR" sz="2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sz="200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genero</a:t>
            </a:r>
            <a:r>
              <a:rPr lang="pt-BR" sz="2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= </a:t>
            </a:r>
            <a:r>
              <a:rPr lang="pt-BR" sz="200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‘F’</a:t>
            </a:r>
            <a:r>
              <a:rPr lang="pt-BR" sz="2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50000"/>
              </a:lnSpc>
            </a:pPr>
            <a:endParaRPr lang="pt-BR" sz="20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E22F6C3E-FD74-4EA3-934A-BC2241BC79A5}"/>
              </a:ext>
            </a:extLst>
          </p:cNvPr>
          <p:cNvGrpSpPr/>
          <p:nvPr/>
        </p:nvGrpSpPr>
        <p:grpSpPr>
          <a:xfrm>
            <a:off x="6464961" y="3890305"/>
            <a:ext cx="5134692" cy="2124371"/>
            <a:chOff x="6464961" y="3598918"/>
            <a:chExt cx="5134692" cy="2124371"/>
          </a:xfrm>
        </p:grpSpPr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F853FF01-9978-40FC-B520-CCB207FD5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64961" y="3598918"/>
              <a:ext cx="5134692" cy="2124371"/>
            </a:xfrm>
            <a:prstGeom prst="rect">
              <a:avLst/>
            </a:prstGeom>
          </p:spPr>
        </p:pic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B214EEC5-44A2-483E-AAE3-D3905781A569}"/>
                </a:ext>
              </a:extLst>
            </p:cNvPr>
            <p:cNvGrpSpPr/>
            <p:nvPr/>
          </p:nvGrpSpPr>
          <p:grpSpPr>
            <a:xfrm>
              <a:off x="7122689" y="4145558"/>
              <a:ext cx="3819236" cy="661758"/>
              <a:chOff x="4082473" y="4145558"/>
              <a:chExt cx="3819236" cy="661758"/>
            </a:xfrm>
          </p:grpSpPr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55B3CAC1-7E01-4C30-8E3C-B1F8956256CA}"/>
                  </a:ext>
                </a:extLst>
              </p:cNvPr>
              <p:cNvSpPr/>
              <p:nvPr/>
            </p:nvSpPr>
            <p:spPr>
              <a:xfrm>
                <a:off x="4082473" y="4145558"/>
                <a:ext cx="923636" cy="66175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>
                    <a:solidFill>
                      <a:schemeClr val="tx1"/>
                    </a:solidFill>
                  </a:rPr>
                  <a:t>peso</a:t>
                </a:r>
              </a:p>
            </p:txBody>
          </p:sp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7010807D-D2AA-42CE-A1E6-19865620C6FB}"/>
                  </a:ext>
                </a:extLst>
              </p:cNvPr>
              <p:cNvSpPr/>
              <p:nvPr/>
            </p:nvSpPr>
            <p:spPr>
              <a:xfrm>
                <a:off x="5530273" y="4145558"/>
                <a:ext cx="923636" cy="66175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>
                    <a:solidFill>
                      <a:schemeClr val="tx1"/>
                    </a:solidFill>
                  </a:rPr>
                  <a:t>idade</a:t>
                </a:r>
              </a:p>
            </p:txBody>
          </p:sp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8E7D9336-81D0-405D-94DC-FA796E028661}"/>
                  </a:ext>
                </a:extLst>
              </p:cNvPr>
              <p:cNvSpPr/>
              <p:nvPr/>
            </p:nvSpPr>
            <p:spPr>
              <a:xfrm>
                <a:off x="6978073" y="4145558"/>
                <a:ext cx="923636" cy="66175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pt-BR" err="1">
                    <a:solidFill>
                      <a:schemeClr val="tx1"/>
                    </a:solidFill>
                  </a:rPr>
                  <a:t>genero</a:t>
                </a:r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4919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A85AD-118A-4E2C-96D3-4507101E4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Tipos Primitivos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F38E1E-B74B-4052-80E0-03F90DF78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898525"/>
          </a:xfrm>
        </p:spPr>
        <p:txBody>
          <a:bodyPr/>
          <a:lstStyle/>
          <a:p>
            <a:r>
              <a:rPr lang="pt-BR" sz="1600"/>
              <a:t>Os </a:t>
            </a:r>
            <a:r>
              <a:rPr lang="pt-BR" sz="1600" b="1"/>
              <a:t>tipos primitivos </a:t>
            </a:r>
            <a:r>
              <a:rPr lang="pt-BR" sz="1600"/>
              <a:t>em Java são a base para armazenar dados simples, não são objetos e oferecem alto desempenho, atualmente temos os seguintes tipos primitivos.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40156C4-4D2D-40C4-8010-E7CCCD3D2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093" y="2937163"/>
            <a:ext cx="10135813" cy="2832858"/>
          </a:xfrm>
          <a:prstGeom prst="rect">
            <a:avLst/>
          </a:prstGeo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04DDF1D8-7463-45E5-92E3-2928CC5AA7A7}"/>
              </a:ext>
            </a:extLst>
          </p:cNvPr>
          <p:cNvSpPr txBox="1">
            <a:spLocks/>
          </p:cNvSpPr>
          <p:nvPr/>
        </p:nvSpPr>
        <p:spPr>
          <a:xfrm>
            <a:off x="592347" y="6003580"/>
            <a:ext cx="11007306" cy="535765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/>
              <a:t>A </a:t>
            </a:r>
            <a:r>
              <a:rPr lang="pt-BR" sz="1600" b="1"/>
              <a:t>String</a:t>
            </a:r>
            <a:r>
              <a:rPr lang="pt-BR" sz="1600"/>
              <a:t> em Java é uma </a:t>
            </a:r>
            <a:r>
              <a:rPr lang="pt-BR" sz="1600" b="1"/>
              <a:t>classe</a:t>
            </a:r>
            <a:r>
              <a:rPr lang="pt-BR" sz="1600"/>
              <a:t> usada para representar e manipular texto, com métodos para operações como concatenação e busca.</a:t>
            </a:r>
          </a:p>
        </p:txBody>
      </p:sp>
    </p:spTree>
    <p:extLst>
      <p:ext uri="{BB962C8B-B14F-4D97-AF65-F5344CB8AC3E}">
        <p14:creationId xmlns:p14="http://schemas.microsoft.com/office/powerpoint/2010/main" val="508123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123EEF-917F-4D43-A87E-1445E5C8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Maneiras de declarar variáveis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0B9142-A693-42C9-996E-FDC78EBC3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351107"/>
          </a:xfrm>
        </p:spPr>
        <p:txBody>
          <a:bodyPr/>
          <a:lstStyle/>
          <a:p>
            <a:r>
              <a:rPr lang="pt-BR" sz="1800"/>
              <a:t>A escolha do estilo de escrita para variáveis, funções e outros elementos do código é principalmente uma questão de convenção, impactando diretamente a legibilidade, manutenção e colaboração em projetos. Aqui estão algumas formas de declarar variáveis.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34EA972-E191-44CB-AC3A-542EA73B6CD4}"/>
              </a:ext>
            </a:extLst>
          </p:cNvPr>
          <p:cNvSpPr txBox="1"/>
          <p:nvPr/>
        </p:nvSpPr>
        <p:spPr>
          <a:xfrm>
            <a:off x="605793" y="3339053"/>
            <a:ext cx="10993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>
                <a:latin typeface="Times New Roman" panose="02020603050405020304" pitchFamily="18" charset="0"/>
                <a:cs typeface="Times New Roman" panose="02020603050405020304" pitchFamily="18" charset="0"/>
              </a:rPr>
              <a:t>Camel Case – </a:t>
            </a:r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No Camel Case a primeira palavra toda fica no formato minúsculo e as primeiras letras subsequentes de palavras adicionais em maiúscula.</a:t>
            </a:r>
            <a:endParaRPr lang="pt-BR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A1C014D-255C-4684-A6CE-E10513D4F6AC}"/>
              </a:ext>
            </a:extLst>
          </p:cNvPr>
          <p:cNvSpPr txBox="1"/>
          <p:nvPr/>
        </p:nvSpPr>
        <p:spPr>
          <a:xfrm>
            <a:off x="4274570" y="4141573"/>
            <a:ext cx="30448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sz="480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amel</a:t>
            </a:r>
            <a:r>
              <a:rPr lang="pt-BR" sz="4800" b="1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sz="4800" err="1">
                <a:latin typeface="Times New Roman" panose="02020603050405020304" pitchFamily="18" charset="0"/>
                <a:cs typeface="Times New Roman" panose="02020603050405020304" pitchFamily="18" charset="0"/>
              </a:rPr>
              <a:t>ase</a:t>
            </a:r>
            <a:endParaRPr lang="pt-BR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5883BB3-FFE9-4B18-BDE5-88C284C26FE5}"/>
              </a:ext>
            </a:extLst>
          </p:cNvPr>
          <p:cNvSpPr txBox="1"/>
          <p:nvPr/>
        </p:nvSpPr>
        <p:spPr>
          <a:xfrm>
            <a:off x="592346" y="4972570"/>
            <a:ext cx="1099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latin typeface="Times New Roman" panose="02020603050405020304" pitchFamily="18" charset="0"/>
                <a:cs typeface="Times New Roman" panose="02020603050405020304" pitchFamily="18" charset="0"/>
              </a:rPr>
              <a:t>Snake Case – </a:t>
            </a:r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No Snake Case a todas as letras minúsculas e as palavras são separadas por </a:t>
            </a:r>
            <a:r>
              <a:rPr lang="pt-BR" err="1">
                <a:latin typeface="Times New Roman" panose="02020603050405020304" pitchFamily="18" charset="0"/>
                <a:cs typeface="Times New Roman" panose="02020603050405020304" pitchFamily="18" charset="0"/>
              </a:rPr>
              <a:t>underline</a:t>
            </a:r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0705B9B-627A-4CA3-B389-586867518A5C}"/>
              </a:ext>
            </a:extLst>
          </p:cNvPr>
          <p:cNvSpPr txBox="1"/>
          <p:nvPr/>
        </p:nvSpPr>
        <p:spPr>
          <a:xfrm>
            <a:off x="4190751" y="5480162"/>
            <a:ext cx="3243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snake</a:t>
            </a:r>
            <a:r>
              <a:rPr lang="pt-BR" sz="4800" b="1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pt-BR" sz="4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endParaRPr lang="pt-BR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794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123EEF-917F-4D43-A87E-1445E5C8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Maneiras de declarar 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0B9142-A693-42C9-996E-FDC78EBC3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351107"/>
          </a:xfrm>
        </p:spPr>
        <p:txBody>
          <a:bodyPr/>
          <a:lstStyle/>
          <a:p>
            <a:r>
              <a:rPr lang="pt-BR" sz="1800"/>
              <a:t>A escolha do estilo de escrita para variáveis, Classes e outros elementos do código é principalmente uma questão de convenção, impactando diretamente a legibilidade, manutenção e colaboração em projetos. O </a:t>
            </a:r>
            <a:r>
              <a:rPr lang="pt-BR" sz="1800" b="1"/>
              <a:t>Pascal Case </a:t>
            </a:r>
            <a:r>
              <a:rPr lang="pt-BR" sz="1800"/>
              <a:t>é o padrão utilizado para declarar </a:t>
            </a:r>
            <a:r>
              <a:rPr lang="pt-BR" sz="1800" b="1"/>
              <a:t>Classes</a:t>
            </a:r>
            <a:r>
              <a:rPr lang="pt-BR" sz="1800"/>
              <a:t>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34EA972-E191-44CB-AC3A-542EA73B6CD4}"/>
              </a:ext>
            </a:extLst>
          </p:cNvPr>
          <p:cNvSpPr txBox="1"/>
          <p:nvPr/>
        </p:nvSpPr>
        <p:spPr>
          <a:xfrm>
            <a:off x="599071" y="3495242"/>
            <a:ext cx="10993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>
                <a:latin typeface="Times New Roman" panose="02020603050405020304" pitchFamily="18" charset="0"/>
                <a:cs typeface="Times New Roman" panose="02020603050405020304" pitchFamily="18" charset="0"/>
              </a:rPr>
              <a:t>Pascal Case – </a:t>
            </a:r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O Pascal Case é um padrão de nomenclatura em que cada palavra começa com uma letra maiúscula, sem espaços ou separadores entre elas. </a:t>
            </a:r>
            <a:endParaRPr lang="pt-BR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A1C014D-255C-4684-A6CE-E10513D4F6AC}"/>
              </a:ext>
            </a:extLst>
          </p:cNvPr>
          <p:cNvSpPr txBox="1"/>
          <p:nvPr/>
        </p:nvSpPr>
        <p:spPr>
          <a:xfrm>
            <a:off x="4577015" y="4354009"/>
            <a:ext cx="30379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4800" err="1">
                <a:latin typeface="Times New Roman" panose="02020603050405020304" pitchFamily="18" charset="0"/>
                <a:cs typeface="Times New Roman" panose="02020603050405020304" pitchFamily="18" charset="0"/>
              </a:rPr>
              <a:t>ascal</a:t>
            </a:r>
            <a:r>
              <a:rPr lang="pt-BR" sz="4800" b="1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sz="4800" err="1">
                <a:latin typeface="Times New Roman" panose="02020603050405020304" pitchFamily="18" charset="0"/>
                <a:cs typeface="Times New Roman" panose="02020603050405020304" pitchFamily="18" charset="0"/>
              </a:rPr>
              <a:t>ase</a:t>
            </a:r>
            <a:endParaRPr lang="pt-BR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71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7FFAC6-2133-477F-AA15-B001B89EF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Declarando variáveis em Java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FAECF8-34E6-4AFA-B566-341971F6A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698" y="1844675"/>
            <a:ext cx="4284453" cy="4351338"/>
          </a:xfrm>
        </p:spPr>
        <p:txBody>
          <a:bodyPr/>
          <a:lstStyle/>
          <a:p>
            <a:r>
              <a:rPr lang="pt-BR"/>
              <a:t>Número Inteiro: </a:t>
            </a:r>
          </a:p>
          <a:p>
            <a:pPr marL="1028700" lvl="1" indent="-342900"/>
            <a:r>
              <a:rPr lang="pt-BR" b="1"/>
              <a:t>byte</a:t>
            </a:r>
            <a:r>
              <a:rPr lang="pt-BR"/>
              <a:t> dia = 20;</a:t>
            </a:r>
          </a:p>
          <a:p>
            <a:pPr marL="1028700" lvl="1" indent="-342900"/>
            <a:r>
              <a:rPr lang="pt-BR" b="1"/>
              <a:t>int</a:t>
            </a:r>
            <a:r>
              <a:rPr lang="pt-BR"/>
              <a:t> idade = 20;</a:t>
            </a:r>
          </a:p>
          <a:p>
            <a:pPr marL="1028700" lvl="1" indent="-342900"/>
            <a:r>
              <a:rPr lang="pt-BR" b="1"/>
              <a:t>short</a:t>
            </a:r>
            <a:r>
              <a:rPr lang="pt-BR"/>
              <a:t> ano = 2024;</a:t>
            </a:r>
          </a:p>
          <a:p>
            <a:pPr marL="1028700" lvl="1" indent="-342900"/>
            <a:r>
              <a:rPr lang="pt-BR" b="1" err="1"/>
              <a:t>long</a:t>
            </a:r>
            <a:r>
              <a:rPr lang="pt-BR"/>
              <a:t> </a:t>
            </a:r>
            <a:r>
              <a:rPr lang="pt-BR" err="1"/>
              <a:t>anoNascimento</a:t>
            </a:r>
            <a:r>
              <a:rPr lang="pt-BR"/>
              <a:t> = 2000;</a:t>
            </a:r>
          </a:p>
          <a:p>
            <a:pPr marL="342900" indent="-342900"/>
            <a:r>
              <a:rPr lang="pt-BR"/>
              <a:t>Número Decimal: </a:t>
            </a:r>
          </a:p>
          <a:p>
            <a:pPr marL="1028700" lvl="1" indent="-342900"/>
            <a:r>
              <a:rPr lang="pt-BR" b="1" err="1"/>
              <a:t>float</a:t>
            </a:r>
            <a:r>
              <a:rPr lang="pt-BR"/>
              <a:t> altura = 1.75f;</a:t>
            </a:r>
          </a:p>
          <a:p>
            <a:pPr marL="1028700" lvl="1" indent="-342900"/>
            <a:r>
              <a:rPr lang="pt-BR" b="1"/>
              <a:t>double</a:t>
            </a:r>
            <a:r>
              <a:rPr lang="pt-BR"/>
              <a:t> peso = 78.5;</a:t>
            </a:r>
          </a:p>
          <a:p>
            <a:endParaRPr lang="pt-BR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D9FF185-15E1-43CA-8912-C4AEA2EBF44F}"/>
              </a:ext>
            </a:extLst>
          </p:cNvPr>
          <p:cNvSpPr txBox="1">
            <a:spLocks/>
          </p:cNvSpPr>
          <p:nvPr/>
        </p:nvSpPr>
        <p:spPr>
          <a:xfrm>
            <a:off x="6699849" y="1844675"/>
            <a:ext cx="4284453" cy="4351338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/>
              <a:t>Caractere/Texto</a:t>
            </a:r>
          </a:p>
          <a:p>
            <a:pPr marL="1028700" lvl="1" indent="-342900"/>
            <a:r>
              <a:rPr lang="pt-BR" b="1"/>
              <a:t>char</a:t>
            </a:r>
            <a:r>
              <a:rPr lang="pt-BR"/>
              <a:t> </a:t>
            </a:r>
            <a:r>
              <a:rPr lang="pt-BR" err="1"/>
              <a:t>genero</a:t>
            </a:r>
            <a:r>
              <a:rPr lang="pt-BR"/>
              <a:t> = 'F';</a:t>
            </a:r>
          </a:p>
          <a:p>
            <a:pPr marL="1028700" lvl="1" indent="-342900"/>
            <a:r>
              <a:rPr lang="pt-BR" b="1"/>
              <a:t>String</a:t>
            </a:r>
            <a:r>
              <a:rPr lang="pt-BR"/>
              <a:t> nome = "Pedro";</a:t>
            </a:r>
          </a:p>
          <a:p>
            <a:r>
              <a:rPr lang="pt-BR"/>
              <a:t>Booleano</a:t>
            </a:r>
          </a:p>
          <a:p>
            <a:pPr marL="1028700" lvl="1" indent="-342900"/>
            <a:r>
              <a:rPr lang="pt-BR" b="1" err="1"/>
              <a:t>boolean</a:t>
            </a:r>
            <a:r>
              <a:rPr lang="pt-BR"/>
              <a:t> logico = </a:t>
            </a:r>
            <a:r>
              <a:rPr lang="pt-BR" err="1"/>
              <a:t>true</a:t>
            </a:r>
            <a:r>
              <a:rPr lang="pt-BR"/>
              <a:t>;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54221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72944E2A55A184AA0AE9B679ED24E1B" ma:contentTypeVersion="8" ma:contentTypeDescription="Crie um novo documento." ma:contentTypeScope="" ma:versionID="39acc4c439b006cb00b314381538de50">
  <xsd:schema xmlns:xsd="http://www.w3.org/2001/XMLSchema" xmlns:xs="http://www.w3.org/2001/XMLSchema" xmlns:p="http://schemas.microsoft.com/office/2006/metadata/properties" xmlns:ns2="a1b6b87f-fc8f-404b-ac19-bdea63afb35a" targetNamespace="http://schemas.microsoft.com/office/2006/metadata/properties" ma:root="true" ma:fieldsID="268ae7856df87cb63e74a91443c750dc" ns2:_="">
    <xsd:import namespace="a1b6b87f-fc8f-404b-ac19-bdea63afb3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b6b87f-fc8f-404b-ac19-bdea63afb3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C7523D-6633-4D74-9A3B-EC92069E8F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b6b87f-fc8f-404b-ac19-bdea63afb3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17812D9-7054-42F1-AC95-D347B2806A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E2C74F-0990-4DCF-8C4E-067029371BC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21</Slides>
  <Notes>3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Tema do Office</vt:lpstr>
      <vt:lpstr>Introdução ao Java</vt:lpstr>
      <vt:lpstr>Estrutura da Aplicação Java</vt:lpstr>
      <vt:lpstr>Estrutura da Aplicação Java</vt:lpstr>
      <vt:lpstr>Estrutura da Aplicação Java</vt:lpstr>
      <vt:lpstr>Variáveis</vt:lpstr>
      <vt:lpstr>Tipos Primitivos </vt:lpstr>
      <vt:lpstr>Maneiras de declarar variáveis</vt:lpstr>
      <vt:lpstr>Maneiras de declarar Classes</vt:lpstr>
      <vt:lpstr>Declarando variáveis em Java</vt:lpstr>
      <vt:lpstr>Operadores Aritméticos</vt:lpstr>
      <vt:lpstr>Funções Matemáticas</vt:lpstr>
      <vt:lpstr>Exibindo informações no console </vt:lpstr>
      <vt:lpstr>Controlando o número de casas decimais</vt:lpstr>
      <vt:lpstr>Concatenando Elementos</vt:lpstr>
      <vt:lpstr>Concatenando Elementos</vt:lpstr>
      <vt:lpstr>Entrada de Dados</vt:lpstr>
      <vt:lpstr>Métodos next()</vt:lpstr>
      <vt:lpstr>Atenção ao usar o nextInt()</vt:lpstr>
      <vt:lpstr>Desafios</vt:lpstr>
      <vt:lpstr>Desafios</vt:lpstr>
      <vt:lpstr>Desafios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Tadeu Monteiro Guedes Fernandes Salomao</dc:creator>
  <cp:revision>3</cp:revision>
  <dcterms:created xsi:type="dcterms:W3CDTF">2024-03-08T12:14:33Z</dcterms:created>
  <dcterms:modified xsi:type="dcterms:W3CDTF">2025-03-18T11:17:51Z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0x010100872944E2A55A184AA0AE9B679ED24E1B</vt:lpwstr>
  </property>
</Properties>
</file>