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  <p:sldId id="269" r:id="rId17"/>
    <p:sldId id="268" r:id="rId18"/>
    <p:sldId id="270" r:id="rId19"/>
    <p:sldId id="271" r:id="rId20"/>
    <p:sldId id="272" r:id="rId21"/>
    <p:sldId id="279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Guimarães dos Santos" userId="S::11241504490@alunos.umc.br::ac15dd4b-af8c-41c6-8a91-992b98ef74c2" providerId="AD" clId="Web-{F0C7B475-5822-836C-5113-0220C27EAD8C}"/>
    <pc:docChg chg="modSld">
      <pc:chgData name="João Henrique Guimarães dos Santos" userId="S::11241504490@alunos.umc.br::ac15dd4b-af8c-41c6-8a91-992b98ef74c2" providerId="AD" clId="Web-{F0C7B475-5822-836C-5113-0220C27EAD8C}" dt="2025-02-21T13:03:11.105" v="5" actId="20577"/>
      <pc:docMkLst>
        <pc:docMk/>
      </pc:docMkLst>
      <pc:sldChg chg="addSp delSp modSp">
        <pc:chgData name="João Henrique Guimarães dos Santos" userId="S::11241504490@alunos.umc.br::ac15dd4b-af8c-41c6-8a91-992b98ef74c2" providerId="AD" clId="Web-{F0C7B475-5822-836C-5113-0220C27EAD8C}" dt="2025-02-21T13:03:11.105" v="5" actId="20577"/>
        <pc:sldMkLst>
          <pc:docMk/>
          <pc:sldMk cId="2601239579" sldId="260"/>
        </pc:sldMkLst>
        <pc:spChg chg="mod">
          <ac:chgData name="João Henrique Guimarães dos Santos" userId="S::11241504490@alunos.umc.br::ac15dd4b-af8c-41c6-8a91-992b98ef74c2" providerId="AD" clId="Web-{F0C7B475-5822-836C-5113-0220C27EAD8C}" dt="2025-02-21T13:03:11.105" v="5" actId="20577"/>
          <ac:spMkLst>
            <pc:docMk/>
            <pc:sldMk cId="2601239579" sldId="260"/>
            <ac:spMk id="2" creationId="{175100B9-31CD-498D-9E06-48030E88A29E}"/>
          </ac:spMkLst>
        </pc:spChg>
        <pc:picChg chg="add del">
          <ac:chgData name="João Henrique Guimarães dos Santos" userId="S::11241504490@alunos.umc.br::ac15dd4b-af8c-41c6-8a91-992b98ef74c2" providerId="AD" clId="Web-{F0C7B475-5822-836C-5113-0220C27EAD8C}" dt="2025-02-21T13:03:06.730" v="4"/>
          <ac:picMkLst>
            <pc:docMk/>
            <pc:sldMk cId="2601239579" sldId="260"/>
            <ac:picMk id="5" creationId="{2A58C736-BF5A-8AC4-6240-1CE1DE651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fAczP5Ys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PizFNPupk&amp;t=13s" TargetMode="External"/><Relationship Id="rId2" Type="http://schemas.openxmlformats.org/officeDocument/2006/relationships/hyperlink" Target="https://www.youtube.com/watch?v=12EaUb6o2m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Cibernéticas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Ransomware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B708E06-44CE-43AB-A568-69BE01C79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99" y="3755922"/>
            <a:ext cx="1078172" cy="1078172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C700C7B-8124-478F-95EC-02DE9AC22E0C}"/>
              </a:ext>
            </a:extLst>
          </p:cNvPr>
          <p:cNvGrpSpPr/>
          <p:nvPr/>
        </p:nvGrpSpPr>
        <p:grpSpPr>
          <a:xfrm>
            <a:off x="4888166" y="1842993"/>
            <a:ext cx="2415668" cy="720000"/>
            <a:chOff x="5248166" y="1913486"/>
            <a:chExt cx="2415668" cy="7200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63BD1AC-3317-49A4-8CD5-1A01BE34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166" y="1913486"/>
              <a:ext cx="720000" cy="72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004A95-0E12-4AF8-823D-0EFE112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13486"/>
              <a:ext cx="720000" cy="720000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1DB4AEC-998A-40FE-AA92-7B707C8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834" y="191348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Spyware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9E6F519C-139F-4567-B783-B4CFEBDE3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8" y="3741532"/>
            <a:ext cx="1120255" cy="11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15" y="2357080"/>
            <a:ext cx="6187144" cy="34100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Em maio de 2000, o mundo presenciou um dos ataques cibernéticos mais devastadores da história: o vírus </a:t>
            </a:r>
            <a:r>
              <a:rPr lang="pt-BR" sz="1600" dirty="0" err="1"/>
              <a:t>ILoveYou</a:t>
            </a:r>
            <a:r>
              <a:rPr lang="pt-BR" sz="1600" dirty="0"/>
              <a:t>. Disfarçado como uma inocente declaração de amor enviada por e-mail, o malware explorava a curiosidade dos usuários para se espalhar rapidamente. Ao ser aberto, ele infectava o sistema, comprometia arquivos e se propagava automaticamente, atingindo milhões de computadores em poucos dias. Esse ataque evidenciou o poder da engenharia social e mostrou como uma simples mensagem podia causar impactos globais em empresas, governos e usuários comuns.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8651A2-503B-4619-97E3-97E0DF7B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4" y="2357080"/>
            <a:ext cx="3856512" cy="34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ataque foi realizado utilizando um </a:t>
            </a:r>
            <a:r>
              <a:rPr lang="pt-BR" dirty="0" err="1"/>
              <a:t>worm</a:t>
            </a:r>
            <a:r>
              <a:rPr lang="pt-BR" dirty="0"/>
              <a:t> escrito em Visual Basic Script (VBS).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lvl="1" indent="0">
              <a:buNone/>
            </a:pPr>
            <a:r>
              <a:rPr lang="pt-BR" dirty="0"/>
              <a:t>Propagação: O vírus se espalhava via e-mail, com o assunto "ILOVEYOU" e um anexo chamado "LOVE-LETTER-FOR-YOU.txt.vbs".</a:t>
            </a:r>
          </a:p>
          <a:p>
            <a:pPr lvl="1" indent="0">
              <a:buNone/>
            </a:pPr>
            <a:r>
              <a:rPr lang="pt-BR" b="1" dirty="0"/>
              <a:t>Funcionamento:</a:t>
            </a:r>
          </a:p>
          <a:p>
            <a:pPr marL="1428750" lvl="2" indent="-285750"/>
            <a:r>
              <a:rPr lang="pt-BR" dirty="0"/>
              <a:t>O usuário abria o anexo, acreditando ser uma carta de amor.</a:t>
            </a:r>
          </a:p>
          <a:p>
            <a:pPr marL="1428750" lvl="2" indent="-285750"/>
            <a:r>
              <a:rPr lang="pt-BR" dirty="0"/>
              <a:t>O script sobrescrevia arquivos no computador, incluindo documentos do Office, imagens e áudios.</a:t>
            </a:r>
          </a:p>
          <a:p>
            <a:pPr marL="1428750" lvl="2" indent="-285750"/>
            <a:r>
              <a:rPr lang="pt-BR" dirty="0"/>
              <a:t>O </a:t>
            </a:r>
            <a:r>
              <a:rPr lang="pt-BR" dirty="0" err="1"/>
              <a:t>worm</a:t>
            </a:r>
            <a:r>
              <a:rPr lang="pt-BR" dirty="0"/>
              <a:t> enviava automaticamente cópias de si mesmo para todos os contatos do Outlook do usuário, ampliando a disseminação global.</a:t>
            </a:r>
          </a:p>
          <a:p>
            <a:pPr marL="0" lvl="2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32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b="1" dirty="0"/>
              <a:t>Suspensão de e-mails corporativos</a:t>
            </a:r>
            <a:r>
              <a:rPr lang="pt-BR" dirty="0"/>
              <a:t>: Grandes organizações, como o Pentágono, a CIA e o Parlamento Britânico, suspenderam temporariamente seus serviços de e-mail para evitar a propagação.</a:t>
            </a:r>
          </a:p>
          <a:p>
            <a:pPr marL="971550" lvl="1" indent="-285750"/>
            <a:r>
              <a:rPr lang="pt-BR" b="1" dirty="0"/>
              <a:t>Desenvolvimento de patches e atualizações: </a:t>
            </a:r>
            <a:r>
              <a:rPr lang="pt-BR" dirty="0"/>
              <a:t>Empresas de segurança começaram a desenvolver patches e atualizações para bloquear o malware.</a:t>
            </a:r>
          </a:p>
          <a:p>
            <a:pPr marL="971550" lvl="1" indent="-285750"/>
            <a:r>
              <a:rPr lang="pt-BR" b="1" dirty="0"/>
              <a:t>Campanhas de conscientização</a:t>
            </a:r>
            <a:r>
              <a:rPr lang="pt-BR" dirty="0"/>
              <a:t>: Usuários foram orientados a não abrir anexos desconhecidos.</a:t>
            </a:r>
          </a:p>
          <a:p>
            <a:pPr marL="971550" lvl="1" indent="-285750"/>
            <a:r>
              <a:rPr lang="pt-BR" b="1" dirty="0"/>
              <a:t>Bloqueio de anexos maliciosos:</a:t>
            </a:r>
            <a:r>
              <a:rPr lang="pt-BR" dirty="0"/>
              <a:t> Provedores de e-mail e administradores de TI passaram a filtrar mensagens contendo scripts potencialmente perigosos.</a:t>
            </a:r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Número de dispositivos infectados e prejuízo total</a:t>
            </a:r>
          </a:p>
          <a:p>
            <a:pPr lvl="1" indent="0">
              <a:buNone/>
            </a:pPr>
            <a:r>
              <a:rPr lang="pt-BR" dirty="0"/>
              <a:t>Na época do ataque, estima-se que existiam cerca de 500 milhões de computadores conectados à internet. Isso significa que aproximadamente 10% de todos os dispositivos conectados foram afetados pelo malware.</a:t>
            </a:r>
          </a:p>
          <a:p>
            <a:pPr lvl="1" indent="0">
              <a:buNone/>
            </a:pPr>
            <a:r>
              <a:rPr lang="pt-BR" b="1" dirty="0"/>
              <a:t>Resumo dos impactos:</a:t>
            </a:r>
          </a:p>
          <a:p>
            <a:pPr marL="1428750" lvl="2" indent="-285750"/>
            <a:r>
              <a:rPr lang="pt-BR" dirty="0"/>
              <a:t>Computadores infectados: Mais de 50 milhões</a:t>
            </a:r>
          </a:p>
          <a:p>
            <a:pPr marL="1428750" lvl="2" indent="-285750"/>
            <a:r>
              <a:rPr lang="pt-BR" dirty="0"/>
              <a:t>Porcentagem de dispositivos afetados no mundo: ~10%</a:t>
            </a:r>
          </a:p>
          <a:p>
            <a:pPr lvl="1" indent="0">
              <a:buNone/>
            </a:pPr>
            <a:r>
              <a:rPr lang="pt-BR" b="1" dirty="0"/>
              <a:t>Prejuízo total:</a:t>
            </a:r>
          </a:p>
          <a:p>
            <a:pPr marL="1428750" lvl="2" indent="-285750"/>
            <a:r>
              <a:rPr lang="pt-BR" dirty="0"/>
              <a:t>Danos diretos: Entre US$ 5,5 e 8,7 bilhões</a:t>
            </a:r>
          </a:p>
          <a:p>
            <a:pPr marL="1428750" lvl="2" indent="-285750"/>
            <a:r>
              <a:rPr lang="pt-BR" dirty="0"/>
              <a:t>Custos para remoção e recuperação: Cerca de US$ 15 bilhões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4231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 dirty="0"/>
              <a:t>Responsáveis pelo o ataque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O vírus </a:t>
            </a:r>
            <a:r>
              <a:rPr lang="pt-BR" b="1" dirty="0"/>
              <a:t>ILOVEYOU</a:t>
            </a:r>
            <a:r>
              <a:rPr lang="pt-BR" dirty="0"/>
              <a:t> foi criado por </a:t>
            </a:r>
            <a:r>
              <a:rPr lang="pt-BR" b="1" dirty="0" err="1"/>
              <a:t>Onel</a:t>
            </a:r>
            <a:r>
              <a:rPr lang="pt-BR" b="1" dirty="0"/>
              <a:t> de Guzmán</a:t>
            </a:r>
            <a:r>
              <a:rPr lang="pt-BR" dirty="0"/>
              <a:t>, um estudante filipino de ciência da computação. Na época, ele era membro de um grupo de hackers chamado </a:t>
            </a:r>
            <a:r>
              <a:rPr lang="pt-BR" b="1" dirty="0" err="1"/>
              <a:t>GRAMMERSoft</a:t>
            </a:r>
            <a:r>
              <a:rPr lang="pt-BR" dirty="0"/>
              <a:t>, que desenvolvia programas maliciosos.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Motivação por trás do vírus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Inicialmente, </a:t>
            </a:r>
            <a:r>
              <a:rPr lang="pt-BR" dirty="0" err="1"/>
              <a:t>Onel</a:t>
            </a:r>
            <a:r>
              <a:rPr lang="pt-BR" dirty="0"/>
              <a:t> de Guzmán afirmou que seu objetivo era roubar credenciais de internet para permitir o acesso gratuito à web, já que o serviço era caro nas Filipinas. No entanto, o vírus acabou se espalhando de forma descontrolada, causando um dos maiores </a:t>
            </a:r>
            <a:r>
              <a:rPr lang="pt-BR" dirty="0" err="1"/>
              <a:t>ciberataques</a:t>
            </a:r>
            <a:r>
              <a:rPr lang="pt-BR" dirty="0"/>
              <a:t> da história.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Consequências legais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Apesar da enorme repercussão do ataque, </a:t>
            </a:r>
            <a:r>
              <a:rPr lang="pt-BR" dirty="0" err="1"/>
              <a:t>Onel</a:t>
            </a:r>
            <a:r>
              <a:rPr lang="pt-BR" dirty="0"/>
              <a:t> de Guzmán não foi punido criminalmente. Na época, as Filipinas não possuíam leis específicas contra crimes cibernéticos, o que impediu qualquer ação legal contra ele. No entanto, o incidente levou o país a criar novas regulamentações para crimes digitais.</a:t>
            </a:r>
          </a:p>
        </p:txBody>
      </p:sp>
    </p:spTree>
    <p:extLst>
      <p:ext uri="{BB962C8B-B14F-4D97-AF65-F5344CB8AC3E}">
        <p14:creationId xmlns:p14="http://schemas.microsoft.com/office/powerpoint/2010/main" val="364169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53695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O que aconteceu com ele depois?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Após o ataque, </a:t>
            </a:r>
            <a:r>
              <a:rPr lang="pt-BR" dirty="0" err="1"/>
              <a:t>Onel</a:t>
            </a:r>
            <a:r>
              <a:rPr lang="pt-BR" dirty="0"/>
              <a:t> de Guzmán desapareceu por anos, evitando a mídia e qualquer exposição pública. Em 2020, ele foi encontrado pelo jornalista </a:t>
            </a:r>
            <a:r>
              <a:rPr lang="pt-BR" dirty="0" err="1"/>
              <a:t>Geoff</a:t>
            </a:r>
            <a:r>
              <a:rPr lang="pt-BR" dirty="0"/>
              <a:t> White e revelou que, de fato, foi o responsável pelo vírus. Atualmente, vive uma vida simples nas Filipinas, trabalhando com conserto de celulares e recusando entrevistas sobre seu passado hacker.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Vídeo explicando o ataque </a:t>
            </a:r>
            <a:r>
              <a:rPr lang="pt-BR" sz="1800" b="1" dirty="0" err="1"/>
              <a:t>ILoveYou</a:t>
            </a:r>
            <a:r>
              <a:rPr lang="pt-BR" sz="1800" b="1" dirty="0"/>
              <a:t>: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dirty="0"/>
              <a:t>https://www.youtube.com/watch?v=fRk5e0iSa1Q</a:t>
            </a:r>
          </a:p>
        </p:txBody>
      </p:sp>
    </p:spTree>
    <p:extLst>
      <p:ext uri="{BB962C8B-B14F-4D97-AF65-F5344CB8AC3E}">
        <p14:creationId xmlns:p14="http://schemas.microsoft.com/office/powerpoint/2010/main" val="118941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533B-5079-4447-AA4C-751B8156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D4BA6-2695-4157-A2D2-3BDFD3F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4" y="2528110"/>
            <a:ext cx="6261035" cy="3475470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Stuxnet</a:t>
            </a:r>
            <a:r>
              <a:rPr lang="pt-BR" sz="1800" dirty="0"/>
              <a:t> foi um ataque cibernético sofisticado criado pelos EUA e Israel para sabotar o programa nuclear iraniano. Descoberto em 2010, ele visava especificamente as centrífugas de enriquecimento de urânio na usina de </a:t>
            </a:r>
            <a:r>
              <a:rPr lang="pt-BR" sz="1800" dirty="0" err="1"/>
              <a:t>Natanz</a:t>
            </a:r>
            <a:r>
              <a:rPr lang="pt-BR" sz="1800" dirty="0"/>
              <a:t>, alterando seu funcionamento de forma imperceptível e causando danos físicos. Esse ataque marcou a história da guerra cibernética ao demonstrar como um malware pode ser usado para sabotagem em larga escala.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0C2DB-E9EC-48D4-90B2-FA05399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03" y="3716533"/>
            <a:ext cx="3415363" cy="10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um </a:t>
            </a:r>
            <a:r>
              <a:rPr lang="pt-BR" b="1" dirty="0" err="1"/>
              <a:t>worm</a:t>
            </a:r>
            <a:r>
              <a:rPr lang="pt-BR" dirty="0"/>
              <a:t> altamente sofisticado, projetado especificamente para atacar sistemas industriais. Ele explorava </a:t>
            </a:r>
            <a:r>
              <a:rPr lang="pt-BR" b="1" dirty="0"/>
              <a:t>vulnerabilidades de dia zero</a:t>
            </a:r>
            <a:r>
              <a:rPr lang="pt-BR" dirty="0"/>
              <a:t> no Windows e manipulava </a:t>
            </a:r>
            <a:r>
              <a:rPr lang="pt-BR" b="1" dirty="0"/>
              <a:t>Controladores Lógicos Programáveis (</a:t>
            </a:r>
            <a:r>
              <a:rPr lang="pt-BR" b="1" dirty="0" err="1"/>
              <a:t>CLPs</a:t>
            </a:r>
            <a:r>
              <a:rPr lang="pt-BR" b="1" dirty="0"/>
              <a:t>)</a:t>
            </a:r>
            <a:r>
              <a:rPr lang="pt-BR" dirty="0"/>
              <a:t> da Siemens.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não foi entregue via internet, pois as instalações iranianas estavam desconectadas da rede mundial.</a:t>
            </a:r>
          </a:p>
          <a:p>
            <a:pPr marL="971550" lvl="1" indent="-285750"/>
            <a:r>
              <a:rPr lang="pt-BR" dirty="0"/>
              <a:t>O malware foi introduzido por </a:t>
            </a:r>
            <a:r>
              <a:rPr lang="pt-BR" dirty="0" err="1"/>
              <a:t>pendrives</a:t>
            </a:r>
            <a:r>
              <a:rPr lang="pt-BR" dirty="0"/>
              <a:t> ou laptops contaminados.</a:t>
            </a:r>
          </a:p>
          <a:p>
            <a:pPr marL="971550" lvl="1" indent="-285750"/>
            <a:r>
              <a:rPr lang="pt-BR" dirty="0"/>
              <a:t>Assim que infectava um sistema, o </a:t>
            </a:r>
            <a:r>
              <a:rPr lang="pt-BR" dirty="0" err="1"/>
              <a:t>worm</a:t>
            </a:r>
            <a:r>
              <a:rPr lang="pt-BR" dirty="0"/>
              <a:t> se autorreplicava e explorava vulnerabilidades no Windows para se espalhar por toda a rede.</a:t>
            </a:r>
          </a:p>
          <a:p>
            <a:pPr marL="971550" lvl="1" indent="-285750"/>
            <a:r>
              <a:rPr lang="pt-BR" dirty="0"/>
              <a:t>O objetivo era modificar o código dos </a:t>
            </a:r>
            <a:r>
              <a:rPr lang="pt-BR" dirty="0" err="1"/>
              <a:t>CLPs</a:t>
            </a:r>
            <a:r>
              <a:rPr lang="pt-BR" dirty="0"/>
              <a:t> da Siemens, usados para controlar as centrífugas nucleares, fazendo com que elas girassem em velocidades perigosas e se autodestruíssem.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777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254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Software é um conjunto de instruções e dados que fazem um computador executar tarefas específicas. Ele pode ser categorizado em três tipos principais:</a:t>
            </a:r>
          </a:p>
          <a:p>
            <a:pPr marL="1028700" lvl="1" indent="-342900"/>
            <a:r>
              <a:rPr lang="pt-BR" sz="1700" b="1" dirty="0"/>
              <a:t>Software de Sistema</a:t>
            </a:r>
            <a:r>
              <a:rPr lang="pt-BR" sz="1700" dirty="0"/>
              <a:t>: Sistemas operacionais como Windows, Linux e </a:t>
            </a:r>
            <a:r>
              <a:rPr lang="pt-BR" sz="1700" dirty="0" err="1"/>
              <a:t>macOS</a:t>
            </a:r>
            <a:r>
              <a:rPr lang="pt-BR" sz="1700" dirty="0"/>
              <a:t>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Aplicativo</a:t>
            </a:r>
            <a:r>
              <a:rPr lang="pt-BR" sz="1700" dirty="0"/>
              <a:t>: Programas como navegadores, editores de texto e aplicativos de produtividade.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Utilitário</a:t>
            </a:r>
            <a:r>
              <a:rPr lang="pt-BR" sz="1700" dirty="0"/>
              <a:t>: Ferramentas para manutenção do sistema, como antivírus e </a:t>
            </a:r>
            <a:r>
              <a:rPr lang="pt-BR" sz="1700" dirty="0" err="1"/>
              <a:t>otimizadores</a:t>
            </a:r>
            <a:r>
              <a:rPr lang="pt-BR" sz="1700" dirty="0"/>
              <a:t> de desempenho.</a:t>
            </a:r>
          </a:p>
          <a:p>
            <a:pPr>
              <a:spcBef>
                <a:spcPts val="0"/>
              </a:spcBef>
            </a:pPr>
            <a:r>
              <a:rPr lang="pt-BR" dirty="0"/>
              <a:t>O software legítimo é desenvolvido para facilitar a vida dos usuários e aumentar a produtividade. Ele segue normas de segurança e boas práticas de desenvolvimento.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66AC7-315D-4C83-ACDF-58673972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5538010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748D-321F-4561-AC1B-5CDEFAB8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533272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DC5CA-9C8D-453D-81C9-9C5C2CF2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5538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Para evitar detecção, o </a:t>
            </a:r>
            <a:r>
              <a:rPr lang="pt-BR" sz="1600" dirty="0" err="1"/>
              <a:t>Stuxnet</a:t>
            </a:r>
            <a:r>
              <a:rPr lang="pt-BR" sz="1600" dirty="0"/>
              <a:t> enviava dados falsos para os operadores, simulando que as máquinas estavam funcionando normalmente.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lvl="1" indent="0">
              <a:buNone/>
            </a:pPr>
            <a:r>
              <a:rPr lang="pt-BR" dirty="0"/>
              <a:t>Após a descoberta do </a:t>
            </a:r>
            <a:r>
              <a:rPr lang="pt-BR" dirty="0" err="1"/>
              <a:t>Stuxnet</a:t>
            </a:r>
            <a:r>
              <a:rPr lang="pt-BR" dirty="0"/>
              <a:t> em 2010, especialistas em </a:t>
            </a:r>
            <a:r>
              <a:rPr lang="pt-BR" dirty="0" err="1"/>
              <a:t>cibersegurança</a:t>
            </a:r>
            <a:r>
              <a:rPr lang="pt-BR" dirty="0"/>
              <a:t> trabalharam para analisá-lo e desenvolver patches de segurança. A Microsoft lançou atualizações para corrigir as vulnerabilidades exploradas pelo </a:t>
            </a:r>
            <a:r>
              <a:rPr lang="pt-BR" dirty="0" err="1"/>
              <a:t>worm</a:t>
            </a:r>
            <a:r>
              <a:rPr lang="pt-BR" dirty="0"/>
              <a:t>. O Irã também tentou conter o ataque, removendo o malware de suas redes e substituindo equipamentos danificados.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Motivo do ataque?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desenvolvido pelos Estados Unidos e Israel como parte da operação </a:t>
            </a:r>
            <a:r>
              <a:rPr lang="pt-BR" dirty="0" err="1"/>
              <a:t>ultra-secreta</a:t>
            </a:r>
            <a:r>
              <a:rPr lang="pt-BR" dirty="0"/>
              <a:t> chamada "Jogos Olímpicos". O objetivo era atrasar e enfraquecer o programa nuclear do Irã, impedindo o desenvolvimento de armas nucleares sem precisar de uma ação militar direta.</a:t>
            </a:r>
          </a:p>
          <a:p>
            <a:pPr marL="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9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973350" lvl="2" indent="-285750"/>
            <a:r>
              <a:rPr lang="pt-BR" sz="1600" b="1" dirty="0"/>
              <a:t>Dispositivos infectados: </a:t>
            </a:r>
            <a:r>
              <a:rPr lang="pt-BR" sz="1600" dirty="0"/>
              <a:t>Dezenas de milhares de computadores.</a:t>
            </a:r>
          </a:p>
          <a:p>
            <a:pPr marL="973350" lvl="2" indent="-285750"/>
            <a:r>
              <a:rPr lang="pt-BR" sz="1600" b="1" dirty="0"/>
              <a:t>Dano à infraestrutura: </a:t>
            </a:r>
            <a:r>
              <a:rPr lang="pt-BR" sz="1600" dirty="0"/>
              <a:t>Centenas de centrífugas nucleares foram desativadas ou destruídas.</a:t>
            </a:r>
          </a:p>
          <a:p>
            <a:pPr marL="973350" lvl="2" indent="-285750"/>
            <a:r>
              <a:rPr lang="pt-BR" sz="1600" b="1" dirty="0"/>
              <a:t>Impacto: </a:t>
            </a:r>
            <a:r>
              <a:rPr lang="pt-BR" sz="1600" dirty="0"/>
              <a:t>O ataque causou um atraso significativo no programa nuclear iraniano e levou o Irã a reforçar sua segurança cibernética.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O que foi feito para parar esse ataque?</a:t>
            </a:r>
          </a:p>
          <a:p>
            <a:pPr marL="687600" lvl="2" indent="0">
              <a:buNone/>
            </a:pPr>
            <a:r>
              <a:rPr lang="pt-BR" sz="1600" dirty="0"/>
              <a:t>Embora nenhum país tenha assumido oficialmente a autoria, investigações apontam que o </a:t>
            </a:r>
            <a:r>
              <a:rPr lang="pt-BR" sz="1600" dirty="0" err="1"/>
              <a:t>Stuxnet</a:t>
            </a:r>
            <a:r>
              <a:rPr lang="pt-BR" sz="1600" dirty="0"/>
              <a:t> foi desenvolvido por uma colaboração entre a </a:t>
            </a:r>
            <a:r>
              <a:rPr lang="pt-BR" sz="1600" b="1" dirty="0"/>
              <a:t>Agência de Segurança Nacional dos EUA (NSA) </a:t>
            </a:r>
            <a:r>
              <a:rPr lang="pt-BR" sz="1600" dirty="0"/>
              <a:t>e a </a:t>
            </a:r>
            <a:r>
              <a:rPr lang="pt-BR" sz="1600" b="1" dirty="0"/>
              <a:t>unidade de inteligência cibernética de Israel</a:t>
            </a:r>
            <a:r>
              <a:rPr lang="pt-BR" sz="1600" dirty="0"/>
              <a:t>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Vídeo explicativo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u="sng" dirty="0">
                <a:hlinkClick r:id="rId2"/>
              </a:rPr>
              <a:t>https://www.youtube.com/watch?v=MqfAczP5YsM</a:t>
            </a:r>
            <a:endParaRPr lang="pt-BR" sz="1600" dirty="0"/>
          </a:p>
          <a:p>
            <a:pPr marL="0" lvl="2" indent="0">
              <a:spcBef>
                <a:spcPts val="0"/>
              </a:spcBef>
              <a:buNone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2073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4DC9-6098-44A2-8648-267C3C1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-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68E14-95D3-494C-A1F6-10A8AD66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8" y="2644358"/>
            <a:ext cx="5466708" cy="29453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O </a:t>
            </a:r>
            <a:r>
              <a:rPr lang="pt-BR" sz="1600" dirty="0" err="1"/>
              <a:t>WannaCry</a:t>
            </a:r>
            <a:r>
              <a:rPr lang="pt-BR" sz="1600" dirty="0"/>
              <a:t>, um ataque </a:t>
            </a:r>
            <a:r>
              <a:rPr lang="pt-BR" sz="1600" dirty="0" err="1"/>
              <a:t>ransomware</a:t>
            </a:r>
            <a:r>
              <a:rPr lang="pt-BR" sz="1600" dirty="0"/>
              <a:t> de 2017, explorou uma falha no Windows para se espalhar globalmente, criptografando arquivos e exigindo resgates em Bitcoin. O ataque afetou milhares de organizações em mais de 150 países, incluindo hospitais e órgãos governamentais. Utilizando a falha </a:t>
            </a:r>
            <a:r>
              <a:rPr lang="pt-BR" sz="1600" dirty="0" err="1"/>
              <a:t>EternalBlue</a:t>
            </a:r>
            <a:r>
              <a:rPr lang="pt-BR" sz="1600" dirty="0"/>
              <a:t>, vazada por hackers, o incidente destacou os riscos da falta de atualizações de segurança e a vulnerabilidade de infraestruturas críticas.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F8D96-0490-4CB0-92CE-C4ABAAC4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84" y="2230525"/>
            <a:ext cx="5016827" cy="37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0017"/>
          </a:xfrm>
        </p:spPr>
        <p:txBody>
          <a:bodyPr/>
          <a:lstStyle/>
          <a:p>
            <a:r>
              <a:rPr lang="pt-BR" sz="1800" b="1" dirty="0"/>
              <a:t>Malwares utilizados</a:t>
            </a:r>
          </a:p>
          <a:p>
            <a:pPr marL="971550" lvl="1" indent="-285750"/>
            <a:r>
              <a:rPr lang="pt-BR" b="1" dirty="0" err="1"/>
              <a:t>WannaCry</a:t>
            </a:r>
            <a:r>
              <a:rPr lang="pt-BR" b="1" dirty="0"/>
              <a:t>:</a:t>
            </a:r>
            <a:r>
              <a:rPr lang="pt-BR" dirty="0"/>
              <a:t> Um </a:t>
            </a:r>
            <a:r>
              <a:rPr lang="pt-BR" dirty="0" err="1"/>
              <a:t>ransomware</a:t>
            </a:r>
            <a:r>
              <a:rPr lang="pt-BR" dirty="0"/>
              <a:t> que criptografava arquivos do sistema infectado e exigia um resgate em Bitcoin para liberar os dados.</a:t>
            </a:r>
          </a:p>
          <a:p>
            <a:pPr marL="971550" lvl="1" indent="-285750"/>
            <a:r>
              <a:rPr lang="pt-BR" b="1" dirty="0" err="1"/>
              <a:t>EternalBlue</a:t>
            </a:r>
            <a:r>
              <a:rPr lang="pt-BR" dirty="0"/>
              <a:t>: Uma exploração de vulnerabilidade no protocolo SMBv1 do Windows, originalmente desenvolvida pela NSA e vazada pelos Shadow Brokers.</a:t>
            </a:r>
          </a:p>
          <a:p>
            <a:pPr marL="0" lvl="1" indent="0">
              <a:buNone/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era um </a:t>
            </a:r>
            <a:r>
              <a:rPr lang="pt-BR" dirty="0" err="1"/>
              <a:t>worm</a:t>
            </a:r>
            <a:r>
              <a:rPr lang="pt-BR" dirty="0"/>
              <a:t>, ou seja, ele se espalhava automaticamente entre computadores vulneráveis.</a:t>
            </a:r>
          </a:p>
          <a:p>
            <a:pPr marL="971550" lvl="1" indent="-285750"/>
            <a:r>
              <a:rPr lang="pt-BR" dirty="0"/>
              <a:t>Ele explorava a falha </a:t>
            </a:r>
            <a:r>
              <a:rPr lang="pt-BR" dirty="0" err="1"/>
              <a:t>EternalBlue</a:t>
            </a:r>
            <a:r>
              <a:rPr lang="pt-BR" dirty="0"/>
              <a:t> no protocolo SMBv1 do Windows para se replicar dentro das redes corporativas e pela internet.</a:t>
            </a:r>
          </a:p>
          <a:p>
            <a:pPr marL="971550" lvl="1" indent="-285750"/>
            <a:r>
              <a:rPr lang="pt-BR" dirty="0"/>
              <a:t>Quando um computador era infectado, o malware criptografava os arquivos e exibia uma mensagem exigindo um pagamento em Bitcoin para liberar os arquivos.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234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 Microsoft lançou um patch de segurança (MS17-010) para corrigir a vulnerabilidade </a:t>
            </a:r>
            <a:r>
              <a:rPr lang="pt-BR" sz="1600" dirty="0" err="1"/>
              <a:t>EternalBlue</a:t>
            </a:r>
            <a:r>
              <a:rPr lang="pt-BR" sz="1600" dirty="0"/>
              <a:t> em março de 2017, mas muitas máquinas permaneceram sem atualização, facilitando a propagação do malware.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dirty="0"/>
              <a:t>O ataque foi interrompido temporariamente quando o pesquisador Marcus </a:t>
            </a:r>
            <a:r>
              <a:rPr lang="pt-BR" dirty="0" err="1"/>
              <a:t>Hutchins</a:t>
            </a:r>
            <a:r>
              <a:rPr lang="pt-BR" dirty="0"/>
              <a:t> encontrou um "interruptor de eliminação" no código do malware.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fazia uma requisição para um domínio específico antes de se ativar. </a:t>
            </a:r>
            <a:r>
              <a:rPr lang="pt-BR" dirty="0" err="1"/>
              <a:t>Hutchins</a:t>
            </a:r>
            <a:r>
              <a:rPr lang="pt-BR" dirty="0"/>
              <a:t> registrou esse domínio, o que fez com que o </a:t>
            </a:r>
            <a:r>
              <a:rPr lang="pt-BR" dirty="0" err="1"/>
              <a:t>ransomware</a:t>
            </a:r>
            <a:r>
              <a:rPr lang="pt-BR" dirty="0"/>
              <a:t> parasse de funcionar em máquinas conectadas à internet.</a:t>
            </a:r>
          </a:p>
          <a:p>
            <a:pPr marL="971550" lvl="1" indent="-285750"/>
            <a:r>
              <a:rPr lang="pt-BR" dirty="0"/>
              <a:t>A Microsoft lançou um patch de segurança (MS17-010) para corrigir a vulnerabilidade </a:t>
            </a:r>
            <a:r>
              <a:rPr lang="pt-BR" dirty="0" err="1"/>
              <a:t>EternalBlue</a:t>
            </a:r>
            <a:r>
              <a:rPr lang="pt-BR" dirty="0"/>
              <a:t> em março de 2017, mas muitas máquinas permaneceram sem atualização, facilitando a propagação do malware.</a:t>
            </a:r>
          </a:p>
        </p:txBody>
      </p:sp>
    </p:spTree>
    <p:extLst>
      <p:ext uri="{BB962C8B-B14F-4D97-AF65-F5344CB8AC3E}">
        <p14:creationId xmlns:p14="http://schemas.microsoft.com/office/powerpoint/2010/main" val="279841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Motivo do ataque?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O objetivo principal parecia ser extorsão financeira, uma vez que o </a:t>
            </a:r>
            <a:r>
              <a:rPr lang="pt-BR" dirty="0" err="1"/>
              <a:t>ransomware</a:t>
            </a:r>
            <a:r>
              <a:rPr lang="pt-BR" dirty="0"/>
              <a:t> exigia pagamentos em Bitcoin para </a:t>
            </a:r>
            <a:r>
              <a:rPr lang="pt-BR" dirty="0" err="1"/>
              <a:t>descriptografar</a:t>
            </a:r>
            <a:r>
              <a:rPr lang="pt-BR" dirty="0"/>
              <a:t> os arquivos.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Algumas investigações indicam que o ataque pode ter sido um teste de capacidade cibernética por parte da Coreia do Norte, possivelmente ligado ao Grupo </a:t>
            </a:r>
            <a:r>
              <a:rPr lang="pt-BR" dirty="0" err="1"/>
              <a:t>Lazarus</a:t>
            </a:r>
            <a:r>
              <a:rPr lang="pt-BR" dirty="0"/>
              <a:t>, um grupo de hackers supostamente associado ao governo norte-coreano.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Alguns especialistas sugeriram que o </a:t>
            </a:r>
            <a:r>
              <a:rPr lang="pt-BR" dirty="0" err="1"/>
              <a:t>WannaCry</a:t>
            </a:r>
            <a:r>
              <a:rPr lang="pt-BR" dirty="0"/>
              <a:t> pode ter sido uma ação acidental, pois ele continha um código inacabado e falhas que reduziram seu impacto.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17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26816"/>
          </a:xfrm>
        </p:spPr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687600" lvl="2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infectou aproximadamente 200 mil computadores em mais de 150 países.</a:t>
            </a:r>
          </a:p>
          <a:p>
            <a:pPr marL="687600" lvl="2" indent="-285750"/>
            <a:r>
              <a:rPr lang="pt-BR" dirty="0"/>
              <a:t>Grandes empresas e instituições foram afetadas, incluindo FedEx, Honda, Nissan e o NHS (Sistema de Saúde do Reino Unido).</a:t>
            </a:r>
          </a:p>
          <a:p>
            <a:pPr marL="687600" lvl="2" indent="-285750"/>
            <a:r>
              <a:rPr lang="pt-BR" dirty="0"/>
              <a:t>O prejuízo estimado foi de cerca de US$ 4 bilhões globalmente, considerando custos de recuperação, resgates pagos e interrupção de serviços.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Quem fez o ataque</a:t>
            </a:r>
          </a:p>
          <a:p>
            <a:pPr lvl="1"/>
            <a:r>
              <a:rPr lang="pt-BR" dirty="0"/>
              <a:t>Os </a:t>
            </a:r>
            <a:r>
              <a:rPr lang="pt-BR" b="1" dirty="0"/>
              <a:t>EUA e o Reino Unido</a:t>
            </a:r>
            <a:r>
              <a:rPr lang="pt-BR" dirty="0"/>
              <a:t> atribuíram o ataque ao governo da </a:t>
            </a:r>
            <a:r>
              <a:rPr lang="pt-BR" b="1" dirty="0"/>
              <a:t>Coreia do Norte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Alguns pesquisadores indicam que o ataque foi conduzido pelo </a:t>
            </a:r>
            <a:r>
              <a:rPr lang="pt-BR" b="1" dirty="0"/>
              <a:t>Grupo </a:t>
            </a:r>
            <a:r>
              <a:rPr lang="pt-BR" b="1" dirty="0" err="1"/>
              <a:t>Lazarus</a:t>
            </a:r>
            <a:r>
              <a:rPr lang="pt-BR" dirty="0"/>
              <a:t>, um grupo de hackers ligado à Coreia do Norte.</a:t>
            </a:r>
          </a:p>
          <a:p>
            <a:pPr lvl="1"/>
            <a:r>
              <a:rPr lang="pt-BR" dirty="0"/>
              <a:t>No entanto, há especulações de que </a:t>
            </a:r>
            <a:r>
              <a:rPr lang="pt-BR" b="1" dirty="0"/>
              <a:t>outras nações ou grupos podem ter forjado evidências</a:t>
            </a:r>
            <a:r>
              <a:rPr lang="pt-BR" dirty="0"/>
              <a:t> para incriminar a Coreia do Norte.</a:t>
            </a:r>
          </a:p>
          <a:p>
            <a:pPr marL="40185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55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FC04-F1A1-47D8-B15B-11BD71C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55B-4B85-4486-8718-DF0954F0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/>
              <a:t>Vídeo explicativo</a:t>
            </a:r>
          </a:p>
          <a:p>
            <a:pPr marL="687600" lvl="1" indent="-285750" fontAlgn="base"/>
            <a:r>
              <a:rPr lang="pt-BR" dirty="0">
                <a:hlinkClick r:id="rId2"/>
              </a:rPr>
              <a:t>https://www.youtube.com/watch?v=12EaUb6o2mM</a:t>
            </a:r>
            <a:endParaRPr lang="pt-BR" dirty="0"/>
          </a:p>
          <a:p>
            <a:pPr marL="687600" lvl="1" indent="-285750" fontAlgn="base"/>
            <a:r>
              <a:rPr lang="pt-BR" dirty="0">
                <a:hlinkClick r:id="rId3"/>
              </a:rPr>
              <a:t>https://www.youtube.com/watch?v=etPizFNPupk&amp;t=13s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00562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pt-BR" dirty="0"/>
              <a:t>Malware (abreviação de </a:t>
            </a:r>
            <a:r>
              <a:rPr lang="pt-BR" dirty="0" err="1"/>
              <a:t>malicious</a:t>
            </a:r>
            <a:r>
              <a:rPr lang="pt-BR" dirty="0"/>
              <a:t> software) é um tipo de software malicioso criado para causar danos, roubar informações ou explorar vulnerabilidades de sistemas. Ele pode assumir diversas formas, como:</a:t>
            </a:r>
          </a:p>
          <a:p>
            <a:pPr marL="1028700" lvl="1" indent="-342900"/>
            <a:r>
              <a:rPr lang="pt-BR" sz="1800" b="1" dirty="0"/>
              <a:t>Vírus</a:t>
            </a:r>
          </a:p>
          <a:p>
            <a:pPr marL="1028700" lvl="1" indent="-342900"/>
            <a:r>
              <a:rPr lang="pt-BR" sz="1800" b="1" dirty="0" err="1"/>
              <a:t>Worms</a:t>
            </a:r>
            <a:endParaRPr lang="pt-BR" sz="1800" b="1" dirty="0"/>
          </a:p>
          <a:p>
            <a:pPr marL="1028700" lvl="1" indent="-342900"/>
            <a:r>
              <a:rPr lang="pt-BR" sz="1800" b="1" dirty="0"/>
              <a:t>Trojan</a:t>
            </a:r>
            <a:r>
              <a:rPr lang="pt-BR" sz="1800" dirty="0"/>
              <a:t> </a:t>
            </a:r>
            <a:r>
              <a:rPr lang="pt-BR" sz="1800" b="1" dirty="0"/>
              <a:t>(Cavalo de Troia)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35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9B0B-FCA6-4F8C-AA17-E92AE042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Software vs.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AB5B0-D460-4D19-89D8-6243C173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7247"/>
          </a:xfrm>
        </p:spPr>
        <p:txBody>
          <a:bodyPr/>
          <a:lstStyle/>
          <a:p>
            <a:r>
              <a:rPr lang="pt-BR" dirty="0"/>
              <a:t>A tabela abaixo destaca as principais diferenças entre softwares legítimos e malwares, mostrando como cada um se comporta em relação à segurança, distribuição e propósito.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5E9F1-5FBC-4C8C-8DAB-4B8348DC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258047"/>
            <a:ext cx="59207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00B9-31CD-498D-9E06-48030E8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Vetores de Ataques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57F9-B6D5-42A9-8697-76CC4BA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principais responsáveis por permitir que um ataque ocorra, muitas vezes de forma não intencional, são: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Erro Humano:</a:t>
            </a:r>
            <a:r>
              <a:rPr lang="pt-BR" dirty="0"/>
              <a:t> Funcionários e usuários cometem falhas como clicar em links de </a:t>
            </a:r>
            <a:r>
              <a:rPr lang="pt-BR" dirty="0" err="1"/>
              <a:t>phishing</a:t>
            </a:r>
            <a:r>
              <a:rPr lang="pt-BR" dirty="0"/>
              <a:t>, usar senhas fracas ou compartilhar informações sensíveis sem perceber os riscos.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Falta de Atualizações:</a:t>
            </a:r>
            <a:r>
              <a:rPr lang="pt-BR" dirty="0"/>
              <a:t> Sistemas desatualizados com vulnerabilidades conhecidas se tornam alvos fáceis para invasores explorarem falhas de segurança.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Configuração Insegura:</a:t>
            </a:r>
            <a:r>
              <a:rPr lang="pt-BR" dirty="0"/>
              <a:t> Servidores, bancos de dados e redes mal configurados podem expor dados sensíveis ou permitir acessos indevidos.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Uso de Softwares Não Oficiais:</a:t>
            </a:r>
            <a:r>
              <a:rPr lang="pt-BR" dirty="0"/>
              <a:t> Aplicações baixadas de fontes não confiáveis podem conter malwares e comprometer a segurança do sistema.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Políticas de Segurança Fracas:</a:t>
            </a:r>
            <a:r>
              <a:rPr lang="pt-BR" dirty="0"/>
              <a:t> Empresas sem medidas rigorosas, como autenticação </a:t>
            </a:r>
            <a:r>
              <a:rPr lang="pt-BR" dirty="0" err="1"/>
              <a:t>multifator</a:t>
            </a:r>
            <a:r>
              <a:rPr lang="pt-BR" dirty="0"/>
              <a:t> e controle de acessos, deixam brechas para invasões.</a:t>
            </a:r>
          </a:p>
        </p:txBody>
      </p:sp>
    </p:spTree>
    <p:extLst>
      <p:ext uri="{BB962C8B-B14F-4D97-AF65-F5344CB8AC3E}">
        <p14:creationId xmlns:p14="http://schemas.microsoft.com/office/powerpoint/2010/main" val="26012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A11A6-EFBE-4BCE-A3CC-34D7907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Malwares existentes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FEF0-5A7D-47A5-A92E-FF33EB61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Malwares são softwares desenvolvidos para infectar sistemas e causar danos ou roubo de dados. Alguns exemplos incluem:</a:t>
            </a:r>
          </a:p>
          <a:p>
            <a:pPr marL="1028700" lvl="1" indent="-342900"/>
            <a:r>
              <a:rPr lang="pt-BR" b="1" dirty="0"/>
              <a:t>Vírus</a:t>
            </a:r>
            <a:r>
              <a:rPr lang="pt-BR" dirty="0"/>
              <a:t>: Se anexam a arquivos legítimos e se espalham quando executados.</a:t>
            </a:r>
          </a:p>
          <a:p>
            <a:pPr marL="1028700" lvl="1" indent="-342900"/>
            <a:r>
              <a:rPr lang="pt-BR" b="1" dirty="0" err="1"/>
              <a:t>Worms</a:t>
            </a:r>
            <a:r>
              <a:rPr lang="pt-BR" dirty="0"/>
              <a:t>: Se replicam automaticamente pela rede sem necessidade de interação do usuário.</a:t>
            </a:r>
          </a:p>
          <a:p>
            <a:pPr marL="1028700" lvl="1" indent="-342900"/>
            <a:r>
              <a:rPr lang="pt-BR" b="1" dirty="0"/>
              <a:t>Trojan</a:t>
            </a:r>
            <a:r>
              <a:rPr lang="pt-BR" dirty="0"/>
              <a:t> </a:t>
            </a:r>
            <a:r>
              <a:rPr lang="pt-BR" b="1" dirty="0"/>
              <a:t>(Cavalo de Troia)</a:t>
            </a:r>
            <a:r>
              <a:rPr lang="pt-BR" dirty="0"/>
              <a:t>: Disfarçado de software legítimo para enganar usuários e abrir brechas no sistema.</a:t>
            </a:r>
          </a:p>
          <a:p>
            <a:pPr marL="1028700" lvl="1" indent="-342900"/>
            <a:r>
              <a:rPr lang="pt-BR" b="1" dirty="0" err="1"/>
              <a:t>Ransomware</a:t>
            </a:r>
            <a:r>
              <a:rPr lang="pt-BR" dirty="0"/>
              <a:t>: Sequestra arquivos e exige resgate para a liberação.</a:t>
            </a:r>
          </a:p>
          <a:p>
            <a:pPr marL="1028700" lvl="1" indent="-342900"/>
            <a:r>
              <a:rPr lang="pt-BR" b="1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38796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FEC7-D6F2-40DD-9511-758BB7F6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Exemplo Vírus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F3E33-08D2-4CD8-A928-E8776505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9" y="4295163"/>
            <a:ext cx="1080000" cy="108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0DA22-F3CA-4B4C-A563-A8286A82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4295163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5B6CE-0BBB-4D0F-8146-D205E6BF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4295163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D12248-8FD4-4C67-A45A-924059AD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2862949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CABF02-E9CB-44D5-87CF-AEF692602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2862949"/>
            <a:ext cx="1080000" cy="10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667FC8-F1B1-458D-9B27-08157CAE344B}"/>
              </a:ext>
            </a:extLst>
          </p:cNvPr>
          <p:cNvSpPr txBox="1"/>
          <p:nvPr/>
        </p:nvSpPr>
        <p:spPr>
          <a:xfrm>
            <a:off x="7866460" y="537516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09AA42-AC55-4443-9DF3-0AD9BBE31C3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143052" y="3402949"/>
            <a:ext cx="3723408" cy="14322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43D6203-1AE1-444B-993A-81D994A4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2" y="2904017"/>
            <a:ext cx="503817" cy="5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6347D98-9B70-4363-99B8-88E054A5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49" y="3402949"/>
            <a:ext cx="503817" cy="5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917777-11EC-44DF-8135-C2C5EBB77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8" y="5463580"/>
            <a:ext cx="503817" cy="54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E7A5EB9-225D-495B-B175-C02C9F33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52" y="5457377"/>
            <a:ext cx="50381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Worms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3287F-14AE-447F-9BB8-3C3C27E3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6" y="3767013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0" y="376701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2D9EB-03C3-459D-80D8-7827F8F8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6" y="2925533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04384E-6501-4A4C-8AF8-D1C7D9E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60" y="2925533"/>
            <a:ext cx="720000" cy="7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8374460" y="484701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41536-2923-4EA1-9F1F-2AFD28C85B0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355226" y="3285533"/>
            <a:ext cx="2199234" cy="10214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5FEF2E4-F75A-4EF2-B279-7493A8E84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80" y="2925533"/>
            <a:ext cx="335878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8C24B-2C29-4742-820E-582903FE8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39" y="3227013"/>
            <a:ext cx="335878" cy="3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6132BE-6C25-4706-BE42-7043941E8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32" y="4935430"/>
            <a:ext cx="503817" cy="5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E2B5CF-A218-4CCB-B6FE-B135C30EF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4929227"/>
            <a:ext cx="503817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26" y="3767013"/>
            <a:ext cx="1080000" cy="108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35226" y="4307013"/>
            <a:ext cx="473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687013"/>
            <a:ext cx="1080000" cy="10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376701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4" y="4847013"/>
            <a:ext cx="1080000" cy="108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2797706" y="3767013"/>
            <a:ext cx="857520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46960" y="4307013"/>
            <a:ext cx="13082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2795904" y="4307013"/>
            <a:ext cx="859322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07A4711A-5DDA-4677-AB0B-478BD187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5954830"/>
            <a:ext cx="335878" cy="3600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15D17-C574-4532-A4F2-9DC4CE7E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5954830"/>
            <a:ext cx="335878" cy="36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2501C12-53AB-4A1D-91F0-86B57493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2299196"/>
            <a:ext cx="335878" cy="3600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DB06DF4-6189-4FCC-BD30-5C8C2C5D7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2299196"/>
            <a:ext cx="335878" cy="3600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BD42DB3-DC5F-4FA1-9A63-EA1640C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0" y="3414799"/>
            <a:ext cx="335878" cy="36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DD9279A-6D6C-49FB-90AB-34604A9C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38" y="3414799"/>
            <a:ext cx="33587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Cavalo de Troia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0D441-A959-49B3-BCF3-273DB95FE217}"/>
              </a:ext>
            </a:extLst>
          </p:cNvPr>
          <p:cNvSpPr txBox="1"/>
          <p:nvPr/>
        </p:nvSpPr>
        <p:spPr>
          <a:xfrm>
            <a:off x="7243170" y="5818914"/>
            <a:ext cx="13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Roque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C7883-D1D9-4EA9-AD89-8285531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94" y="2449057"/>
            <a:ext cx="2664435" cy="33617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1524A4-B131-4083-9635-9877429A10D8}"/>
              </a:ext>
            </a:extLst>
          </p:cNvPr>
          <p:cNvSpPr txBox="1"/>
          <p:nvPr/>
        </p:nvSpPr>
        <p:spPr>
          <a:xfrm>
            <a:off x="9315010" y="3818467"/>
            <a:ext cx="18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Baixe GTA VI de forma gratuita</a:t>
            </a:r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55CB35E8-F864-4E80-9F34-D6C321CE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3613352"/>
            <a:ext cx="1080000" cy="108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21DC47-55D0-4B0F-97ED-5D460598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65" y="3613352"/>
            <a:ext cx="1080000" cy="1080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6A6B3A-4F04-498B-AD84-3F75F40CFF93}"/>
              </a:ext>
            </a:extLst>
          </p:cNvPr>
          <p:cNvGrpSpPr/>
          <p:nvPr/>
        </p:nvGrpSpPr>
        <p:grpSpPr>
          <a:xfrm>
            <a:off x="2556278" y="4830639"/>
            <a:ext cx="795371" cy="360000"/>
            <a:chOff x="7931989" y="2972902"/>
            <a:chExt cx="795371" cy="360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1CD248-7086-4D90-8247-09A06638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1595E32-4DA0-46DF-98DC-59C3FE84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858D1F-4285-41C8-A5F7-D457F3B3C43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493965" y="4129914"/>
            <a:ext cx="3017829" cy="2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7F998C91-2CD3-4BEE-99CF-DE4E6D34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85" y="2389271"/>
            <a:ext cx="866759" cy="1093589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7EF45E1-2796-443C-9FE3-BCD71B34D0CE}"/>
              </a:ext>
            </a:extLst>
          </p:cNvPr>
          <p:cNvGrpSpPr/>
          <p:nvPr/>
        </p:nvGrpSpPr>
        <p:grpSpPr>
          <a:xfrm>
            <a:off x="7110217" y="1636453"/>
            <a:ext cx="1591200" cy="720000"/>
            <a:chOff x="7931989" y="2972902"/>
            <a:chExt cx="795371" cy="3600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B3B7CF2-4DD9-4265-9A5B-2428875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EECDC-70DC-4C7C-88B0-620A7496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48CF55-4C30-4181-A010-54138D67EE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E6445C-5E0D-4274-BFC2-F08528EC67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6C028-BDAC-4967-B47D-5F833A25B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6b87f-fc8f-404b-ac19-bdea63afb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2131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Ameaças Cibernéticas</vt:lpstr>
      <vt:lpstr>Entendendo o Software</vt:lpstr>
      <vt:lpstr>Entendendo o Malware</vt:lpstr>
      <vt:lpstr>Software vs. Malware</vt:lpstr>
      <vt:lpstr>Principais Vetores de Ataques</vt:lpstr>
      <vt:lpstr>Principais Malwares existentes</vt:lpstr>
      <vt:lpstr>Exemplo Vírus</vt:lpstr>
      <vt:lpstr>Exemplo Worms</vt:lpstr>
      <vt:lpstr>Exemplo Cavalo de Troia</vt:lpstr>
      <vt:lpstr>Exemplo Ransomware </vt:lpstr>
      <vt:lpstr>Exemplo Spyware 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Stuxnet</vt:lpstr>
      <vt:lpstr>Casos reais – Stuxnet</vt:lpstr>
      <vt:lpstr>Casos reais – Stuxnet</vt:lpstr>
      <vt:lpstr>Casos reais – Stuxnet</vt:lpstr>
      <vt:lpstr>Casos reais - WannaCry</vt:lpstr>
      <vt:lpstr>Casos reais – WannaCry</vt:lpstr>
      <vt:lpstr>Casos reais – WannaCry</vt:lpstr>
      <vt:lpstr>Casos reais – WannaCry</vt:lpstr>
      <vt:lpstr>Casos reais – WannaCry</vt:lpstr>
      <vt:lpstr>Casos reais – WannaCry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149</cp:revision>
  <dcterms:created xsi:type="dcterms:W3CDTF">2024-03-08T12:14:33Z</dcterms:created>
  <dcterms:modified xsi:type="dcterms:W3CDTF">2025-03-07T18:44:24Z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