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73" r:id="rId11"/>
    <p:sldId id="279" r:id="rId12"/>
    <p:sldId id="280" r:id="rId13"/>
    <p:sldId id="262" r:id="rId14"/>
    <p:sldId id="263" r:id="rId15"/>
    <p:sldId id="265" r:id="rId16"/>
    <p:sldId id="264" r:id="rId17"/>
    <p:sldId id="276" r:id="rId18"/>
    <p:sldId id="281" r:id="rId19"/>
    <p:sldId id="28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53B2F9-1B23-9C9D-A32A-719170D4C6C2}" v="1" dt="2025-02-24T12:12:4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Henrique Guimarães dos Santos" userId="S::11241504490@alunos.umc.br::ac15dd4b-af8c-41c6-8a91-992b98ef74c2" providerId="AD" clId="Web-{F553B2F9-1B23-9C9D-A32A-719170D4C6C2}"/>
    <pc:docChg chg="modSld">
      <pc:chgData name="João Henrique Guimarães dos Santos" userId="S::11241504490@alunos.umc.br::ac15dd4b-af8c-41c6-8a91-992b98ef74c2" providerId="AD" clId="Web-{F553B2F9-1B23-9C9D-A32A-719170D4C6C2}" dt="2025-02-24T12:12:40.641" v="0" actId="1076"/>
      <pc:docMkLst>
        <pc:docMk/>
      </pc:docMkLst>
      <pc:sldChg chg="modSp">
        <pc:chgData name="João Henrique Guimarães dos Santos" userId="S::11241504490@alunos.umc.br::ac15dd4b-af8c-41c6-8a91-992b98ef74c2" providerId="AD" clId="Web-{F553B2F9-1B23-9C9D-A32A-719170D4C6C2}" dt="2025-02-24T12:12:40.641" v="0" actId="1076"/>
        <pc:sldMkLst>
          <pc:docMk/>
          <pc:sldMk cId="2700017195" sldId="282"/>
        </pc:sldMkLst>
        <pc:spChg chg="mod">
          <ac:chgData name="João Henrique Guimarães dos Santos" userId="S::11241504490@alunos.umc.br::ac15dd4b-af8c-41c6-8a91-992b98ef74c2" providerId="AD" clId="Web-{F553B2F9-1B23-9C9D-A32A-719170D4C6C2}" dt="2025-02-24T12:12:40.641" v="0" actId="1076"/>
          <ac:spMkLst>
            <pc:docMk/>
            <pc:sldMk cId="2700017195" sldId="282"/>
            <ac:spMk id="3" creationId="{7FDE2030-B321-4A4C-98C4-115C0FE1DF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24/02/2025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2B143-CCC9-4972-8D1D-DA122FF8D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Estrutura Condicionais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59B1D4-31FC-423F-93FB-9EFCB2C37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/>
              <a:t>Prof. Esp. Pedro </a:t>
            </a:r>
            <a:r>
              <a:rPr lang="pt-BR" err="1"/>
              <a:t>Miho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435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D1E043-4C92-4D62-950A-F01B3360C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Lógicos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690899-5B40-4E17-858C-4AA051FE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03325"/>
          </a:xfrm>
        </p:spPr>
        <p:txBody>
          <a:bodyPr/>
          <a:lstStyle/>
          <a:p>
            <a:r>
              <a:rPr lang="pt-BR"/>
              <a:t>Os operadores lógicos em Java combinam ou modificam valores booleanos (</a:t>
            </a:r>
            <a:r>
              <a:rPr lang="pt-BR" err="1"/>
              <a:t>true</a:t>
            </a:r>
            <a:r>
              <a:rPr lang="pt-BR"/>
              <a:t> ou false), sendo usados em estruturas condicionais para criar condições mais complexas e dinâmicas.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D58FCB2-4337-466A-8CB3-8FA8B2893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82" y="3589682"/>
            <a:ext cx="10169236" cy="155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9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0F-B0DD-4B13-9DC1-AF2BD14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 Operador AND (&amp;&amp;)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F36DA-2A3C-4D6D-B62D-22EB9ED1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934037"/>
          </a:xfrm>
        </p:spPr>
        <p:txBody>
          <a:bodyPr/>
          <a:lstStyle/>
          <a:p>
            <a:r>
              <a:rPr lang="pt-BR" sz="1800"/>
              <a:t>O operador AND retorna verdadeiro apenas quando todas as condições comparadas são verdadeiras. Caso qualquer uma das condições seja falsa, o resultado final será falso. É útil para validar múltiplos critérios ao mesmo tempo.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DE67FDF-E9A0-4270-B98F-6D4E1575E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593" y="3707408"/>
            <a:ext cx="5087060" cy="207674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F5B11D12-13D9-4236-BE54-A96BBADF0514}"/>
              </a:ext>
            </a:extLst>
          </p:cNvPr>
          <p:cNvSpPr/>
          <p:nvPr/>
        </p:nvSpPr>
        <p:spPr>
          <a:xfrm>
            <a:off x="592347" y="3198825"/>
            <a:ext cx="55036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= 10 &gt; 11;</a:t>
            </a: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= 10 &gt; 2;</a:t>
            </a:r>
          </a:p>
          <a:p>
            <a:endParaRPr lang="pt-BR">
              <a:latin typeface="Consolas" panose="020B0609020204030204" pitchFamily="49" charset="0"/>
            </a:endParaRP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&amp;&amp;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>
                <a:solidFill>
                  <a:srgbClr val="2A00FF"/>
                </a:solidFill>
                <a:latin typeface="Consolas" panose="020B0609020204030204" pitchFamily="49" charset="0"/>
              </a:rPr>
              <a:t>"Verdadeiro"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>
                <a:solidFill>
                  <a:srgbClr val="2A00FF"/>
                </a:solidFill>
                <a:latin typeface="Consolas" panose="020B0609020204030204" pitchFamily="49" charset="0"/>
              </a:rPr>
              <a:t>"Falso"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EAB4DBD-FD9A-4D71-83BB-FA7773EFF1E8}"/>
              </a:ext>
            </a:extLst>
          </p:cNvPr>
          <p:cNvSpPr txBox="1"/>
          <p:nvPr/>
        </p:nvSpPr>
        <p:spPr>
          <a:xfrm>
            <a:off x="8243529" y="319882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</p:txBody>
      </p:sp>
    </p:spTree>
    <p:extLst>
      <p:ext uri="{BB962C8B-B14F-4D97-AF65-F5344CB8AC3E}">
        <p14:creationId xmlns:p14="http://schemas.microsoft.com/office/powerpoint/2010/main" val="47584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0F-B0DD-4B13-9DC1-AF2BD14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 Operador OR (||)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F36DA-2A3C-4D6D-B62D-22EB9ED1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84956"/>
          </a:xfrm>
          <a:solidFill>
            <a:schemeClr val="bg1"/>
          </a:solidFill>
        </p:spPr>
        <p:txBody>
          <a:bodyPr/>
          <a:lstStyle/>
          <a:p>
            <a:r>
              <a:rPr lang="pt-BR" sz="1800"/>
              <a:t>O operador OR retorna verdadeiro quando pelo menos uma condição comparada é verdadeira. Ele permite a criação de condições mais flexíveis, onde basta que uma expressão seja atendida.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CD374B9-8503-4B74-A806-B0FDDE7FB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61" y="3710561"/>
            <a:ext cx="5134692" cy="208626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EBF4167B-5123-4287-B3B3-515AF3E85256}"/>
              </a:ext>
            </a:extLst>
          </p:cNvPr>
          <p:cNvSpPr/>
          <p:nvPr/>
        </p:nvSpPr>
        <p:spPr>
          <a:xfrm>
            <a:off x="592347" y="3211504"/>
            <a:ext cx="495619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= 10 &gt; 11;</a:t>
            </a: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= 10 &gt; 2;</a:t>
            </a:r>
          </a:p>
          <a:p>
            <a:endParaRPr lang="pt-BR">
              <a:latin typeface="Consolas" panose="020B0609020204030204" pitchFamily="49" charset="0"/>
            </a:endParaRP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||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>
                <a:solidFill>
                  <a:srgbClr val="2A00FF"/>
                </a:solidFill>
                <a:latin typeface="Consolas" panose="020B0609020204030204" pitchFamily="49" charset="0"/>
              </a:rPr>
              <a:t>"Verdadeiro"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>
                <a:solidFill>
                  <a:srgbClr val="2A00FF"/>
                </a:solidFill>
                <a:latin typeface="Consolas" panose="020B0609020204030204" pitchFamily="49" charset="0"/>
              </a:rPr>
              <a:t>"Falso"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235D13E-748B-4A29-86B7-DE0525FC45D0}"/>
              </a:ext>
            </a:extLst>
          </p:cNvPr>
          <p:cNvSpPr txBox="1"/>
          <p:nvPr/>
        </p:nvSpPr>
        <p:spPr>
          <a:xfrm>
            <a:off x="8243529" y="3198825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</p:txBody>
      </p:sp>
    </p:spTree>
    <p:extLst>
      <p:ext uri="{BB962C8B-B14F-4D97-AF65-F5344CB8AC3E}">
        <p14:creationId xmlns:p14="http://schemas.microsoft.com/office/powerpoint/2010/main" val="3682200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C6060F-B0DD-4B13-9DC1-AF2BD146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 Operador NOT (!)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CF36DA-2A3C-4D6D-B62D-22EB9ED15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147100"/>
          </a:xfrm>
        </p:spPr>
        <p:txBody>
          <a:bodyPr/>
          <a:lstStyle/>
          <a:p>
            <a:r>
              <a:rPr lang="pt-BR" sz="1800"/>
              <a:t>O operador NOT inverte o valor lógico de uma expressão. Ou seja, transforma verdadeiro em falso, e falso em verdadeiro. Ele é útil para criar condições contrárias ao que seria avaliado diretamente.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0AF54F-AE17-4E50-9B5E-670C9C4F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036" y="4187854"/>
            <a:ext cx="3458058" cy="12765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173A86E-815E-4C5F-AFC2-7527C0EF8930}"/>
              </a:ext>
            </a:extLst>
          </p:cNvPr>
          <p:cNvSpPr/>
          <p:nvPr/>
        </p:nvSpPr>
        <p:spPr>
          <a:xfrm>
            <a:off x="592347" y="3533457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= 10 &gt; 11;</a:t>
            </a: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condicaoB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= 10 &gt; 2;</a:t>
            </a:r>
          </a:p>
          <a:p>
            <a:endParaRPr lang="pt-BR">
              <a:latin typeface="Consolas" panose="020B0609020204030204" pitchFamily="49" charset="0"/>
            </a:endParaRP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pt-BR" b="1" err="1">
                <a:solidFill>
                  <a:srgbClr val="6A3E3E"/>
                </a:solidFill>
                <a:latin typeface="Consolas" panose="020B0609020204030204" pitchFamily="49" charset="0"/>
              </a:rPr>
              <a:t>condicaoA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>
                <a:solidFill>
                  <a:srgbClr val="2A00FF"/>
                </a:solidFill>
                <a:latin typeface="Consolas" panose="020B0609020204030204" pitchFamily="49" charset="0"/>
              </a:rPr>
              <a:t>"Verdadeiro"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b="1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b="1" i="1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b="1" i="1">
                <a:solidFill>
                  <a:srgbClr val="2A00FF"/>
                </a:solidFill>
                <a:latin typeface="Consolas" panose="020B0609020204030204" pitchFamily="49" charset="0"/>
              </a:rPr>
              <a:t>"Falso"</a:t>
            </a:r>
            <a:r>
              <a:rPr lang="pt-BR" b="1" i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1EA15FE-0A0B-4785-B934-334EB011765E}"/>
              </a:ext>
            </a:extLst>
          </p:cNvPr>
          <p:cNvSpPr txBox="1"/>
          <p:nvPr/>
        </p:nvSpPr>
        <p:spPr>
          <a:xfrm>
            <a:off x="8445471" y="3533457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latin typeface="Times New Roman" panose="02020603050405020304" pitchFamily="18" charset="0"/>
                <a:cs typeface="Times New Roman" panose="02020603050405020304" pitchFamily="18" charset="0"/>
              </a:rPr>
              <a:t>Tabela Verdade</a:t>
            </a:r>
          </a:p>
        </p:txBody>
      </p:sp>
    </p:spTree>
    <p:extLst>
      <p:ext uri="{BB962C8B-B14F-4D97-AF65-F5344CB8AC3E}">
        <p14:creationId xmlns:p14="http://schemas.microsoft.com/office/powerpoint/2010/main" val="1901101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799071"/>
            <a:ext cx="11007306" cy="2282394"/>
          </a:xfrm>
        </p:spPr>
        <p:txBody>
          <a:bodyPr/>
          <a:lstStyle/>
          <a:p>
            <a:r>
              <a:rPr lang="pt-BR" b="1"/>
              <a:t>Desafio 1: Verificação de Triângulo Válido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Escreva um programa que receba três números representando os lados de um triângulo. O programa deve verificar se os valores fornecidos formam um triângulo válido, utilizando a condição de existência:</a:t>
            </a:r>
          </a:p>
          <a:p>
            <a:pPr lvl="2">
              <a:spcBef>
                <a:spcPts val="0"/>
              </a:spcBef>
            </a:pPr>
            <a:r>
              <a:rPr lang="pt-BR"/>
              <a:t>A + B &gt; C</a:t>
            </a:r>
          </a:p>
          <a:p>
            <a:pPr lvl="2">
              <a:spcBef>
                <a:spcPts val="0"/>
              </a:spcBef>
            </a:pPr>
            <a:r>
              <a:rPr lang="pt-BR"/>
              <a:t>A + C &gt; B</a:t>
            </a:r>
          </a:p>
          <a:p>
            <a:pPr lvl="2">
              <a:spcBef>
                <a:spcPts val="0"/>
              </a:spcBef>
            </a:pPr>
            <a:r>
              <a:rPr lang="pt-BR"/>
              <a:t>B + C &gt; A</a:t>
            </a:r>
          </a:p>
        </p:txBody>
      </p:sp>
      <p:sp>
        <p:nvSpPr>
          <p:cNvPr id="11" name="Espaço Reservado para Conteúdo 2">
            <a:extLst>
              <a:ext uri="{FF2B5EF4-FFF2-40B4-BE49-F238E27FC236}">
                <a16:creationId xmlns:a16="http://schemas.microsoft.com/office/drawing/2014/main" id="{B76A109F-AA0C-4307-BCEA-359CF7F2A428}"/>
              </a:ext>
            </a:extLst>
          </p:cNvPr>
          <p:cNvSpPr txBox="1">
            <a:spLocks/>
          </p:cNvSpPr>
          <p:nvPr/>
        </p:nvSpPr>
        <p:spPr>
          <a:xfrm>
            <a:off x="592347" y="4220008"/>
            <a:ext cx="11007306" cy="228239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2: Classificação de Triângulos (Aproveite o Desafio 01)</a:t>
            </a:r>
          </a:p>
          <a:p>
            <a:pPr marL="457200" lvl="1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pt-BR"/>
              <a:t>Crie um programa que receba três números, que você já sabe serem lados de um triângulo válido. O programa deve classificar o triângulo nos seguintes tipos:</a:t>
            </a:r>
          </a:p>
          <a:p>
            <a:pPr lvl="2">
              <a:spcBef>
                <a:spcPts val="0"/>
              </a:spcBef>
            </a:pPr>
            <a:r>
              <a:rPr lang="pt-BR"/>
              <a:t>Equilátero: Todos os lados iguais.</a:t>
            </a:r>
          </a:p>
          <a:p>
            <a:pPr lvl="2">
              <a:spcBef>
                <a:spcPts val="0"/>
              </a:spcBef>
            </a:pPr>
            <a:r>
              <a:rPr lang="pt-BR"/>
              <a:t>Isósceles: Dois lados iguais.</a:t>
            </a:r>
          </a:p>
          <a:p>
            <a:pPr lvl="2">
              <a:spcBef>
                <a:spcPts val="0"/>
              </a:spcBef>
            </a:pPr>
            <a:r>
              <a:rPr lang="pt-BR"/>
              <a:t>Escaleno: Todos os lados diferentes.</a:t>
            </a:r>
          </a:p>
        </p:txBody>
      </p:sp>
    </p:spTree>
    <p:extLst>
      <p:ext uri="{BB962C8B-B14F-4D97-AF65-F5344CB8AC3E}">
        <p14:creationId xmlns:p14="http://schemas.microsoft.com/office/powerpoint/2010/main" val="844090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6263"/>
            <a:ext cx="11007306" cy="1968356"/>
          </a:xfrm>
        </p:spPr>
        <p:txBody>
          <a:bodyPr/>
          <a:lstStyle/>
          <a:p>
            <a:r>
              <a:rPr lang="pt-BR" b="1"/>
              <a:t>Desafio 3: Calculadora de Seguro de Automóveis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Peça ao usuário sua idade, sexo e anos de experiência como motorista. Calcule o valor do seguro:</a:t>
            </a:r>
          </a:p>
          <a:p>
            <a:pPr lvl="2">
              <a:spcBef>
                <a:spcPts val="0"/>
              </a:spcBef>
            </a:pPr>
            <a:r>
              <a:rPr lang="pt-BR"/>
              <a:t>Para homens com menos de 25 anos e menos de 2 anos de experiência: R$ 2000.</a:t>
            </a:r>
          </a:p>
          <a:p>
            <a:pPr lvl="2">
              <a:spcBef>
                <a:spcPts val="0"/>
              </a:spcBef>
            </a:pPr>
            <a:r>
              <a:rPr lang="pt-BR"/>
              <a:t>Para mulheres com menos de 25 anos e menos de 2 anos de experiência: R$ 1800.</a:t>
            </a:r>
          </a:p>
          <a:p>
            <a:pPr lvl="2">
              <a:spcBef>
                <a:spcPts val="0"/>
              </a:spcBef>
            </a:pPr>
            <a:r>
              <a:rPr lang="pt-BR"/>
              <a:t>Para motoristas com mais de 25 anos ou mais de 2 anos de experiência: R$ 1200.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A24BCCAB-8E95-490E-BD25-F48FCF466264}"/>
              </a:ext>
            </a:extLst>
          </p:cNvPr>
          <p:cNvSpPr txBox="1">
            <a:spLocks/>
          </p:cNvSpPr>
          <p:nvPr/>
        </p:nvSpPr>
        <p:spPr>
          <a:xfrm>
            <a:off x="661620" y="4035224"/>
            <a:ext cx="11007306" cy="235634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4: Sistema de Descontos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Peça o valor de uma compra e o número de itens adquiridos. Calcule o desconto:</a:t>
            </a:r>
          </a:p>
          <a:p>
            <a:pPr lvl="2">
              <a:spcBef>
                <a:spcPts val="0"/>
              </a:spcBef>
            </a:pPr>
            <a:r>
              <a:rPr lang="pt-BR"/>
              <a:t>Se o valor total for maior que R$ 300 ou o número de itens maior que 3, aplique 5%.</a:t>
            </a:r>
          </a:p>
          <a:p>
            <a:pPr lvl="2">
              <a:spcBef>
                <a:spcPts val="0"/>
              </a:spcBef>
            </a:pPr>
            <a:r>
              <a:rPr lang="pt-BR"/>
              <a:t>Se o valor total for maior que R$ 500 ou o número de itens maior que 5, aplique 10%.</a:t>
            </a:r>
          </a:p>
          <a:p>
            <a:pPr lvl="2">
              <a:spcBef>
                <a:spcPts val="0"/>
              </a:spcBef>
            </a:pPr>
            <a:r>
              <a:rPr lang="pt-BR"/>
              <a:t>Se o valor total for maior que R$ 1000, aplique 20%.</a:t>
            </a:r>
          </a:p>
          <a:p>
            <a:pPr lvl="2">
              <a:spcBef>
                <a:spcPts val="0"/>
              </a:spcBef>
            </a:pPr>
            <a:r>
              <a:rPr lang="pt-BR"/>
              <a:t>Caso contrário, não aplique desconto. Exiba o valor final com ou sem desconto.</a:t>
            </a:r>
          </a:p>
        </p:txBody>
      </p:sp>
    </p:spTree>
    <p:extLst>
      <p:ext uri="{BB962C8B-B14F-4D97-AF65-F5344CB8AC3E}">
        <p14:creationId xmlns:p14="http://schemas.microsoft.com/office/powerpoint/2010/main" val="7788492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079943"/>
            <a:ext cx="11007306" cy="1968356"/>
          </a:xfrm>
        </p:spPr>
        <p:txBody>
          <a:bodyPr/>
          <a:lstStyle/>
          <a:p>
            <a:r>
              <a:rPr lang="pt-BR" b="1"/>
              <a:t>Desafio 5: Validação de Login e Senha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Peça ao usuário um login e uma senha. Valide se:</a:t>
            </a:r>
          </a:p>
          <a:p>
            <a:pPr lvl="2">
              <a:spcBef>
                <a:spcPts val="0"/>
              </a:spcBef>
            </a:pPr>
            <a:r>
              <a:rPr lang="pt-BR"/>
              <a:t>O login contém pelo menos 5 caracteres.</a:t>
            </a:r>
          </a:p>
          <a:p>
            <a:pPr lvl="2">
              <a:spcBef>
                <a:spcPts val="0"/>
              </a:spcBef>
            </a:pPr>
            <a:r>
              <a:rPr lang="pt-BR"/>
              <a:t>A senha tem pelo menos 8 caracteres.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Exiba uma saída mostrando se o Login e a Senha são validos.</a:t>
            </a:r>
          </a:p>
        </p:txBody>
      </p:sp>
    </p:spTree>
    <p:extLst>
      <p:ext uri="{BB962C8B-B14F-4D97-AF65-F5344CB8AC3E}">
        <p14:creationId xmlns:p14="http://schemas.microsoft.com/office/powerpoint/2010/main" val="270001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89870"/>
          </a:xfrm>
        </p:spPr>
        <p:txBody>
          <a:bodyPr/>
          <a:lstStyle/>
          <a:p>
            <a:r>
              <a:rPr lang="pt-BR"/>
              <a:t>As estruturas condicionais em Java são usadas para tomar decisões com base em condições avaliadas durante a execução do programa. Elas permitem que o código siga diferentes caminhos, dependendo dos valores ou resultados das expressões, sendo as principais estruturas condicionais:</a:t>
            </a:r>
          </a:p>
          <a:p>
            <a:endParaRPr lang="pt-BR"/>
          </a:p>
          <a:p>
            <a:pPr marL="1028700" lvl="1" indent="-342900"/>
            <a:r>
              <a:rPr lang="pt-BR" b="1"/>
              <a:t>IF </a:t>
            </a:r>
            <a:r>
              <a:rPr lang="pt-BR"/>
              <a:t>- Executa um bloco de código se a condição for verdadeira.</a:t>
            </a:r>
          </a:p>
          <a:p>
            <a:pPr marL="1028700" lvl="1" indent="-342900"/>
            <a:r>
              <a:rPr lang="pt-BR" b="1"/>
              <a:t>IF ELSE</a:t>
            </a:r>
            <a:r>
              <a:rPr lang="pt-BR"/>
              <a:t>: Adiciona um bloco alternativo caso a condição seja falsa.</a:t>
            </a:r>
          </a:p>
          <a:p>
            <a:pPr marL="1028700" lvl="1" indent="-342900"/>
            <a:r>
              <a:rPr lang="pt-BR" b="1"/>
              <a:t>IF ELSE-IF ELSE</a:t>
            </a:r>
            <a:r>
              <a:rPr lang="pt-BR"/>
              <a:t>: Permite testar múltiplas condições em sequência. </a:t>
            </a:r>
          </a:p>
          <a:p>
            <a:pPr marL="1028700" lvl="1" indent="-342900"/>
            <a:r>
              <a:rPr lang="pt-BR" b="1"/>
              <a:t>Switch</a:t>
            </a:r>
            <a:r>
              <a:rPr lang="pt-BR"/>
              <a:t>: Útil para testar uma variável contra vários valores possíveis.</a:t>
            </a:r>
          </a:p>
        </p:txBody>
      </p:sp>
    </p:spTree>
    <p:extLst>
      <p:ext uri="{BB962C8B-B14F-4D97-AF65-F5344CB8AC3E}">
        <p14:creationId xmlns:p14="http://schemas.microsoft.com/office/powerpoint/2010/main" val="1849955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99A99-1D86-479A-8929-E088463C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Operadores de Comparação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FA580D-7CD9-4240-A3D9-85476EBA3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08125"/>
          </a:xfrm>
        </p:spPr>
        <p:txBody>
          <a:bodyPr/>
          <a:lstStyle/>
          <a:p>
            <a:r>
              <a:rPr lang="pt-BR"/>
              <a:t>Os operadores comparadores em Java são usados para comparar valores e retornar um resultado booleano, ou seja, </a:t>
            </a:r>
            <a:r>
              <a:rPr lang="pt-BR" err="1"/>
              <a:t>true</a:t>
            </a:r>
            <a:r>
              <a:rPr lang="pt-BR"/>
              <a:t> ou false. Eles são fundamentais em estruturas condicionais e loops, permitindo que o programa avalie condições e tome decisões com base nos resultados dessas comparações.</a:t>
            </a:r>
          </a:p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A2DA3CD-3281-4BA9-B8D4-0BA709984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83" y="3894482"/>
            <a:ext cx="8425034" cy="214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2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3961-2C88-4516-BF23-23EFBEA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 para 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C2D4-52F0-4998-94E1-1F063007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933249"/>
            <a:ext cx="11007306" cy="36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/>
              <a:t>IF</a:t>
            </a:r>
            <a:r>
              <a:rPr lang="pt-BR"/>
              <a:t>: Condição Simples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82A8D0E-45F1-49A5-95FC-DFB6536D1D1D}"/>
              </a:ext>
            </a:extLst>
          </p:cNvPr>
          <p:cNvSpPr/>
          <p:nvPr/>
        </p:nvSpPr>
        <p:spPr>
          <a:xfrm>
            <a:off x="2937164" y="2511171"/>
            <a:ext cx="63176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&gt;= 18) {</a:t>
            </a:r>
          </a:p>
          <a:p>
            <a:pPr indent="457200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"Você é maior de idade."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9A7CFC44-716A-4734-85E6-19DB5667981F}"/>
              </a:ext>
            </a:extLst>
          </p:cNvPr>
          <p:cNvSpPr txBox="1">
            <a:spLocks/>
          </p:cNvSpPr>
          <p:nvPr/>
        </p:nvSpPr>
        <p:spPr>
          <a:xfrm>
            <a:off x="749185" y="3929422"/>
            <a:ext cx="11007306" cy="360000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/>
              <a:t>IF ELSE</a:t>
            </a:r>
            <a:r>
              <a:rPr lang="pt-BR"/>
              <a:t>: Condição Alternativa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16CBEA-6476-4212-9400-2310C0EBF38C}"/>
              </a:ext>
            </a:extLst>
          </p:cNvPr>
          <p:cNvSpPr/>
          <p:nvPr/>
        </p:nvSpPr>
        <p:spPr>
          <a:xfrm>
            <a:off x="2381967" y="4507345"/>
            <a:ext cx="77771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= 18;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idade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&gt;= 18)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"Você é maior de idade."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/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"Você é menor de idade."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0233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3961-2C88-4516-BF23-23EFBEA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 para 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C2D4-52F0-4998-94E1-1F063007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933249"/>
            <a:ext cx="11007306" cy="36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/>
              <a:t>IF-ELSE-IF </a:t>
            </a:r>
            <a:r>
              <a:rPr lang="pt-BR"/>
              <a:t>-</a:t>
            </a:r>
            <a:r>
              <a:rPr lang="pt-BR" b="1"/>
              <a:t> </a:t>
            </a:r>
            <a:r>
              <a:rPr lang="pt-BR"/>
              <a:t>Múltiplas Condições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FED583DF-E78D-46CC-A6CA-0F03B92FA8AE}"/>
              </a:ext>
            </a:extLst>
          </p:cNvPr>
          <p:cNvSpPr/>
          <p:nvPr/>
        </p:nvSpPr>
        <p:spPr>
          <a:xfrm>
            <a:off x="3048000" y="2753515"/>
            <a:ext cx="6096000" cy="365228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= 85;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&gt;= 90)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"Excelente!"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&gt;= 70)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"Bom."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nota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&gt;= 50)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"Regular."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"Insuficiente."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77744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FF3961-2C88-4516-BF23-23EFBEAA7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Sintaxe para Estruturas Condicionais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06C2D4-52F0-4998-94E1-1F063007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933249"/>
            <a:ext cx="11007306" cy="360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b="1"/>
              <a:t>SWITCH -</a:t>
            </a:r>
            <a:r>
              <a:rPr lang="pt-BR"/>
              <a:t> Escolha entre Múltiplos Casos.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25E0041-6A3E-4FCE-8962-DE321857B97C}"/>
              </a:ext>
            </a:extLst>
          </p:cNvPr>
          <p:cNvSpPr/>
          <p:nvPr/>
        </p:nvSpPr>
        <p:spPr>
          <a:xfrm>
            <a:off x="3048000" y="2598387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opcao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endParaRPr lang="pt-BR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switch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>
                <a:solidFill>
                  <a:srgbClr val="6A3E3E"/>
                </a:solidFill>
                <a:latin typeface="Consolas" panose="020B0609020204030204" pitchFamily="49" charset="0"/>
              </a:rPr>
              <a:t>opcao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1:</a:t>
            </a:r>
          </a:p>
          <a:p>
            <a:pPr indent="457200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"1 - Enfermeiro"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case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 2:</a:t>
            </a:r>
          </a:p>
          <a:p>
            <a:pPr indent="457200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"2 - Fisioterapeuta"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default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indent="457200"/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b="1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>
                <a:solidFill>
                  <a:srgbClr val="2A00FF"/>
                </a:solidFill>
                <a:latin typeface="Consolas" panose="020B0609020204030204" pitchFamily="49" charset="0"/>
              </a:rPr>
              <a:t>"3 - Clinico Geral"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/>
            <a:r>
              <a:rPr lang="pt-BR" b="1">
                <a:solidFill>
                  <a:srgbClr val="7F0055"/>
                </a:solidFill>
                <a:latin typeface="Consolas" panose="020B0609020204030204" pitchFamily="49" charset="0"/>
              </a:rPr>
              <a:t>break</a:t>
            </a:r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t-BR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96913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2620310"/>
          </a:xfrm>
        </p:spPr>
        <p:txBody>
          <a:bodyPr/>
          <a:lstStyle/>
          <a:p>
            <a:r>
              <a:rPr lang="pt-BR" b="1"/>
              <a:t>Desafio 1: Sistema de Notas Detalhado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Crie um programa que leia a nota de um aluno e mostre uma mensagem detalhada:</a:t>
            </a:r>
          </a:p>
          <a:p>
            <a:pPr lvl="2">
              <a:spcBef>
                <a:spcPts val="0"/>
              </a:spcBef>
            </a:pPr>
            <a:r>
              <a:rPr lang="pt-BR"/>
              <a:t>Nota abaixo de 5: "Reprovado - precisa melhorar muito".</a:t>
            </a:r>
          </a:p>
          <a:p>
            <a:pPr lvl="2">
              <a:spcBef>
                <a:spcPts val="0"/>
              </a:spcBef>
            </a:pPr>
            <a:r>
              <a:rPr lang="pt-BR"/>
              <a:t>Nota entre 5 e 6.9: "Recuperação - dedicação é necessária".</a:t>
            </a:r>
          </a:p>
          <a:p>
            <a:pPr lvl="2">
              <a:spcBef>
                <a:spcPts val="0"/>
              </a:spcBef>
            </a:pPr>
            <a:r>
              <a:rPr lang="pt-BR"/>
              <a:t>Nota entre 7 e 8.9: "Aprovado - desempenho satisfatório".</a:t>
            </a:r>
          </a:p>
          <a:p>
            <a:pPr lvl="2">
              <a:spcBef>
                <a:spcPts val="0"/>
              </a:spcBef>
            </a:pPr>
            <a:r>
              <a:rPr lang="pt-BR"/>
              <a:t>Nota 9 ou mais: "Aprovado com Distinção - excelente!".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Não utilizar operadores lógicos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459182" y="4852542"/>
            <a:ext cx="11007306" cy="1761322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2: Calculadora de Multa por Excesso de Velocidade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Crie um programa que calcule o valor da multa a ser paga caso um motorista ultrapasse o limite de velocidade. O limite de velocidade será de 90 km/h e o usuário deve inserir a velocidade do veículo. Para cada quilômetro por hora acima do limite, será cobrado R$ 10,00.</a:t>
            </a:r>
          </a:p>
        </p:txBody>
      </p:sp>
    </p:spTree>
    <p:extLst>
      <p:ext uri="{BB962C8B-B14F-4D97-AF65-F5344CB8AC3E}">
        <p14:creationId xmlns:p14="http://schemas.microsoft.com/office/powerpoint/2010/main" val="1606436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1639597"/>
          </a:xfrm>
        </p:spPr>
        <p:txBody>
          <a:bodyPr/>
          <a:lstStyle/>
          <a:p>
            <a:r>
              <a:rPr lang="pt-BR" b="1"/>
              <a:t>Desafio 3: Adivinhe o Número</a:t>
            </a:r>
          </a:p>
          <a:p>
            <a:pPr marL="457200" lvl="1" indent="0">
              <a:buNone/>
            </a:pPr>
            <a:r>
              <a:rPr lang="pt-BR"/>
              <a:t>Crie um programa em Java que simula um jogo de adivinhação. A máquina irá gerar um número inteiro aleatório entre 1 e 10 (inclusive). O jogador terá uma tentativa para adivinhar o número. O programa deverá exibir mensagens indicando se o jogador acertou ou errou.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D442037C-7E9F-444F-A87A-BFED3ED34744}"/>
              </a:ext>
            </a:extLst>
          </p:cNvPr>
          <p:cNvSpPr txBox="1">
            <a:spLocks/>
          </p:cNvSpPr>
          <p:nvPr/>
        </p:nvSpPr>
        <p:spPr>
          <a:xfrm>
            <a:off x="592347" y="4018041"/>
            <a:ext cx="11007306" cy="2338371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b="1"/>
              <a:t>Desafio 4: Conversor de Moedas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Desenvolva um programa que peça ao usuário um valor em reais e a moeda para a qual deseja converter:</a:t>
            </a:r>
          </a:p>
          <a:p>
            <a:pPr lvl="2">
              <a:spcBef>
                <a:spcPts val="0"/>
              </a:spcBef>
            </a:pPr>
            <a:r>
              <a:rPr lang="pt-BR"/>
              <a:t>1 - Dólar (R$ 1 = US$ 0.20).</a:t>
            </a:r>
          </a:p>
          <a:p>
            <a:pPr lvl="2">
              <a:spcBef>
                <a:spcPts val="0"/>
              </a:spcBef>
            </a:pPr>
            <a:r>
              <a:rPr lang="pt-BR"/>
              <a:t>2 - Euro (R$ 1 = € 0.18).</a:t>
            </a:r>
          </a:p>
          <a:p>
            <a:pPr lvl="2">
              <a:spcBef>
                <a:spcPts val="0"/>
              </a:spcBef>
            </a:pPr>
            <a:r>
              <a:rPr lang="pt-BR"/>
              <a:t>3 - Libra (R$ 1 = £ 0.15).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Use switch para calcular e mostrar o valor convertido.</a:t>
            </a:r>
          </a:p>
        </p:txBody>
      </p:sp>
    </p:spTree>
    <p:extLst>
      <p:ext uri="{BB962C8B-B14F-4D97-AF65-F5344CB8AC3E}">
        <p14:creationId xmlns:p14="http://schemas.microsoft.com/office/powerpoint/2010/main" val="309559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6DBD-91D2-4E14-872C-762773E61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Desafios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E2030-B321-4A4C-98C4-115C0FE1D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2102610"/>
            <a:ext cx="11007306" cy="2868885"/>
          </a:xfrm>
        </p:spPr>
        <p:txBody>
          <a:bodyPr/>
          <a:lstStyle/>
          <a:p>
            <a:r>
              <a:rPr lang="pt-BR" b="1"/>
              <a:t>Desafio 5: Cálculo de Taxa de Empréstimo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Elabore um programa que peça ao usuário para informar o valor de um empréstimo e o número de parcelas desejadas (</a:t>
            </a:r>
            <a:r>
              <a:rPr lang="pt-BR" b="1"/>
              <a:t>6</a:t>
            </a:r>
            <a:r>
              <a:rPr lang="pt-BR"/>
              <a:t>, </a:t>
            </a:r>
            <a:r>
              <a:rPr lang="pt-BR" b="1"/>
              <a:t>12</a:t>
            </a:r>
            <a:r>
              <a:rPr lang="pt-BR"/>
              <a:t> ou </a:t>
            </a:r>
            <a:r>
              <a:rPr lang="pt-BR" b="1"/>
              <a:t>24</a:t>
            </a:r>
            <a:r>
              <a:rPr lang="pt-BR"/>
              <a:t> meses). Use uma estrutura switch para calcular o valor final, considerando as taxas:</a:t>
            </a:r>
          </a:p>
          <a:p>
            <a:pPr lvl="2">
              <a:spcBef>
                <a:spcPts val="0"/>
              </a:spcBef>
            </a:pPr>
            <a:r>
              <a:rPr lang="pt-BR" b="1"/>
              <a:t>6</a:t>
            </a:r>
            <a:r>
              <a:rPr lang="pt-BR"/>
              <a:t> meses: +5% do valor total.</a:t>
            </a:r>
          </a:p>
          <a:p>
            <a:pPr lvl="2">
              <a:spcBef>
                <a:spcPts val="0"/>
              </a:spcBef>
            </a:pPr>
            <a:r>
              <a:rPr lang="pt-BR" b="1"/>
              <a:t>12</a:t>
            </a:r>
            <a:r>
              <a:rPr lang="pt-BR"/>
              <a:t> meses: +10% do valor total.</a:t>
            </a:r>
          </a:p>
          <a:p>
            <a:pPr lvl="2">
              <a:spcBef>
                <a:spcPts val="0"/>
              </a:spcBef>
            </a:pPr>
            <a:r>
              <a:rPr lang="pt-BR" b="1"/>
              <a:t>24</a:t>
            </a:r>
            <a:r>
              <a:rPr lang="pt-BR"/>
              <a:t> meses: +20% do valor total.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pt-BR"/>
              <a:t>Mostre o valor total a ser pago com base na escolha.</a:t>
            </a:r>
          </a:p>
        </p:txBody>
      </p:sp>
    </p:spTree>
    <p:extLst>
      <p:ext uri="{BB962C8B-B14F-4D97-AF65-F5344CB8AC3E}">
        <p14:creationId xmlns:p14="http://schemas.microsoft.com/office/powerpoint/2010/main" val="3372519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2944E2A55A184AA0AE9B679ED24E1B" ma:contentTypeVersion="8" ma:contentTypeDescription="Create a new document." ma:contentTypeScope="" ma:versionID="e9ab288d6cedf8a5e976d02b8a0b6464">
  <xsd:schema xmlns:xsd="http://www.w3.org/2001/XMLSchema" xmlns:xs="http://www.w3.org/2001/XMLSchema" xmlns:p="http://schemas.microsoft.com/office/2006/metadata/properties" xmlns:ns2="a1b6b87f-fc8f-404b-ac19-bdea63afb35a" targetNamespace="http://schemas.microsoft.com/office/2006/metadata/properties" ma:root="true" ma:fieldsID="03c045be9772f47b7a1ba445499b0882" ns2:_="">
    <xsd:import namespace="a1b6b87f-fc8f-404b-ac19-bdea63afb3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b6b87f-fc8f-404b-ac19-bdea63afb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EB05D5F-3E21-4AEC-8E1F-88D9047B677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2A31BF3-3972-47C6-85BA-95667CC62A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03EAC81-2C13-4E0A-B320-4C6F686618EA}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Tema do Office</vt:lpstr>
      <vt:lpstr>Estrutura Condicionais</vt:lpstr>
      <vt:lpstr>Estruturas Condicionais</vt:lpstr>
      <vt:lpstr>Operadores de Comparação</vt:lpstr>
      <vt:lpstr>Sintaxe para Estruturas Condicionais</vt:lpstr>
      <vt:lpstr>Sintaxe para Estruturas Condicionais</vt:lpstr>
      <vt:lpstr>Sintaxe para Estruturas Condicionais</vt:lpstr>
      <vt:lpstr>Desafios</vt:lpstr>
      <vt:lpstr>Desafios</vt:lpstr>
      <vt:lpstr>Desafios</vt:lpstr>
      <vt:lpstr>Operadores Lógicos</vt:lpstr>
      <vt:lpstr>Sintaxe Operador AND (&amp;&amp;)</vt:lpstr>
      <vt:lpstr>Sintaxe Operador OR (||)</vt:lpstr>
      <vt:lpstr>Sintaxe Operador NOT (!)</vt:lpstr>
      <vt:lpstr>Desafios</vt:lpstr>
      <vt:lpstr>Desafios</vt:lpstr>
      <vt:lpstr>Desafios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revision>1</cp:revision>
  <dcterms:created xsi:type="dcterms:W3CDTF">2024-03-08T12:14:33Z</dcterms:created>
  <dcterms:modified xsi:type="dcterms:W3CDTF">2025-02-24T12:12:46Z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0x010100872944E2A55A184AA0AE9B679ED24E1B</vt:lpwstr>
  </property>
</Properties>
</file>