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7"/>
  </p:notesMasterIdLst>
  <p:sldIdLst>
    <p:sldId id="256" r:id="rId5"/>
    <p:sldId id="285" r:id="rId6"/>
    <p:sldId id="278" r:id="rId7"/>
    <p:sldId id="269" r:id="rId8"/>
    <p:sldId id="268" r:id="rId9"/>
    <p:sldId id="270" r:id="rId10"/>
    <p:sldId id="271" r:id="rId11"/>
    <p:sldId id="272" r:id="rId12"/>
    <p:sldId id="279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89" r:id="rId23"/>
    <p:sldId id="290" r:id="rId24"/>
    <p:sldId id="291" r:id="rId25"/>
    <p:sldId id="264" r:id="rId26"/>
    <p:sldId id="286" r:id="rId27"/>
    <p:sldId id="288" r:id="rId28"/>
    <p:sldId id="287" r:id="rId29"/>
    <p:sldId id="292" r:id="rId30"/>
    <p:sldId id="293" r:id="rId31"/>
    <p:sldId id="294" r:id="rId32"/>
    <p:sldId id="263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A7548-2A19-6700-CA0E-94DE47B751BB}" v="1" dt="2025-03-18T13:26:55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Guimarães dos Santos" userId="S::11241504490@alunos.umc.br::ac15dd4b-af8c-41c6-8a91-992b98ef74c2" providerId="AD" clId="Web-{A69A7548-2A19-6700-CA0E-94DE47B751BB}"/>
    <pc:docChg chg="modSld">
      <pc:chgData name="João Henrique Guimarães dos Santos" userId="S::11241504490@alunos.umc.br::ac15dd4b-af8c-41c6-8a91-992b98ef74c2" providerId="AD" clId="Web-{A69A7548-2A19-6700-CA0E-94DE47B751BB}" dt="2025-03-18T13:26:55.743" v="0" actId="1076"/>
      <pc:docMkLst>
        <pc:docMk/>
      </pc:docMkLst>
      <pc:sldChg chg="modSp">
        <pc:chgData name="João Henrique Guimarães dos Santos" userId="S::11241504490@alunos.umc.br::ac15dd4b-af8c-41c6-8a91-992b98ef74c2" providerId="AD" clId="Web-{A69A7548-2A19-6700-CA0E-94DE47B751BB}" dt="2025-03-18T13:26:55.743" v="0" actId="1076"/>
        <pc:sldMkLst>
          <pc:docMk/>
          <pc:sldMk cId="2628104251" sldId="279"/>
        </pc:sldMkLst>
        <pc:picChg chg="mod">
          <ac:chgData name="João Henrique Guimarães dos Santos" userId="S::11241504490@alunos.umc.br::ac15dd4b-af8c-41c6-8a91-992b98ef74c2" providerId="AD" clId="Web-{A69A7548-2A19-6700-CA0E-94DE47B751BB}" dt="2025-03-18T13:26:55.743" v="0" actId="1076"/>
          <ac:picMkLst>
            <pc:docMk/>
            <pc:sldMk cId="2628104251" sldId="279"/>
            <ac:picMk id="4" creationId="{5120C2DB-E9EC-48D4-90B2-FA05399639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4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fAczP5Ys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PizFNPupk&amp;t=13s" TargetMode="External"/><Relationship Id="rId2" Type="http://schemas.openxmlformats.org/officeDocument/2006/relationships/hyperlink" Target="https://www.youtube.com/watch?v=12EaUb6o2m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Ameaças Cibernéticas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Stuxnet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/>
              <a:t>Malwares utilizados</a:t>
            </a:r>
          </a:p>
          <a:p>
            <a:pPr lvl="1" indent="0">
              <a:buNone/>
            </a:pPr>
            <a:r>
              <a:rPr lang="pt-BR"/>
              <a:t>O </a:t>
            </a:r>
            <a:r>
              <a:rPr lang="pt-BR" err="1"/>
              <a:t>Stuxnet</a:t>
            </a:r>
            <a:r>
              <a:rPr lang="pt-BR"/>
              <a:t> foi um </a:t>
            </a:r>
            <a:r>
              <a:rPr lang="pt-BR" b="1" err="1"/>
              <a:t>worm</a:t>
            </a:r>
            <a:r>
              <a:rPr lang="pt-BR"/>
              <a:t> altamente sofisticado, projetado especificamente para atacar sistemas industriais. Ele explorava </a:t>
            </a:r>
            <a:r>
              <a:rPr lang="pt-BR" b="1"/>
              <a:t>vulnerabilidades de dia zero</a:t>
            </a:r>
            <a:r>
              <a:rPr lang="pt-BR"/>
              <a:t> no Windows e manipulava </a:t>
            </a:r>
            <a:r>
              <a:rPr lang="pt-BR" b="1"/>
              <a:t>Controladores Lógicos Programáveis (</a:t>
            </a:r>
            <a:r>
              <a:rPr lang="pt-BR" b="1" err="1"/>
              <a:t>CLPs</a:t>
            </a:r>
            <a:r>
              <a:rPr lang="pt-BR" b="1"/>
              <a:t>)</a:t>
            </a:r>
            <a:r>
              <a:rPr lang="pt-BR"/>
              <a:t> da Siemens.</a:t>
            </a:r>
          </a:p>
          <a:p>
            <a:pPr>
              <a:spcBef>
                <a:spcPts val="0"/>
              </a:spcBef>
            </a:pPr>
            <a:r>
              <a:rPr lang="pt-BR" sz="1800" b="1"/>
              <a:t>Meio de propagação e funcionamento do ataque</a:t>
            </a:r>
          </a:p>
          <a:p>
            <a:pPr marL="971550" lvl="1" indent="-285750"/>
            <a:r>
              <a:rPr lang="pt-BR"/>
              <a:t>O </a:t>
            </a:r>
            <a:r>
              <a:rPr lang="pt-BR" err="1"/>
              <a:t>Stuxnet</a:t>
            </a:r>
            <a:r>
              <a:rPr lang="pt-BR"/>
              <a:t> não foi entregue via internet, pois as instalações iranianas estavam desconectadas da rede mundial.</a:t>
            </a:r>
          </a:p>
          <a:p>
            <a:pPr marL="971550" lvl="1" indent="-285750"/>
            <a:r>
              <a:rPr lang="pt-BR"/>
              <a:t>O malware foi introduzido por </a:t>
            </a:r>
            <a:r>
              <a:rPr lang="pt-BR" err="1"/>
              <a:t>pendrives</a:t>
            </a:r>
            <a:r>
              <a:rPr lang="pt-BR"/>
              <a:t> ou laptops contaminados.</a:t>
            </a:r>
          </a:p>
          <a:p>
            <a:pPr marL="971550" lvl="1" indent="-285750"/>
            <a:r>
              <a:rPr lang="pt-BR"/>
              <a:t>Assim que infectava um sistema, o </a:t>
            </a:r>
            <a:r>
              <a:rPr lang="pt-BR" err="1"/>
              <a:t>worm</a:t>
            </a:r>
            <a:r>
              <a:rPr lang="pt-BR"/>
              <a:t> se autorreplicava e explorava vulnerabilidades no Windows para se espalhar por toda a rede.</a:t>
            </a:r>
          </a:p>
          <a:p>
            <a:pPr marL="971550" lvl="1" indent="-285750"/>
            <a:r>
              <a:rPr lang="pt-BR"/>
              <a:t>O objetivo era modificar o código dos </a:t>
            </a:r>
            <a:r>
              <a:rPr lang="pt-BR" err="1"/>
              <a:t>CLPs</a:t>
            </a:r>
            <a:r>
              <a:rPr lang="pt-BR"/>
              <a:t> da Siemens, usados para controlar as centrífugas nucleares, fazendo com que elas girassem em velocidades perigosas e se autodestruíssem.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78777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Stuxnet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/>
              <a:t>Para evitar detecção, o </a:t>
            </a:r>
            <a:r>
              <a:rPr lang="pt-BR" sz="1600" err="1"/>
              <a:t>Stuxnet</a:t>
            </a:r>
            <a:r>
              <a:rPr lang="pt-BR" sz="1600"/>
              <a:t> enviava dados falsos para os operadores, simulando que as máquinas estavam funcionando normalmente.</a:t>
            </a:r>
            <a:endParaRPr lang="pt-BR" sz="1600" b="1"/>
          </a:p>
          <a:p>
            <a:pPr>
              <a:spcBef>
                <a:spcPts val="0"/>
              </a:spcBef>
            </a:pPr>
            <a:r>
              <a:rPr lang="pt-BR" sz="1800" b="1"/>
              <a:t>O que foi feito para parar esse ataque?</a:t>
            </a:r>
          </a:p>
          <a:p>
            <a:pPr lvl="1" indent="0">
              <a:buNone/>
            </a:pPr>
            <a:r>
              <a:rPr lang="pt-BR"/>
              <a:t>Após a descoberta do </a:t>
            </a:r>
            <a:r>
              <a:rPr lang="pt-BR" err="1"/>
              <a:t>Stuxnet</a:t>
            </a:r>
            <a:r>
              <a:rPr lang="pt-BR"/>
              <a:t> em 2010, especialistas em </a:t>
            </a:r>
            <a:r>
              <a:rPr lang="pt-BR" err="1"/>
              <a:t>cibersegurança</a:t>
            </a:r>
            <a:r>
              <a:rPr lang="pt-BR"/>
              <a:t> trabalharam para analisá-lo e desenvolver patches de segurança. A Microsoft lançou atualizações para corrigir as vulnerabilidades exploradas pelo </a:t>
            </a:r>
            <a:r>
              <a:rPr lang="pt-BR" err="1"/>
              <a:t>worm</a:t>
            </a:r>
            <a:r>
              <a:rPr lang="pt-BR"/>
              <a:t>. O Irã também tentou conter o ataque, removendo o malware de suas redes e substituindo equipamentos danificados.</a:t>
            </a:r>
          </a:p>
          <a:p>
            <a:pPr>
              <a:spcBef>
                <a:spcPts val="0"/>
              </a:spcBef>
            </a:pPr>
            <a:r>
              <a:rPr lang="pt-BR" sz="1800" b="1"/>
              <a:t>Motivo do ataque?</a:t>
            </a:r>
          </a:p>
          <a:p>
            <a:pPr lvl="1" indent="0">
              <a:buNone/>
            </a:pPr>
            <a:r>
              <a:rPr lang="pt-BR"/>
              <a:t>O </a:t>
            </a:r>
            <a:r>
              <a:rPr lang="pt-BR" err="1"/>
              <a:t>Stuxnet</a:t>
            </a:r>
            <a:r>
              <a:rPr lang="pt-BR"/>
              <a:t> foi desenvolvido pelos Estados Unidos e Israel como parte da operação </a:t>
            </a:r>
            <a:r>
              <a:rPr lang="pt-BR" err="1"/>
              <a:t>ultra-secreta</a:t>
            </a:r>
            <a:r>
              <a:rPr lang="pt-BR"/>
              <a:t> chamada "Jogos Olímpicos". O objetivo era atrasar e enfraquecer o programa nuclear do Irã, impedindo o desenvolvimento de armas nucleares sem precisar de uma ação militar direta.</a:t>
            </a:r>
          </a:p>
          <a:p>
            <a:pPr marL="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99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Stuxnet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/>
              <a:t>Número de Dispositivos Infectados e Prejuízo Total</a:t>
            </a:r>
          </a:p>
          <a:p>
            <a:pPr marL="973350" lvl="2" indent="-285750"/>
            <a:r>
              <a:rPr lang="pt-BR" sz="1600" b="1"/>
              <a:t>Dispositivos infectados: </a:t>
            </a:r>
            <a:r>
              <a:rPr lang="pt-BR" sz="1600"/>
              <a:t>Dezenas de milhares de computadores.</a:t>
            </a:r>
          </a:p>
          <a:p>
            <a:pPr marL="973350" lvl="2" indent="-285750"/>
            <a:r>
              <a:rPr lang="pt-BR" sz="1600" b="1"/>
              <a:t>Dano à infraestrutura: </a:t>
            </a:r>
            <a:r>
              <a:rPr lang="pt-BR" sz="1600"/>
              <a:t>Centenas de centrífugas nucleares foram desativadas ou destruídas.</a:t>
            </a:r>
          </a:p>
          <a:p>
            <a:pPr marL="973350" lvl="2" indent="-285750"/>
            <a:r>
              <a:rPr lang="pt-BR" sz="1600" b="1"/>
              <a:t>Impacto: </a:t>
            </a:r>
            <a:r>
              <a:rPr lang="pt-BR" sz="1600"/>
              <a:t>O ataque causou um atraso significativo no programa nuclear iraniano e levou o Irã a reforçar sua segurança cibernética.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/>
              <a:t>O que foi feito para parar esse ataque?</a:t>
            </a:r>
          </a:p>
          <a:p>
            <a:pPr marL="687600" lvl="2" indent="0">
              <a:buNone/>
            </a:pPr>
            <a:r>
              <a:rPr lang="pt-BR" sz="1600"/>
              <a:t>Embora nenhum país tenha assumido oficialmente a autoria, investigações apontam que o </a:t>
            </a:r>
            <a:r>
              <a:rPr lang="pt-BR" sz="1600" err="1"/>
              <a:t>Stuxnet</a:t>
            </a:r>
            <a:r>
              <a:rPr lang="pt-BR" sz="1600"/>
              <a:t> foi desenvolvido por uma colaboração entre a </a:t>
            </a:r>
            <a:r>
              <a:rPr lang="pt-BR" sz="1600" b="1"/>
              <a:t>Agência de Segurança Nacional dos EUA (NSA) </a:t>
            </a:r>
            <a:r>
              <a:rPr lang="pt-BR" sz="1600"/>
              <a:t>e a </a:t>
            </a:r>
            <a:r>
              <a:rPr lang="pt-BR" sz="1600" b="1"/>
              <a:t>unidade de inteligência cibernética de Israel</a:t>
            </a:r>
            <a:r>
              <a:rPr lang="pt-BR" sz="1600"/>
              <a:t>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/>
              <a:t>Vídeo explicativo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u="sng">
                <a:hlinkClick r:id="rId2"/>
              </a:rPr>
              <a:t>https://www.youtube.com/watch?v=MqfAczP5YsM</a:t>
            </a:r>
            <a:endParaRPr lang="pt-BR" sz="1600"/>
          </a:p>
          <a:p>
            <a:pPr marL="0" lvl="2" indent="0">
              <a:spcBef>
                <a:spcPts val="0"/>
              </a:spcBef>
              <a:buNone/>
            </a:pPr>
            <a:endParaRPr lang="pt-BR" sz="2000" b="1"/>
          </a:p>
        </p:txBody>
      </p:sp>
    </p:spTree>
    <p:extLst>
      <p:ext uri="{BB962C8B-B14F-4D97-AF65-F5344CB8AC3E}">
        <p14:creationId xmlns:p14="http://schemas.microsoft.com/office/powerpoint/2010/main" val="362073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4DC9-6098-44A2-8648-267C3C14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- </a:t>
            </a:r>
            <a:r>
              <a:rPr lang="pt-BR" err="1"/>
              <a:t>WannaCry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68E14-95D3-494C-A1F6-10A8AD66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8" y="2644358"/>
            <a:ext cx="5466708" cy="29453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/>
              <a:t>O </a:t>
            </a:r>
            <a:r>
              <a:rPr lang="pt-BR" sz="1600" err="1"/>
              <a:t>WannaCry</a:t>
            </a:r>
            <a:r>
              <a:rPr lang="pt-BR" sz="1600"/>
              <a:t>, um ataque </a:t>
            </a:r>
            <a:r>
              <a:rPr lang="pt-BR" sz="1600" err="1"/>
              <a:t>ransomware</a:t>
            </a:r>
            <a:r>
              <a:rPr lang="pt-BR" sz="1600"/>
              <a:t> de 2017, explorou uma falha no Windows para se espalhar globalmente, criptografando arquivos e exigindo resgates em Bitcoin. O ataque afetou milhares de organizações em mais de 150 países, incluindo hospitais e órgãos governamentais. Utilizando a falha </a:t>
            </a:r>
            <a:r>
              <a:rPr lang="pt-BR" sz="1600" err="1"/>
              <a:t>EternalBlue</a:t>
            </a:r>
            <a:r>
              <a:rPr lang="pt-BR" sz="1600"/>
              <a:t>, vazada por hackers, o incidente destacou os riscos da falta de atualizações de segurança e a vulnerabilidade de infraestruturas críticas.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0F8D96-0490-4CB0-92CE-C4ABAAC4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84" y="2230525"/>
            <a:ext cx="5016827" cy="37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WannaCry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0017"/>
          </a:xfrm>
        </p:spPr>
        <p:txBody>
          <a:bodyPr/>
          <a:lstStyle/>
          <a:p>
            <a:r>
              <a:rPr lang="pt-BR" sz="1800" b="1"/>
              <a:t>Malwares utilizados</a:t>
            </a:r>
          </a:p>
          <a:p>
            <a:pPr marL="971550" lvl="1" indent="-285750"/>
            <a:r>
              <a:rPr lang="pt-BR" b="1" err="1"/>
              <a:t>WannaCry</a:t>
            </a:r>
            <a:r>
              <a:rPr lang="pt-BR" b="1"/>
              <a:t>:</a:t>
            </a:r>
            <a:r>
              <a:rPr lang="pt-BR"/>
              <a:t> Um </a:t>
            </a:r>
            <a:r>
              <a:rPr lang="pt-BR" err="1"/>
              <a:t>ransomware</a:t>
            </a:r>
            <a:r>
              <a:rPr lang="pt-BR"/>
              <a:t> que criptografava arquivos do sistema infectado e exigia um resgate em Bitcoin para liberar os dados.</a:t>
            </a:r>
          </a:p>
          <a:p>
            <a:pPr marL="971550" lvl="1" indent="-285750"/>
            <a:r>
              <a:rPr lang="pt-BR" b="1" err="1"/>
              <a:t>EternalBlue</a:t>
            </a:r>
            <a:r>
              <a:rPr lang="pt-BR"/>
              <a:t>: Uma exploração de vulnerabilidade no protocolo SMBv1 do Windows, originalmente desenvolvida pela NSA e vazada pelos Shadow Brokers.</a:t>
            </a:r>
          </a:p>
          <a:p>
            <a:pPr marL="0" lvl="1" indent="0">
              <a:buNone/>
            </a:pPr>
            <a:r>
              <a:rPr lang="pt-BR" sz="1800" b="1"/>
              <a:t>Meio de propagação e funcionamento do ataque</a:t>
            </a:r>
          </a:p>
          <a:p>
            <a:pPr marL="971550" lvl="1" indent="-285750"/>
            <a:r>
              <a:rPr lang="pt-BR"/>
              <a:t>O </a:t>
            </a:r>
            <a:r>
              <a:rPr lang="pt-BR" err="1"/>
              <a:t>WannaCry</a:t>
            </a:r>
            <a:r>
              <a:rPr lang="pt-BR"/>
              <a:t> era um </a:t>
            </a:r>
            <a:r>
              <a:rPr lang="pt-BR" err="1"/>
              <a:t>worm</a:t>
            </a:r>
            <a:r>
              <a:rPr lang="pt-BR"/>
              <a:t>, ou seja, ele se espalhava automaticamente entre computadores vulneráveis.</a:t>
            </a:r>
          </a:p>
          <a:p>
            <a:pPr marL="971550" lvl="1" indent="-285750"/>
            <a:r>
              <a:rPr lang="pt-BR"/>
              <a:t>Ele explorava a falha </a:t>
            </a:r>
            <a:r>
              <a:rPr lang="pt-BR" err="1"/>
              <a:t>EternalBlue</a:t>
            </a:r>
            <a:r>
              <a:rPr lang="pt-BR"/>
              <a:t> no protocolo SMBv1 do Windows para se replicar dentro das redes corporativas e pela internet.</a:t>
            </a:r>
          </a:p>
          <a:p>
            <a:pPr marL="971550" lvl="1" indent="-285750"/>
            <a:r>
              <a:rPr lang="pt-BR"/>
              <a:t>Quando um computador era infectado, o malware criptografava os arquivos e exibia uma mensagem exigindo um pagamento em Bitcoin para liberar os arquivos.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88234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WannaCry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/>
              <a:t>A Microsoft lançou um patch de segurança (MS17-010) para corrigir a vulnerabilidade </a:t>
            </a:r>
            <a:r>
              <a:rPr lang="pt-BR" sz="1600" err="1"/>
              <a:t>EternalBlue</a:t>
            </a:r>
            <a:r>
              <a:rPr lang="pt-BR" sz="1600"/>
              <a:t> em março de 2017, mas muitas máquinas permaneceram sem atualização, facilitando a propagação do malware.</a:t>
            </a:r>
            <a:endParaRPr lang="pt-BR" sz="1600" b="1"/>
          </a:p>
          <a:p>
            <a:pPr>
              <a:spcBef>
                <a:spcPts val="0"/>
              </a:spcBef>
            </a:pPr>
            <a:r>
              <a:rPr lang="pt-BR" sz="1800" b="1"/>
              <a:t>O que foi feito para parar esse ataque?</a:t>
            </a:r>
          </a:p>
          <a:p>
            <a:pPr marL="971550" lvl="1" indent="-285750"/>
            <a:r>
              <a:rPr lang="pt-BR"/>
              <a:t>O ataque foi interrompido temporariamente quando o pesquisador Marcus </a:t>
            </a:r>
            <a:r>
              <a:rPr lang="pt-BR" err="1"/>
              <a:t>Hutchins</a:t>
            </a:r>
            <a:r>
              <a:rPr lang="pt-BR"/>
              <a:t> encontrou um "interruptor de eliminação" no código do malware.</a:t>
            </a:r>
          </a:p>
          <a:p>
            <a:pPr marL="971550" lvl="1" indent="-285750"/>
            <a:r>
              <a:rPr lang="pt-BR"/>
              <a:t>O </a:t>
            </a:r>
            <a:r>
              <a:rPr lang="pt-BR" err="1"/>
              <a:t>WannaCry</a:t>
            </a:r>
            <a:r>
              <a:rPr lang="pt-BR"/>
              <a:t> fazia uma requisição para um domínio específico antes de se ativar. </a:t>
            </a:r>
            <a:r>
              <a:rPr lang="pt-BR" err="1"/>
              <a:t>Hutchins</a:t>
            </a:r>
            <a:r>
              <a:rPr lang="pt-BR"/>
              <a:t> registrou esse domínio, o que fez com que o </a:t>
            </a:r>
            <a:r>
              <a:rPr lang="pt-BR" err="1"/>
              <a:t>ransomware</a:t>
            </a:r>
            <a:r>
              <a:rPr lang="pt-BR"/>
              <a:t> parasse de funcionar em máquinas conectadas à internet.</a:t>
            </a:r>
          </a:p>
          <a:p>
            <a:pPr marL="971550" lvl="1" indent="-285750"/>
            <a:r>
              <a:rPr lang="pt-BR"/>
              <a:t>A Microsoft lançou um patch de segurança (MS17-010) para corrigir a vulnerabilidade </a:t>
            </a:r>
            <a:r>
              <a:rPr lang="pt-BR" err="1"/>
              <a:t>EternalBlue</a:t>
            </a:r>
            <a:r>
              <a:rPr lang="pt-BR"/>
              <a:t> em março de 2017, mas muitas máquinas permaneceram sem atualização, facilitando a propagação do malware.</a:t>
            </a:r>
          </a:p>
        </p:txBody>
      </p:sp>
    </p:spTree>
    <p:extLst>
      <p:ext uri="{BB962C8B-B14F-4D97-AF65-F5344CB8AC3E}">
        <p14:creationId xmlns:p14="http://schemas.microsoft.com/office/powerpoint/2010/main" val="279841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WannaCry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/>
              <a:t>Motivo do ataque?</a:t>
            </a:r>
          </a:p>
          <a:p>
            <a:pPr marL="971550" lvl="1" indent="-285750">
              <a:spcBef>
                <a:spcPts val="0"/>
              </a:spcBef>
            </a:pPr>
            <a:r>
              <a:rPr lang="pt-BR"/>
              <a:t>O objetivo principal parecia ser extorsão financeira, uma vez que o </a:t>
            </a:r>
            <a:r>
              <a:rPr lang="pt-BR" err="1"/>
              <a:t>ransomware</a:t>
            </a:r>
            <a:r>
              <a:rPr lang="pt-BR"/>
              <a:t> exigia pagamentos em Bitcoin para </a:t>
            </a:r>
            <a:r>
              <a:rPr lang="pt-BR" err="1"/>
              <a:t>descriptografar</a:t>
            </a:r>
            <a:r>
              <a:rPr lang="pt-BR"/>
              <a:t> os arquivos.</a:t>
            </a:r>
          </a:p>
          <a:p>
            <a:pPr marL="971550" lvl="1" indent="-285750">
              <a:spcBef>
                <a:spcPts val="0"/>
              </a:spcBef>
            </a:pPr>
            <a:r>
              <a:rPr lang="pt-BR"/>
              <a:t>Algumas investigações indicam que o ataque pode ter sido um teste de capacidade cibernética por parte da Coreia do Norte, possivelmente ligado ao Grupo </a:t>
            </a:r>
            <a:r>
              <a:rPr lang="pt-BR" err="1"/>
              <a:t>Lazarus</a:t>
            </a:r>
            <a:r>
              <a:rPr lang="pt-BR"/>
              <a:t>, um grupo de hackers supostamente associado ao governo norte-coreano.</a:t>
            </a:r>
          </a:p>
          <a:p>
            <a:pPr marL="971550" lvl="1" indent="-285750">
              <a:spcBef>
                <a:spcPts val="0"/>
              </a:spcBef>
            </a:pPr>
            <a:r>
              <a:rPr lang="pt-BR"/>
              <a:t>Alguns especialistas sugeriram que o </a:t>
            </a:r>
            <a:r>
              <a:rPr lang="pt-BR" err="1"/>
              <a:t>WannaCry</a:t>
            </a:r>
            <a:r>
              <a:rPr lang="pt-BR"/>
              <a:t> pode ter sido uma ação acidental, pois ele continha um código inacabado e falhas que reduziram seu impacto.</a:t>
            </a:r>
          </a:p>
          <a:p>
            <a:pPr>
              <a:spcBef>
                <a:spcPts val="0"/>
              </a:spcBef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7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WannaCry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26816"/>
          </a:xfrm>
        </p:spPr>
        <p:txBody>
          <a:bodyPr/>
          <a:lstStyle/>
          <a:p>
            <a:pPr marL="0" lvl="1" indent="0">
              <a:buNone/>
            </a:pPr>
            <a:r>
              <a:rPr lang="pt-BR" sz="1800" b="1"/>
              <a:t>Número de dispositivos infectados e prejuízo total</a:t>
            </a:r>
          </a:p>
          <a:p>
            <a:pPr marL="687600" lvl="2" indent="-285750"/>
            <a:r>
              <a:rPr lang="pt-BR"/>
              <a:t>O </a:t>
            </a:r>
            <a:r>
              <a:rPr lang="pt-BR" err="1"/>
              <a:t>WannaCry</a:t>
            </a:r>
            <a:r>
              <a:rPr lang="pt-BR"/>
              <a:t> infectou aproximadamente 200 mil computadores em mais de 150 países.</a:t>
            </a:r>
          </a:p>
          <a:p>
            <a:pPr marL="687600" lvl="2" indent="-285750"/>
            <a:r>
              <a:rPr lang="pt-BR"/>
              <a:t>Grandes empresas e instituições foram afetadas, incluindo FedEx, Honda, Nissan e o NHS (Sistema de Saúde do Reino Unido).</a:t>
            </a:r>
          </a:p>
          <a:p>
            <a:pPr marL="687600" lvl="2" indent="-285750"/>
            <a:r>
              <a:rPr lang="pt-BR"/>
              <a:t>O prejuízo estimado foi de cerca de US$ 4 bilhões globalmente, considerando custos de recuperação, resgates pagos e interrupção de serviços.</a:t>
            </a:r>
          </a:p>
          <a:p>
            <a:pPr>
              <a:spcBef>
                <a:spcPts val="0"/>
              </a:spcBef>
            </a:pPr>
            <a:r>
              <a:rPr lang="pt-BR" sz="1800" b="1"/>
              <a:t>Quem fez o ataque</a:t>
            </a:r>
          </a:p>
          <a:p>
            <a:pPr lvl="1"/>
            <a:r>
              <a:rPr lang="pt-BR"/>
              <a:t>Os </a:t>
            </a:r>
            <a:r>
              <a:rPr lang="pt-BR" b="1"/>
              <a:t>EUA e o Reino Unido</a:t>
            </a:r>
            <a:r>
              <a:rPr lang="pt-BR"/>
              <a:t> atribuíram o ataque ao governo da </a:t>
            </a:r>
            <a:r>
              <a:rPr lang="pt-BR" b="1"/>
              <a:t>Coreia do Norte</a:t>
            </a:r>
            <a:r>
              <a:rPr lang="pt-BR"/>
              <a:t>.</a:t>
            </a:r>
          </a:p>
          <a:p>
            <a:pPr lvl="1"/>
            <a:r>
              <a:rPr lang="pt-BR"/>
              <a:t>Alguns pesquisadores indicam que o ataque foi conduzido pelo </a:t>
            </a:r>
            <a:r>
              <a:rPr lang="pt-BR" b="1"/>
              <a:t>Grupo </a:t>
            </a:r>
            <a:r>
              <a:rPr lang="pt-BR" b="1" err="1"/>
              <a:t>Lazarus</a:t>
            </a:r>
            <a:r>
              <a:rPr lang="pt-BR"/>
              <a:t>, um grupo de hackers ligado à Coreia do Norte.</a:t>
            </a:r>
          </a:p>
          <a:p>
            <a:pPr lvl="1"/>
            <a:r>
              <a:rPr lang="pt-BR"/>
              <a:t>No entanto, há especulações de que </a:t>
            </a:r>
            <a:r>
              <a:rPr lang="pt-BR" b="1"/>
              <a:t>outras nações ou grupos podem ter forjado evidências</a:t>
            </a:r>
            <a:r>
              <a:rPr lang="pt-BR"/>
              <a:t> para incriminar a Coreia do Norte.</a:t>
            </a:r>
          </a:p>
          <a:p>
            <a:pPr marL="401850" lvl="2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5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FC04-F1A1-47D8-B15B-11BD71C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WannaCry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55B-4B85-4486-8718-DF0954F0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/>
              <a:t>Vídeo explicativo</a:t>
            </a:r>
          </a:p>
          <a:p>
            <a:pPr marL="687600" lvl="1" indent="-285750" fontAlgn="base"/>
            <a:r>
              <a:rPr lang="pt-BR">
                <a:hlinkClick r:id="rId2"/>
              </a:rPr>
              <a:t>https://www.youtube.com/watch?v=12EaUb6o2mM</a:t>
            </a:r>
            <a:endParaRPr lang="pt-BR"/>
          </a:p>
          <a:p>
            <a:pPr marL="687600" lvl="1" indent="-285750" fontAlgn="base"/>
            <a:r>
              <a:rPr lang="pt-BR">
                <a:hlinkClick r:id="rId3"/>
              </a:rPr>
              <a:t>https://www.youtube.com/watch?v=etPizFNPupk&amp;t=13s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8AA08-7A45-4868-9944-EF63FF04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C56BD-88CB-405E-B539-28E6558E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/>
              <a:t>A engenharia social é uma técnica de manipulação que explora erros humanos para obter informações privadas, acessos ou propagar ataques cibernéticos. Esses golpes, conhecidos como "</a:t>
            </a:r>
            <a:r>
              <a:rPr lang="pt-BR" sz="1800" err="1"/>
              <a:t>hacking</a:t>
            </a:r>
            <a:r>
              <a:rPr lang="pt-BR" sz="1800"/>
              <a:t> humano", podem ocorrer online ou presencialmente, explorando a confiança das vítimas para roubo de dados, instalação de malware ou invasão de sistemas.</a:t>
            </a:r>
          </a:p>
          <a:p>
            <a:r>
              <a:rPr lang="pt-BR" sz="1800"/>
              <a:t>Os ataques são eficazes porque manipulam o comportamento e a psicologia das vítimas. Hackers estudam suas motivações e vulnerabilidades para enganá-las, tornando-as cúmplices involuntárias.</a:t>
            </a:r>
          </a:p>
          <a:p>
            <a:r>
              <a:rPr lang="pt-BR" sz="1800"/>
              <a:t>Além disso, a falta de conhecimento sobre segurança digital facilita esses ataques. Muitas pessoas não reconhecem ameaças comuns, como downloads automáticos, e subestimam o valor de seus dados pessoais, tornando-se alvos fáceis para criminosos.</a:t>
            </a:r>
          </a:p>
        </p:txBody>
      </p:sp>
    </p:spTree>
    <p:extLst>
      <p:ext uri="{BB962C8B-B14F-4D97-AF65-F5344CB8AC3E}">
        <p14:creationId xmlns:p14="http://schemas.microsoft.com/office/powerpoint/2010/main" val="21753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9E52-3F4B-4A81-A2F2-AB0E3B9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Malware (Software Malicioso)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1829-82ED-4974-8610-E3E7DD4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Softwares desenvolvidos para infectar sistemas e causar danos ou roubo de dados. Alguns exemplos incluem:</a:t>
            </a:r>
          </a:p>
          <a:p>
            <a:pPr marL="1028700" lvl="1" indent="-342900"/>
            <a:r>
              <a:rPr lang="pt-BR"/>
              <a:t>Vírus: Se anexam a arquivos legítimos e se espalham quando executados. </a:t>
            </a:r>
          </a:p>
          <a:p>
            <a:pPr marL="1028700" lvl="1" indent="-342900"/>
            <a:r>
              <a:rPr lang="pt-BR" err="1"/>
              <a:t>Worms</a:t>
            </a:r>
            <a:r>
              <a:rPr lang="pt-BR"/>
              <a:t>: Se replicam automaticamente pela rede sem necessidade de interação do usuário. </a:t>
            </a:r>
          </a:p>
          <a:p>
            <a:pPr marL="1028700" lvl="1" indent="-342900"/>
            <a:r>
              <a:rPr lang="pt-BR"/>
              <a:t>Trojan (Cavalo de Troia): Disfarçado de software legítimo para enganar usuários e abrir brechas no sistema.</a:t>
            </a:r>
          </a:p>
          <a:p>
            <a:pPr marL="1028700" lvl="1" indent="-342900"/>
            <a:r>
              <a:rPr lang="pt-BR" err="1"/>
              <a:t>Ransomware</a:t>
            </a:r>
            <a:r>
              <a:rPr lang="pt-BR"/>
              <a:t>: Sequestra arquivos e exige resgate para a liberação. </a:t>
            </a:r>
          </a:p>
          <a:p>
            <a:pPr marL="1028700" lvl="1" indent="-342900"/>
            <a:r>
              <a:rPr lang="pt-BR" err="1"/>
              <a:t>Spyware</a:t>
            </a:r>
            <a:r>
              <a:rPr lang="pt-BR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135151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262A-6D29-4F5A-B1CF-B6606747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F49FE-6170-4C41-8C89-4F10D3B2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/>
              <a:t>A Engenharia Social explora a confiança e o comportamento humano para obter informações sigilosas. </a:t>
            </a:r>
          </a:p>
          <a:p>
            <a:pPr marL="1028700" lvl="1" indent="-342900"/>
            <a:r>
              <a:rPr lang="pt-BR" sz="1800" err="1"/>
              <a:t>Baiting</a:t>
            </a:r>
            <a:r>
              <a:rPr lang="pt-BR" sz="1800"/>
              <a:t>:</a:t>
            </a:r>
          </a:p>
          <a:p>
            <a:pPr lvl="2" indent="0">
              <a:buNone/>
            </a:pPr>
            <a:r>
              <a:rPr lang="pt-BR" sz="1600"/>
              <a:t>O </a:t>
            </a:r>
            <a:r>
              <a:rPr lang="pt-BR" sz="1600" b="1" err="1"/>
              <a:t>baiting</a:t>
            </a:r>
            <a:r>
              <a:rPr lang="pt-BR" sz="1600"/>
              <a:t> explora a curiosidade das vítimas, induzindo-as a interagir com algo aparentemente vantajoso, como brindes ou conteúdos exclusivos. Essa técnica é usada para manipular e expor o alvo a ameaças, geralmente resultando na infecção por malware.</a:t>
            </a:r>
          </a:p>
          <a:p>
            <a:pPr marL="1028700" lvl="1" indent="-342900"/>
            <a:r>
              <a:rPr lang="pt-BR" sz="1800" err="1"/>
              <a:t>Pretexting</a:t>
            </a:r>
            <a:r>
              <a:rPr lang="pt-BR" sz="1800"/>
              <a:t>:</a:t>
            </a:r>
          </a:p>
          <a:p>
            <a:pPr lvl="2" indent="0">
              <a:buNone/>
            </a:pPr>
            <a:r>
              <a:rPr lang="pt-BR" sz="1600"/>
              <a:t>O </a:t>
            </a:r>
            <a:r>
              <a:rPr lang="pt-BR" sz="1600" b="1" err="1"/>
              <a:t>pretexting</a:t>
            </a:r>
            <a:r>
              <a:rPr lang="pt-BR" sz="1600"/>
              <a:t> envolve a criação de um cenário falso para enganar a vítima e ganhar sua confiança. Os golpistas se passam por figuras legítimas, como fornecedores ou funcionários, e interagem ativamente para convencer a vítima de sua autenticidade. Uma vez que a confiança é estabelecida, exploram a situação para obter informações ou acesso indevido.</a:t>
            </a:r>
          </a:p>
        </p:txBody>
      </p:sp>
    </p:spTree>
    <p:extLst>
      <p:ext uri="{BB962C8B-B14F-4D97-AF65-F5344CB8AC3E}">
        <p14:creationId xmlns:p14="http://schemas.microsoft.com/office/powerpoint/2010/main" val="4151915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262A-6D29-4F5A-B1CF-B6606747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F49FE-6170-4C41-8C89-4F10D3B2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/>
              <a:t>A Engenharia Social explora a confiança e o comportamento humano para obter informações sigilosas. </a:t>
            </a:r>
          </a:p>
          <a:p>
            <a:pPr marL="1028700" lvl="1" indent="-342900"/>
            <a:r>
              <a:rPr lang="pt-BR" sz="1800" err="1"/>
              <a:t>Tailgating</a:t>
            </a:r>
            <a:r>
              <a:rPr lang="pt-BR" sz="1800"/>
              <a:t>:</a:t>
            </a:r>
          </a:p>
          <a:p>
            <a:pPr lvl="2" indent="0">
              <a:buNone/>
            </a:pPr>
            <a:r>
              <a:rPr lang="pt-BR" sz="1600"/>
              <a:t>O </a:t>
            </a:r>
            <a:r>
              <a:rPr lang="pt-BR" sz="1600" err="1"/>
              <a:t>tailgating</a:t>
            </a:r>
            <a:r>
              <a:rPr lang="pt-BR" sz="1600"/>
              <a:t> ocorre quando um invasor entra em uma área restrita seguindo um funcionário autorizado. Muitas vezes, os atacantes exploram a cortesia das pessoas, como pedir para segurarem a porta, ou alegam pertencer ao local para evitar questionamentos. Nesses casos, o </a:t>
            </a:r>
            <a:r>
              <a:rPr lang="pt-BR" sz="1600" err="1"/>
              <a:t>pretexting</a:t>
            </a:r>
            <a:r>
              <a:rPr lang="pt-BR" sz="1600"/>
              <a:t> pode ser usado para reforçar a farsa e facilitar o acesso não autorizado.</a:t>
            </a:r>
          </a:p>
        </p:txBody>
      </p:sp>
    </p:spTree>
    <p:extLst>
      <p:ext uri="{BB962C8B-B14F-4D97-AF65-F5344CB8AC3E}">
        <p14:creationId xmlns:p14="http://schemas.microsoft.com/office/powerpoint/2010/main" val="92508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Engenharia Social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42C4B36-C9A2-4AF4-9C79-28B777114A0E}"/>
              </a:ext>
            </a:extLst>
          </p:cNvPr>
          <p:cNvGrpSpPr/>
          <p:nvPr/>
        </p:nvGrpSpPr>
        <p:grpSpPr>
          <a:xfrm>
            <a:off x="1888350" y="2788778"/>
            <a:ext cx="1219370" cy="2920800"/>
            <a:chOff x="1908228" y="1665106"/>
            <a:chExt cx="1219370" cy="29208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8521950-BE56-4AD1-821F-585AC6C9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8228" y="1665106"/>
              <a:ext cx="1219370" cy="1619476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7BC1793-6044-42D1-AEA4-C46EAAFD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4003" y="3578087"/>
              <a:ext cx="1007819" cy="1007819"/>
            </a:xfrm>
            <a:prstGeom prst="rect">
              <a:avLst/>
            </a:prstGeom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0D7E7129-88A5-4716-974C-7F21C0B0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15" y="3439440"/>
            <a:ext cx="1619476" cy="1619476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6F3EB71-D6DA-4D8C-9D30-36222788B114}"/>
              </a:ext>
            </a:extLst>
          </p:cNvPr>
          <p:cNvGrpSpPr/>
          <p:nvPr/>
        </p:nvGrpSpPr>
        <p:grpSpPr>
          <a:xfrm>
            <a:off x="9741186" y="2349000"/>
            <a:ext cx="1124927" cy="3800357"/>
            <a:chOff x="9741186" y="2349000"/>
            <a:chExt cx="1124927" cy="3800357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0623F5AE-BC21-4CEA-B281-74F575918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649" y="2349000"/>
              <a:ext cx="1080000" cy="1080000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858986D0-78C4-4BE3-A3FD-1BD2CE005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649" y="3686715"/>
              <a:ext cx="1080000" cy="108000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B1F195B-7F43-4C28-9B14-8616612B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186" y="5024430"/>
              <a:ext cx="1124927" cy="1124927"/>
            </a:xfrm>
            <a:prstGeom prst="rect">
              <a:avLst/>
            </a:prstGeom>
          </p:spPr>
        </p:pic>
      </p:grp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493D08C-F4AE-4AA7-94CF-0145B33B3ED7}"/>
              </a:ext>
            </a:extLst>
          </p:cNvPr>
          <p:cNvCxnSpPr>
            <a:endCxn id="21" idx="1"/>
          </p:cNvCxnSpPr>
          <p:nvPr/>
        </p:nvCxnSpPr>
        <p:spPr>
          <a:xfrm>
            <a:off x="3269974" y="4249178"/>
            <a:ext cx="234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CA42A18-D012-4A99-9E02-D82E84262A37}"/>
              </a:ext>
            </a:extLst>
          </p:cNvPr>
          <p:cNvCxnSpPr>
            <a:stCxn id="21" idx="3"/>
          </p:cNvCxnSpPr>
          <p:nvPr/>
        </p:nvCxnSpPr>
        <p:spPr>
          <a:xfrm>
            <a:off x="7234191" y="4249178"/>
            <a:ext cx="2344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9E52-3F4B-4A81-A2F2-AB0E3B9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o </a:t>
            </a:r>
            <a:r>
              <a:rPr lang="pt-BR" err="1"/>
              <a:t>Phishing</a:t>
            </a:r>
            <a:r>
              <a:rPr lang="pt-BR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1829-82ED-4974-8610-E3E7DD4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/>
              <a:t>Os ataques de </a:t>
            </a:r>
            <a:r>
              <a:rPr lang="pt-BR" sz="1800" err="1"/>
              <a:t>phishing</a:t>
            </a:r>
            <a:r>
              <a:rPr lang="pt-BR" sz="1800"/>
              <a:t> são uma forma de engenharia social que exploram a manipulação psicológica para enganar vítimas. Ao invés de atacar diretamente redes e sistemas, os criminosos utilizam táticas como urgência e falsas identidades para induzir usuários a cometerem erros que comprometam sua segurança.</a:t>
            </a:r>
          </a:p>
          <a:p>
            <a:r>
              <a:rPr lang="pt-BR" sz="1800"/>
              <a:t>Em um golpe típico, o hacker se passa por uma pessoa ou organização confiável, enviando mensagens fraudulentas que solicitam ações como abrir anexos, clicar em links ou realizar pagamentos. 	</a:t>
            </a:r>
          </a:p>
          <a:p>
            <a:r>
              <a:rPr lang="pt-BR" sz="1800"/>
              <a:t>A vítima, acreditando na legitimidade da solicitação, segue as instruções sem perceber o </a:t>
            </a:r>
            <a:r>
              <a:rPr lang="pt-BR" sz="1800" err="1"/>
              <a:t>risco.Ao</a:t>
            </a:r>
            <a:r>
              <a:rPr lang="pt-BR" sz="1800"/>
              <a:t> cair na armadilha, o usuário pode expor informações sensíveis, como credenciais bancárias e dados pessoais, ou até instalar malware em seu dispositivo. Esses ataques podem resultar em prejuízos financeiros, vazamento de dados e comprometimento da segurança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14622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33015-256F-4204-9D0B-FE216BE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Phishing</a:t>
            </a:r>
            <a:r>
              <a:rPr lang="pt-BR"/>
              <a:t> uma grande ameaça cibernética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5E7BF-C6E3-419A-9C9A-F75EAB8E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</a:t>
            </a:r>
            <a:r>
              <a:rPr lang="pt-BR" err="1"/>
              <a:t>phishing</a:t>
            </a:r>
            <a:r>
              <a:rPr lang="pt-BR"/>
              <a:t> é uma das ameaças cibernéticas mais comuns e eficazes, representando 16% das violações de dados e gerando um prejuízo médio de US$ 4,76 milhões por ataque, segundo a IBM. Seu impacto financeiro e sua facilidade de execução tornam essa técnica especialmente atrativa para criminosos.</a:t>
            </a:r>
          </a:p>
          <a:p>
            <a:endParaRPr lang="pt-BR"/>
          </a:p>
          <a:p>
            <a:r>
              <a:rPr lang="pt-BR"/>
              <a:t>Diferente de ataques que exploram vulnerabilidades tecnológicas, o </a:t>
            </a:r>
            <a:r>
              <a:rPr lang="pt-BR" err="1"/>
              <a:t>phishing</a:t>
            </a:r>
            <a:r>
              <a:rPr lang="pt-BR"/>
              <a:t> manipula pessoas com táticas enganosas para obter acesso a informações sigilosas. Os invasores podem ser indivíduos isolados ou grupos organizados, utilizando essa abordagem para roubo de identidade, fraudes financeiras, espionagem e invasão de contas.</a:t>
            </a:r>
          </a:p>
        </p:txBody>
      </p:sp>
    </p:spTree>
    <p:extLst>
      <p:ext uri="{BB962C8B-B14F-4D97-AF65-F5344CB8AC3E}">
        <p14:creationId xmlns:p14="http://schemas.microsoft.com/office/powerpoint/2010/main" val="4147609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29E52-3F4B-4A81-A2F2-AB0E3B9D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Phishing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1829-82ED-4974-8610-E3E7DD4E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Método de ataque que engana usuários para roubar credenciais e informações sensíveis. Variantes incluem:</a:t>
            </a:r>
          </a:p>
          <a:p>
            <a:pPr marL="1028700" lvl="1" indent="-342900"/>
            <a:r>
              <a:rPr lang="pt-BR" b="1" err="1"/>
              <a:t>Spear</a:t>
            </a:r>
            <a:r>
              <a:rPr lang="pt-BR" b="1"/>
              <a:t> </a:t>
            </a:r>
            <a:r>
              <a:rPr lang="pt-BR" b="1" err="1"/>
              <a:t>Phishing</a:t>
            </a:r>
            <a:r>
              <a:rPr lang="pt-BR" b="1"/>
              <a:t>: </a:t>
            </a:r>
            <a:r>
              <a:rPr lang="pt-BR"/>
              <a:t>Ataques direcionados a indivíduos ou organizações específicas.</a:t>
            </a:r>
          </a:p>
          <a:p>
            <a:pPr marL="1028700" lvl="1" indent="-342900"/>
            <a:r>
              <a:rPr lang="pt-BR" b="1" err="1"/>
              <a:t>Whaling</a:t>
            </a:r>
            <a:r>
              <a:rPr lang="pt-BR" b="1"/>
              <a:t>:</a:t>
            </a:r>
            <a:r>
              <a:rPr lang="pt-BR"/>
              <a:t> Foca em alvos de alto perfil, como </a:t>
            </a:r>
            <a:r>
              <a:rPr lang="pt-BR" err="1"/>
              <a:t>CEOs</a:t>
            </a:r>
            <a:r>
              <a:rPr lang="pt-BR"/>
              <a:t> ou diretores.</a:t>
            </a:r>
          </a:p>
          <a:p>
            <a:pPr marL="1028700" lvl="1" indent="-342900"/>
            <a:r>
              <a:rPr lang="pt-BR" b="1" err="1"/>
              <a:t>Smishing</a:t>
            </a:r>
            <a:r>
              <a:rPr lang="pt-BR" b="1"/>
              <a:t>: </a:t>
            </a:r>
            <a:r>
              <a:rPr lang="pt-BR"/>
              <a:t>Utiliza SMS fraudulentos para enganar vítimas.</a:t>
            </a:r>
          </a:p>
          <a:p>
            <a:pPr marL="1028700" lvl="1" indent="-342900"/>
            <a:r>
              <a:rPr lang="pt-BR" b="1" err="1"/>
              <a:t>Vishing</a:t>
            </a:r>
            <a:r>
              <a:rPr lang="pt-BR" b="1"/>
              <a:t>:</a:t>
            </a:r>
            <a:r>
              <a:rPr lang="pt-BR"/>
              <a:t> Ataques via chamadas telefônicas para obter dados sigilosos.</a:t>
            </a:r>
          </a:p>
        </p:txBody>
      </p:sp>
    </p:spTree>
    <p:extLst>
      <p:ext uri="{BB962C8B-B14F-4D97-AF65-F5344CB8AC3E}">
        <p14:creationId xmlns:p14="http://schemas.microsoft.com/office/powerpoint/2010/main" val="217827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</a:t>
            </a:r>
            <a:r>
              <a:rPr lang="pt-BR" err="1"/>
              <a:t>Phishing</a:t>
            </a:r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671A85-F494-4DAF-9A24-8E9B92E04AA7}"/>
              </a:ext>
            </a:extLst>
          </p:cNvPr>
          <p:cNvGrpSpPr/>
          <p:nvPr/>
        </p:nvGrpSpPr>
        <p:grpSpPr>
          <a:xfrm>
            <a:off x="5708721" y="2685376"/>
            <a:ext cx="1444540" cy="2701803"/>
            <a:chOff x="5055651" y="2552684"/>
            <a:chExt cx="1444540" cy="270180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CD14BE-5DBE-455C-AB53-6A05F8F5E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8236" y="2552684"/>
              <a:ext cx="1219370" cy="99073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0A38906-7FB0-4EEF-9259-902938BFE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651" y="3809947"/>
              <a:ext cx="1444540" cy="144454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A7FF029-D728-4526-AF6D-946E5A3D8F68}"/>
              </a:ext>
            </a:extLst>
          </p:cNvPr>
          <p:cNvGrpSpPr/>
          <p:nvPr/>
        </p:nvGrpSpPr>
        <p:grpSpPr>
          <a:xfrm>
            <a:off x="9368017" y="2552684"/>
            <a:ext cx="1444540" cy="2967187"/>
            <a:chOff x="9368017" y="2552684"/>
            <a:chExt cx="1444540" cy="2967187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9DCF693-0257-4741-A36E-9A0FADC01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8017" y="2552684"/>
              <a:ext cx="1444540" cy="144454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DA9F4DD-C4A4-4AB3-B52C-8FFE9E8AB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2830" y="4267200"/>
              <a:ext cx="1252671" cy="1252671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5BE7648-5817-4BFA-A37E-4E457FE70AFC}"/>
              </a:ext>
            </a:extLst>
          </p:cNvPr>
          <p:cNvGrpSpPr/>
          <p:nvPr/>
        </p:nvGrpSpPr>
        <p:grpSpPr>
          <a:xfrm>
            <a:off x="1107825" y="3496277"/>
            <a:ext cx="2386140" cy="1080000"/>
            <a:chOff x="1107825" y="3613352"/>
            <a:chExt cx="2386140" cy="1080000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95D5922-4D1F-47B1-9646-4CC36C1ED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65" y="3613352"/>
              <a:ext cx="1080000" cy="1080000"/>
            </a:xfrm>
            <a:prstGeom prst="rect">
              <a:avLst/>
            </a:prstGeom>
          </p:spPr>
        </p:pic>
        <p:pic>
          <p:nvPicPr>
            <p:cNvPr id="21" name="Espaço Reservado para Conteúdo 4">
              <a:extLst>
                <a:ext uri="{FF2B5EF4-FFF2-40B4-BE49-F238E27FC236}">
                  <a16:creationId xmlns:a16="http://schemas.microsoft.com/office/drawing/2014/main" id="{0A52A49E-3985-4B11-B79D-89C04712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25" y="3613352"/>
              <a:ext cx="1080000" cy="1080000"/>
            </a:xfrm>
            <a:prstGeom prst="rect">
              <a:avLst/>
            </a:prstGeom>
          </p:spPr>
        </p:pic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B281F2F-1AB2-420B-9307-C3337DA59AD5}"/>
              </a:ext>
            </a:extLst>
          </p:cNvPr>
          <p:cNvCxnSpPr>
            <a:stCxn id="19" idx="3"/>
          </p:cNvCxnSpPr>
          <p:nvPr/>
        </p:nvCxnSpPr>
        <p:spPr>
          <a:xfrm>
            <a:off x="3493965" y="4036277"/>
            <a:ext cx="2132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727EB6A-0DD0-442F-857B-2CDA978D18FA}"/>
              </a:ext>
            </a:extLst>
          </p:cNvPr>
          <p:cNvCxnSpPr/>
          <p:nvPr/>
        </p:nvCxnSpPr>
        <p:spPr>
          <a:xfrm>
            <a:off x="7153261" y="4036277"/>
            <a:ext cx="2106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E0B60-D65F-420E-8803-92F074C7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Ataques de negação de serviço (</a:t>
            </a:r>
            <a:r>
              <a:rPr lang="pt-BR" err="1"/>
              <a:t>DoS</a:t>
            </a:r>
            <a:r>
              <a:rPr lang="pt-BR"/>
              <a:t> e </a:t>
            </a:r>
            <a:r>
              <a:rPr lang="pt-BR" err="1"/>
              <a:t>DDoS</a:t>
            </a:r>
            <a:r>
              <a:rPr lang="pt-BR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F13E6-ABD9-4A47-B7A5-8F6B5A65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/>
              <a:t>Os ataques de rede distribuídos, conhecidos como ataques de negação de serviço distribuído (</a:t>
            </a:r>
            <a:r>
              <a:rPr lang="pt-BR" sz="1800" err="1"/>
              <a:t>DDoS</a:t>
            </a:r>
            <a:r>
              <a:rPr lang="pt-BR" sz="1800"/>
              <a:t>), exploram as limitações de capacidade dos recursos de rede, como a infraestrutura que mantém um site operacional. Esses ataques funcionam ao inundar o alvo com um grande volume de solicitações simultâneas, ultrapassando sua capacidade de processamento e tornando o serviço inacessível para usuários legítimos.</a:t>
            </a:r>
          </a:p>
          <a:p>
            <a:pPr marL="1028700" lvl="1" indent="-342900"/>
            <a:r>
              <a:rPr lang="pt-BR"/>
              <a:t>Sites de compras virtuais</a:t>
            </a:r>
          </a:p>
          <a:p>
            <a:pPr marL="1028700" lvl="1" indent="-342900"/>
            <a:r>
              <a:rPr lang="pt-BR"/>
              <a:t>Cassinos on-line</a:t>
            </a:r>
          </a:p>
          <a:p>
            <a:pPr marL="1028700" lvl="1" indent="-342900"/>
            <a:r>
              <a:rPr lang="pt-BR"/>
              <a:t>Qualquer empresa ou organização que dependa do fornecimento de serviços on-line</a:t>
            </a:r>
          </a:p>
        </p:txBody>
      </p:sp>
    </p:spTree>
    <p:extLst>
      <p:ext uri="{BB962C8B-B14F-4D97-AF65-F5344CB8AC3E}">
        <p14:creationId xmlns:p14="http://schemas.microsoft.com/office/powerpoint/2010/main" val="403624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4146E-16DA-4F16-B50D-13AFDB07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</a:t>
            </a:r>
            <a:r>
              <a:rPr lang="pt-BR" err="1"/>
              <a:t>Atauqes</a:t>
            </a:r>
            <a:r>
              <a:rPr lang="pt-BR"/>
              <a:t> </a:t>
            </a:r>
            <a:r>
              <a:rPr lang="pt-BR" err="1"/>
              <a:t>DoS</a:t>
            </a:r>
            <a:r>
              <a:rPr lang="pt-BR"/>
              <a:t> e </a:t>
            </a:r>
            <a:r>
              <a:rPr lang="pt-BR" err="1"/>
              <a:t>DDoS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0ACA2-8D4E-49A2-BE75-F22E667B5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82" y="3581818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FE8F0E-C188-487C-B348-16DA84F4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6" y="3761818"/>
            <a:ext cx="720000" cy="720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875517-A17B-4275-A65F-DC360C406FF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330286" y="4121818"/>
            <a:ext cx="307489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E1E4FD-2B02-4D1C-9177-3BCEE675BB9C}"/>
              </a:ext>
            </a:extLst>
          </p:cNvPr>
          <p:cNvSpPr txBox="1"/>
          <p:nvPr/>
        </p:nvSpPr>
        <p:spPr>
          <a:xfrm>
            <a:off x="7144558" y="4657152"/>
            <a:ext cx="160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Mercado Livre</a:t>
            </a:r>
          </a:p>
        </p:txBody>
      </p:sp>
    </p:spTree>
    <p:extLst>
      <p:ext uri="{BB962C8B-B14F-4D97-AF65-F5344CB8AC3E}">
        <p14:creationId xmlns:p14="http://schemas.microsoft.com/office/powerpoint/2010/main" val="17896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ataque </a:t>
            </a:r>
            <a:r>
              <a:rPr lang="pt-BR" err="1"/>
              <a:t>DDoS</a:t>
            </a:r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41" y="3710158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9540517" y="4800806"/>
            <a:ext cx="160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Mercado Livre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16" y="3947013"/>
            <a:ext cx="720000" cy="72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</p:cNvCxnSpPr>
          <p:nvPr/>
        </p:nvCxnSpPr>
        <p:spPr>
          <a:xfrm flipV="1">
            <a:off x="3013916" y="4276383"/>
            <a:ext cx="3215470" cy="612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4" y="3069000"/>
            <a:ext cx="720000" cy="72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66" y="3947013"/>
            <a:ext cx="720000" cy="72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34" y="4947548"/>
            <a:ext cx="720000" cy="72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1721734" y="3789000"/>
            <a:ext cx="572182" cy="5180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</p:cNvCxnSpPr>
          <p:nvPr/>
        </p:nvCxnSpPr>
        <p:spPr>
          <a:xfrm>
            <a:off x="1413466" y="4307013"/>
            <a:ext cx="88045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1721734" y="4307013"/>
            <a:ext cx="572182" cy="6405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5154168E-1015-4323-8500-0CC6156B0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43" y="2765961"/>
            <a:ext cx="720000" cy="72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B01929B1-97F2-42E5-9855-2F6FE815D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86" y="2045961"/>
            <a:ext cx="720000" cy="72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A567ADD-AF97-43A3-B727-C0516D9F0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29" y="2765961"/>
            <a:ext cx="720000" cy="7200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2059619B-2034-4B1E-9864-478B1C233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86" y="3947013"/>
            <a:ext cx="720000" cy="720000"/>
          </a:xfrm>
          <a:prstGeom prst="rect">
            <a:avLst/>
          </a:prstGeom>
        </p:spPr>
      </p:pic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77514755-9C5C-4B5B-A7C0-8FF4A4205F2D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>
            <a:off x="5834429" y="3485961"/>
            <a:ext cx="754957" cy="461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62">
            <a:extLst>
              <a:ext uri="{FF2B5EF4-FFF2-40B4-BE49-F238E27FC236}">
                <a16:creationId xmlns:a16="http://schemas.microsoft.com/office/drawing/2014/main" id="{13B359C9-CF78-48F0-9C8A-89989FBB6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43" y="5103339"/>
            <a:ext cx="720000" cy="7200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8C27765C-721C-4207-8067-01D78469B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86" y="5823339"/>
            <a:ext cx="720000" cy="72000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60ACFC7B-C5BE-4E0C-BD67-A80F19F6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29" y="5103339"/>
            <a:ext cx="720000" cy="720000"/>
          </a:xfrm>
          <a:prstGeom prst="rect">
            <a:avLst/>
          </a:prstGeom>
        </p:spPr>
      </p:pic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6E39000-CE3A-4787-85F6-A8FD0EEB7767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>
            <a:off x="6589386" y="2765961"/>
            <a:ext cx="0" cy="1181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423EBD74-AE16-4C04-80A6-6A692D222C97}"/>
              </a:ext>
            </a:extLst>
          </p:cNvPr>
          <p:cNvCxnSpPr>
            <a:stCxn id="64" idx="0"/>
            <a:endCxn id="50" idx="2"/>
          </p:cNvCxnSpPr>
          <p:nvPr/>
        </p:nvCxnSpPr>
        <p:spPr>
          <a:xfrm flipV="1">
            <a:off x="6589386" y="4667013"/>
            <a:ext cx="0" cy="1156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6237BB46-96C9-4FA5-B180-45174AD2CE25}"/>
              </a:ext>
            </a:extLst>
          </p:cNvPr>
          <p:cNvCxnSpPr>
            <a:stCxn id="65" idx="0"/>
            <a:endCxn id="50" idx="2"/>
          </p:cNvCxnSpPr>
          <p:nvPr/>
        </p:nvCxnSpPr>
        <p:spPr>
          <a:xfrm flipV="1">
            <a:off x="5834429" y="4667013"/>
            <a:ext cx="754957" cy="436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DCA0F185-46B5-4B5F-82E8-AD12E92186E6}"/>
              </a:ext>
            </a:extLst>
          </p:cNvPr>
          <p:cNvCxnSpPr>
            <a:stCxn id="50" idx="2"/>
            <a:endCxn id="63" idx="0"/>
          </p:cNvCxnSpPr>
          <p:nvPr/>
        </p:nvCxnSpPr>
        <p:spPr>
          <a:xfrm>
            <a:off x="6589386" y="4667013"/>
            <a:ext cx="754957" cy="436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396D6FD5-1F9F-437F-A427-4A014A61120A}"/>
              </a:ext>
            </a:extLst>
          </p:cNvPr>
          <p:cNvCxnSpPr>
            <a:stCxn id="50" idx="0"/>
            <a:endCxn id="27" idx="2"/>
          </p:cNvCxnSpPr>
          <p:nvPr/>
        </p:nvCxnSpPr>
        <p:spPr>
          <a:xfrm flipV="1">
            <a:off x="6589386" y="3485961"/>
            <a:ext cx="754957" cy="4610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51EB3447-4DC2-4AF4-995B-C94B7C1A9A7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949386" y="4250158"/>
            <a:ext cx="2851755" cy="262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Imagem 100">
            <a:extLst>
              <a:ext uri="{FF2B5EF4-FFF2-40B4-BE49-F238E27FC236}">
                <a16:creationId xmlns:a16="http://schemas.microsoft.com/office/drawing/2014/main" id="{C86681AE-D442-47EC-BC95-0B93E135B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4" y="3148466"/>
            <a:ext cx="360000" cy="360000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80DECAAA-B377-47D2-85E6-EBFF670E6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29" y="2846121"/>
            <a:ext cx="360000" cy="360000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2ED61D8F-2633-4E01-9327-5F1B978E5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4" y="5027013"/>
            <a:ext cx="360000" cy="36000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4FD3A134-4314-4C7F-B091-9D0FE4EC6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6" y="2128216"/>
            <a:ext cx="360000" cy="360000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F5D06824-3C93-4144-B0BA-2E70185F3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43" y="2846121"/>
            <a:ext cx="360000" cy="360000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7BAB4EE7-6938-4A11-A537-CE058D9FE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29" y="5179665"/>
            <a:ext cx="360000" cy="360000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9FDFDA21-B7F2-44B8-95B3-24F3C3997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43" y="5179665"/>
            <a:ext cx="360000" cy="360000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1AEF72F9-C5AE-43C9-8DED-BD2B14657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86" y="590737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ILoveYou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15" y="2357080"/>
            <a:ext cx="6187144" cy="34100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/>
              <a:t>Em maio de 2000, o mundo presenciou um dos ataques cibernéticos mais devastadores da história: o vírus </a:t>
            </a:r>
            <a:r>
              <a:rPr lang="pt-BR" sz="1600" err="1"/>
              <a:t>ILoveYou</a:t>
            </a:r>
            <a:r>
              <a:rPr lang="pt-BR" sz="1600"/>
              <a:t>. Disfarçado como uma inocente declaração de amor enviada por e-mail, o malware explorava a curiosidade dos usuários para se espalhar rapidamente. Ao ser aberto, ele infectava o sistema, comprometia arquivos e se propagava automaticamente, atingindo milhões de computadores em poucos dias. Esse ataque evidenciou o poder da engenharia social e mostrou como uma simples mensagem podia causar impactos globais em empresas, governos e usuários comuns.</a:t>
            </a:r>
            <a:endParaRPr lang="pt-BR" sz="1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8651A2-503B-4619-97E3-97E0DF7B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74" y="2357080"/>
            <a:ext cx="3856512" cy="34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55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F1AE-3E88-491C-9CB8-2C37955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Ataque Man-in-</a:t>
            </a:r>
            <a:r>
              <a:rPr lang="pt-BR" err="1"/>
              <a:t>the</a:t>
            </a:r>
            <a:r>
              <a:rPr lang="pt-BR"/>
              <a:t>-</a:t>
            </a:r>
            <a:r>
              <a:rPr lang="pt-BR" err="1"/>
              <a:t>Middle</a:t>
            </a:r>
            <a:r>
              <a:rPr lang="pt-BR"/>
              <a:t> (</a:t>
            </a:r>
            <a:r>
              <a:rPr lang="pt-BR" err="1"/>
              <a:t>MitM</a:t>
            </a:r>
            <a:r>
              <a:rPr lang="pt-BR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DAEE3-1526-4DA9-A502-7F931403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600"/>
              <a:t>O Man-in-</a:t>
            </a:r>
            <a:r>
              <a:rPr lang="pt-BR" sz="1600" err="1"/>
              <a:t>the</a:t>
            </a:r>
            <a:r>
              <a:rPr lang="pt-BR" sz="1600"/>
              <a:t>-</a:t>
            </a:r>
            <a:r>
              <a:rPr lang="pt-BR" sz="1600" err="1"/>
              <a:t>Middle</a:t>
            </a:r>
            <a:r>
              <a:rPr lang="pt-BR" sz="1600"/>
              <a:t> (</a:t>
            </a:r>
            <a:r>
              <a:rPr lang="pt-BR" sz="1600" err="1"/>
              <a:t>MitM</a:t>
            </a:r>
            <a:r>
              <a:rPr lang="pt-BR" sz="1600"/>
              <a:t>), ou "Homem no Meio", é um tipo de ataque cibernético onde um invasor intercepta a comunicação entre duas partes sem que elas percebam. Esse golpe permite que o criminoso espione, manipule ou roube informações sigilosas, como senhas, dados bancários e credenciais de login.</a:t>
            </a:r>
          </a:p>
          <a:p>
            <a:pPr>
              <a:spcBef>
                <a:spcPts val="0"/>
              </a:spcBef>
            </a:pPr>
            <a:endParaRPr lang="pt-BR" sz="1600"/>
          </a:p>
          <a:p>
            <a:pPr>
              <a:spcBef>
                <a:spcPts val="0"/>
              </a:spcBef>
            </a:pPr>
            <a:r>
              <a:rPr lang="pt-BR" sz="1600"/>
              <a:t>O ataque ocorre quando o invasor se infiltra na conexão entre a vítima e um serviço legítimo, como um site bancário ou uma plataforma de e-mail. Isso pode acontecer em redes Wi-Fi públicas desprotegidas, por meio de malware ou exploração de vulnerabilidades em protocolos de segurança.</a:t>
            </a:r>
          </a:p>
          <a:p>
            <a:pPr>
              <a:spcBef>
                <a:spcPts val="0"/>
              </a:spcBef>
            </a:pPr>
            <a:endParaRPr lang="pt-BR" sz="1600"/>
          </a:p>
          <a:p>
            <a:pPr>
              <a:spcBef>
                <a:spcPts val="0"/>
              </a:spcBef>
            </a:pPr>
            <a:r>
              <a:rPr lang="pt-BR" sz="1600"/>
              <a:t>Para se proteger, é essencial utilizar conexões criptografadas (HTTPS, </a:t>
            </a:r>
            <a:r>
              <a:rPr lang="pt-BR" sz="1600" err="1"/>
              <a:t>VPNs</a:t>
            </a:r>
            <a:r>
              <a:rPr lang="pt-BR" sz="1600"/>
              <a:t>), evitar redes Wi-Fi abertas sem proteção e ativar autenticação em dois fatores. Dessa forma, é possível minimizar os riscos e</a:t>
            </a:r>
          </a:p>
        </p:txBody>
      </p:sp>
    </p:spTree>
    <p:extLst>
      <p:ext uri="{BB962C8B-B14F-4D97-AF65-F5344CB8AC3E}">
        <p14:creationId xmlns:p14="http://schemas.microsoft.com/office/powerpoint/2010/main" val="25897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F1AE-3E88-491C-9CB8-2C37955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Ataque Man-in-</a:t>
            </a:r>
            <a:r>
              <a:rPr lang="pt-BR" err="1"/>
              <a:t>the</a:t>
            </a:r>
            <a:r>
              <a:rPr lang="pt-BR"/>
              <a:t>-</a:t>
            </a:r>
            <a:r>
              <a:rPr lang="pt-BR" err="1"/>
              <a:t>Middle</a:t>
            </a:r>
            <a:r>
              <a:rPr lang="pt-BR"/>
              <a:t> (</a:t>
            </a:r>
            <a:r>
              <a:rPr lang="pt-BR" err="1"/>
              <a:t>MitM</a:t>
            </a:r>
            <a:r>
              <a:rPr lang="pt-BR"/>
              <a:t>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66A904C-E2AB-4F99-AEDE-71B3A56D12B5}"/>
              </a:ext>
            </a:extLst>
          </p:cNvPr>
          <p:cNvGrpSpPr/>
          <p:nvPr/>
        </p:nvGrpSpPr>
        <p:grpSpPr>
          <a:xfrm>
            <a:off x="1196674" y="2711450"/>
            <a:ext cx="2386140" cy="1080000"/>
            <a:chOff x="1107825" y="3613352"/>
            <a:chExt cx="2386140" cy="10800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F0584BD-60DC-4992-B59E-6C56AC90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965" y="3613352"/>
              <a:ext cx="1080000" cy="1080000"/>
            </a:xfrm>
            <a:prstGeom prst="rect">
              <a:avLst/>
            </a:prstGeom>
          </p:spPr>
        </p:pic>
        <p:pic>
          <p:nvPicPr>
            <p:cNvPr id="8" name="Espaço Reservado para Conteúdo 4">
              <a:extLst>
                <a:ext uri="{FF2B5EF4-FFF2-40B4-BE49-F238E27FC236}">
                  <a16:creationId xmlns:a16="http://schemas.microsoft.com/office/drawing/2014/main" id="{9262A1B3-2F2A-40CF-BCAB-76C18271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25" y="3613352"/>
              <a:ext cx="1080000" cy="1080000"/>
            </a:xfrm>
            <a:prstGeom prst="rect">
              <a:avLst/>
            </a:prstGeom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46EC98DD-770B-4F91-92BE-299F702C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66" y="2711450"/>
            <a:ext cx="1080000" cy="108000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253CEBA-025F-44C9-8442-0A0DBAD6DC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82814" y="3251450"/>
            <a:ext cx="541585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F0D00B59-B337-4373-94AB-F92057F74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75" y="4579177"/>
            <a:ext cx="1424403" cy="1424403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D0A4D19-D4E8-4C6F-AACD-76CE2C962DB9}"/>
              </a:ext>
            </a:extLst>
          </p:cNvPr>
          <p:cNvCxnSpPr>
            <a:stCxn id="7" idx="2"/>
            <a:endCxn id="14" idx="1"/>
          </p:cNvCxnSpPr>
          <p:nvPr/>
        </p:nvCxnSpPr>
        <p:spPr>
          <a:xfrm>
            <a:off x="3042814" y="3791450"/>
            <a:ext cx="2411361" cy="1499929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322E601-3D78-4B3C-814E-9313FC72BA1D}"/>
              </a:ext>
            </a:extLst>
          </p:cNvPr>
          <p:cNvCxnSpPr>
            <a:stCxn id="14" idx="3"/>
            <a:endCxn id="9" idx="2"/>
          </p:cNvCxnSpPr>
          <p:nvPr/>
        </p:nvCxnSpPr>
        <p:spPr>
          <a:xfrm flipV="1">
            <a:off x="6878578" y="3791450"/>
            <a:ext cx="2660088" cy="1499929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9A15A1C-6ADF-406D-B9AC-5BF38D25A36A}"/>
              </a:ext>
            </a:extLst>
          </p:cNvPr>
          <p:cNvGrpSpPr/>
          <p:nvPr/>
        </p:nvGrpSpPr>
        <p:grpSpPr>
          <a:xfrm>
            <a:off x="5896376" y="2981450"/>
            <a:ext cx="540000" cy="540000"/>
            <a:chOff x="5825999" y="3159000"/>
            <a:chExt cx="540000" cy="54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6992723-2A83-4C09-A352-BEC70BA92B7D}"/>
                </a:ext>
              </a:extLst>
            </p:cNvPr>
            <p:cNvSpPr/>
            <p:nvPr/>
          </p:nvSpPr>
          <p:spPr>
            <a:xfrm>
              <a:off x="5825999" y="315900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Fechar">
              <a:extLst>
                <a:ext uri="{FF2B5EF4-FFF2-40B4-BE49-F238E27FC236}">
                  <a16:creationId xmlns:a16="http://schemas.microsoft.com/office/drawing/2014/main" id="{C76DBD56-E7D3-4026-8BE8-468E8E83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10281" y="3243282"/>
              <a:ext cx="371436" cy="371436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645C6D-B644-4BF1-9D1B-8BF47BE3D8C2}"/>
              </a:ext>
            </a:extLst>
          </p:cNvPr>
          <p:cNvSpPr txBox="1"/>
          <p:nvPr/>
        </p:nvSpPr>
        <p:spPr>
          <a:xfrm>
            <a:off x="5168849" y="2501323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Conexão Original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C2152A6-F730-4DB0-86FA-2AB0A6368541}"/>
              </a:ext>
            </a:extLst>
          </p:cNvPr>
          <p:cNvSpPr txBox="1"/>
          <p:nvPr/>
        </p:nvSpPr>
        <p:spPr>
          <a:xfrm>
            <a:off x="5168849" y="6079106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Homem do Meio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14886F-E184-4365-AAE2-48CFE7F38A8D}"/>
              </a:ext>
            </a:extLst>
          </p:cNvPr>
          <p:cNvSpPr txBox="1"/>
          <p:nvPr/>
        </p:nvSpPr>
        <p:spPr>
          <a:xfrm>
            <a:off x="5168849" y="4166171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Nova Conexão</a:t>
            </a:r>
          </a:p>
        </p:txBody>
      </p:sp>
    </p:spTree>
    <p:extLst>
      <p:ext uri="{BB962C8B-B14F-4D97-AF65-F5344CB8AC3E}">
        <p14:creationId xmlns:p14="http://schemas.microsoft.com/office/powerpoint/2010/main" val="292360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9DD2-5C2A-4C54-937C-ABB74C6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Questionário sobre ameaças cibernéticas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3F43FBE-EFB3-4CA6-AE02-DDEA8F7DD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4467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2734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ILoveYou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/>
              <a:t>Malwares utilizados</a:t>
            </a:r>
          </a:p>
          <a:p>
            <a:pPr lvl="1" indent="0">
              <a:buNone/>
            </a:pPr>
            <a:r>
              <a:rPr lang="pt-BR"/>
              <a:t>O ataque foi realizado utilizando um </a:t>
            </a:r>
            <a:r>
              <a:rPr lang="pt-BR" err="1"/>
              <a:t>worm</a:t>
            </a:r>
            <a:r>
              <a:rPr lang="pt-BR"/>
              <a:t> escrito em Visual Basic Script (VBS).</a:t>
            </a:r>
          </a:p>
          <a:p>
            <a:pPr>
              <a:spcBef>
                <a:spcPts val="0"/>
              </a:spcBef>
            </a:pPr>
            <a:r>
              <a:rPr lang="pt-BR" sz="1800" b="1"/>
              <a:t>Meio de propagação e funcionamento do ataque</a:t>
            </a:r>
          </a:p>
          <a:p>
            <a:pPr lvl="1" indent="0">
              <a:buNone/>
            </a:pPr>
            <a:r>
              <a:rPr lang="pt-BR"/>
              <a:t>Propagação: O vírus se espalhava via e-mail, com o assunto "ILOVEYOU" e um anexo chamado "LOVE-LETTER-FOR-YOU.txt.vbs".</a:t>
            </a:r>
          </a:p>
          <a:p>
            <a:pPr lvl="1" indent="0">
              <a:buNone/>
            </a:pPr>
            <a:r>
              <a:rPr lang="pt-BR" b="1"/>
              <a:t>Funcionamento:</a:t>
            </a:r>
          </a:p>
          <a:p>
            <a:pPr marL="1428750" lvl="2" indent="-285750"/>
            <a:r>
              <a:rPr lang="pt-BR"/>
              <a:t>O usuário abria o anexo, acreditando ser uma carta de amor.</a:t>
            </a:r>
          </a:p>
          <a:p>
            <a:pPr marL="1428750" lvl="2" indent="-285750"/>
            <a:r>
              <a:rPr lang="pt-BR"/>
              <a:t>O script sobrescrevia arquivos no computador, incluindo documentos do Office, imagens e áudios.</a:t>
            </a:r>
          </a:p>
          <a:p>
            <a:pPr marL="1428750" lvl="2" indent="-285750"/>
            <a:r>
              <a:rPr lang="pt-BR"/>
              <a:t>O </a:t>
            </a:r>
            <a:r>
              <a:rPr lang="pt-BR" err="1"/>
              <a:t>worm</a:t>
            </a:r>
            <a:r>
              <a:rPr lang="pt-BR"/>
              <a:t> enviava automaticamente cópias de si mesmo para todos os contatos do Outlook do usuário, ampliando a disseminação global.</a:t>
            </a:r>
          </a:p>
          <a:p>
            <a:pPr marL="0" lvl="2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7232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ILoveYou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/>
              <a:t>O que foi feito para parar esse ataque?</a:t>
            </a:r>
          </a:p>
          <a:p>
            <a:pPr marL="971550" lvl="1" indent="-285750"/>
            <a:r>
              <a:rPr lang="pt-BR" b="1"/>
              <a:t>Suspensão de e-mails corporativos</a:t>
            </a:r>
            <a:r>
              <a:rPr lang="pt-BR"/>
              <a:t>: Grandes organizações, como o Pentágono, a CIA e o Parlamento Britânico, suspenderam temporariamente seus serviços de e-mail para evitar a propagação.</a:t>
            </a:r>
          </a:p>
          <a:p>
            <a:pPr marL="971550" lvl="1" indent="-285750"/>
            <a:r>
              <a:rPr lang="pt-BR" b="1"/>
              <a:t>Desenvolvimento de patches e atualizações: </a:t>
            </a:r>
            <a:r>
              <a:rPr lang="pt-BR"/>
              <a:t>Empresas de segurança começaram a desenvolver patches e atualizações para bloquear o malware.</a:t>
            </a:r>
          </a:p>
          <a:p>
            <a:pPr marL="971550" lvl="1" indent="-285750"/>
            <a:r>
              <a:rPr lang="pt-BR" b="1"/>
              <a:t>Campanhas de conscientização</a:t>
            </a:r>
            <a:r>
              <a:rPr lang="pt-BR"/>
              <a:t>: Usuários foram orientados a não abrir anexos desconhecidos.</a:t>
            </a:r>
          </a:p>
          <a:p>
            <a:pPr marL="971550" lvl="1" indent="-285750"/>
            <a:r>
              <a:rPr lang="pt-BR" b="1"/>
              <a:t>Bloqueio de anexos maliciosos:</a:t>
            </a:r>
            <a:r>
              <a:rPr lang="pt-BR"/>
              <a:t> Provedores de e-mail e administradores de TI passaram a filtrar mensagens contendo scripts potencialmente perigosos.</a:t>
            </a:r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ILoveYou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/>
              <a:t>Número de dispositivos infectados e prejuízo total</a:t>
            </a:r>
          </a:p>
          <a:p>
            <a:pPr lvl="1" indent="0">
              <a:buNone/>
            </a:pPr>
            <a:r>
              <a:rPr lang="pt-BR"/>
              <a:t>Na época do ataque, estima-se que existiam cerca de 500 milhões de computadores conectados à internet. Isso significa que aproximadamente 10% de todos os dispositivos conectados foram afetados pelo malware.</a:t>
            </a:r>
          </a:p>
          <a:p>
            <a:pPr lvl="1" indent="0">
              <a:buNone/>
            </a:pPr>
            <a:r>
              <a:rPr lang="pt-BR" b="1"/>
              <a:t>Resumo dos impactos:</a:t>
            </a:r>
          </a:p>
          <a:p>
            <a:pPr marL="1428750" lvl="2" indent="-285750"/>
            <a:r>
              <a:rPr lang="pt-BR"/>
              <a:t>Computadores infectados: Mais de 50 milhões</a:t>
            </a:r>
          </a:p>
          <a:p>
            <a:pPr marL="1428750" lvl="2" indent="-285750"/>
            <a:r>
              <a:rPr lang="pt-BR"/>
              <a:t>Porcentagem de dispositivos afetados no mundo: ~10%</a:t>
            </a:r>
          </a:p>
          <a:p>
            <a:pPr lvl="1" indent="0">
              <a:buNone/>
            </a:pPr>
            <a:r>
              <a:rPr lang="pt-BR" b="1"/>
              <a:t>Prejuízo total:</a:t>
            </a:r>
          </a:p>
          <a:p>
            <a:pPr marL="1428750" lvl="2" indent="-285750"/>
            <a:r>
              <a:rPr lang="pt-BR"/>
              <a:t>Danos diretos: Entre US$ 5,5 e 8,7 bilhões</a:t>
            </a:r>
          </a:p>
          <a:p>
            <a:pPr marL="1428750" lvl="2" indent="-285750"/>
            <a:r>
              <a:rPr lang="pt-BR"/>
              <a:t>Custos para remoção e recuperação: Cerca de US$ 15 bilhões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42423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ILoveYou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b="1"/>
              <a:t>Responsáveis pelo o ataque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/>
              <a:t>O vírus </a:t>
            </a:r>
            <a:r>
              <a:rPr lang="pt-BR" b="1"/>
              <a:t>ILOVEYOU</a:t>
            </a:r>
            <a:r>
              <a:rPr lang="pt-BR"/>
              <a:t> foi criado por </a:t>
            </a:r>
            <a:r>
              <a:rPr lang="pt-BR" b="1" err="1"/>
              <a:t>Onel</a:t>
            </a:r>
            <a:r>
              <a:rPr lang="pt-BR" b="1"/>
              <a:t> de Guzmán</a:t>
            </a:r>
            <a:r>
              <a:rPr lang="pt-BR"/>
              <a:t>, um estudante filipino de ciência da computação. Na época, ele era membro de um grupo de hackers chamado </a:t>
            </a:r>
            <a:r>
              <a:rPr lang="pt-BR" b="1" err="1"/>
              <a:t>GRAMMERSoft</a:t>
            </a:r>
            <a:r>
              <a:rPr lang="pt-BR"/>
              <a:t>, que desenvolvia programas maliciosos.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/>
              <a:t>Motivação por trás do vírus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/>
              <a:t>Inicialmente, </a:t>
            </a:r>
            <a:r>
              <a:rPr lang="pt-BR" err="1"/>
              <a:t>Onel</a:t>
            </a:r>
            <a:r>
              <a:rPr lang="pt-BR"/>
              <a:t> de Guzmán afirmou que seu objetivo era roubar credenciais de internet para permitir o acesso gratuito à web, já que o serviço era caro nas Filipinas. No entanto, o vírus acabou se espalhando de forma descontrolada, causando um dos maiores </a:t>
            </a:r>
            <a:r>
              <a:rPr lang="pt-BR" err="1"/>
              <a:t>ciberataques</a:t>
            </a:r>
            <a:r>
              <a:rPr lang="pt-BR"/>
              <a:t> da história.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/>
              <a:t>Consequências legais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/>
              <a:t>Apesar da enorme repercussão do ataque, </a:t>
            </a:r>
            <a:r>
              <a:rPr lang="pt-BR" err="1"/>
              <a:t>Onel</a:t>
            </a:r>
            <a:r>
              <a:rPr lang="pt-BR"/>
              <a:t> de Guzmán não foi punido criminalmente. Na época, as Filipinas não possuíam leis específicas contra crimes cibernéticos, o que impediu qualquer ação legal contra ele. No entanto, o incidente levou o país a criar novas regulamentações para crimes digitais.</a:t>
            </a:r>
          </a:p>
        </p:txBody>
      </p:sp>
    </p:spTree>
    <p:extLst>
      <p:ext uri="{BB962C8B-B14F-4D97-AF65-F5344CB8AC3E}">
        <p14:creationId xmlns:p14="http://schemas.microsoft.com/office/powerpoint/2010/main" val="364169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ILoveYou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53695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1800" b="1"/>
              <a:t>O que aconteceu com ele depois?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/>
              <a:t>Após o ataque, </a:t>
            </a:r>
            <a:r>
              <a:rPr lang="pt-BR" err="1"/>
              <a:t>Onel</a:t>
            </a:r>
            <a:r>
              <a:rPr lang="pt-BR"/>
              <a:t> de Guzmán desapareceu por anos, evitando a mídia e qualquer exposição pública. Em 2020, ele foi encontrado pelo jornalista </a:t>
            </a:r>
            <a:r>
              <a:rPr lang="pt-BR" err="1"/>
              <a:t>Geoff</a:t>
            </a:r>
            <a:r>
              <a:rPr lang="pt-BR"/>
              <a:t> White e revelou que, de fato, foi o responsável pelo vírus. Atualmente, vive uma vida simples nas Filipinas, trabalhando com conserto de celulares e recusando entrevistas sobre seu passado hacker.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/>
          </a:p>
          <a:p>
            <a:pPr marL="0" lvl="1" indent="0">
              <a:spcBef>
                <a:spcPts val="0"/>
              </a:spcBef>
              <a:buNone/>
            </a:pPr>
            <a:r>
              <a:rPr lang="pt-BR" sz="1800" b="1"/>
              <a:t>Vídeo explicando o ataque </a:t>
            </a:r>
            <a:r>
              <a:rPr lang="pt-BR" sz="1800" b="1" err="1"/>
              <a:t>ILoveYou</a:t>
            </a:r>
            <a:r>
              <a:rPr lang="pt-BR" sz="1800" b="1"/>
              <a:t>: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/>
              <a:t>https://www.youtube.com/watch?v=fRk5e0iSa1Q</a:t>
            </a:r>
          </a:p>
        </p:txBody>
      </p:sp>
    </p:spTree>
    <p:extLst>
      <p:ext uri="{BB962C8B-B14F-4D97-AF65-F5344CB8AC3E}">
        <p14:creationId xmlns:p14="http://schemas.microsoft.com/office/powerpoint/2010/main" val="118941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533B-5079-4447-AA4C-751B8156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reais – </a:t>
            </a:r>
            <a:r>
              <a:rPr lang="pt-BR" err="1"/>
              <a:t>Stuxnet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D4BA6-2695-4157-A2D2-3BDFD3F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4" y="2528110"/>
            <a:ext cx="6261035" cy="3475470"/>
          </a:xfrm>
        </p:spPr>
        <p:txBody>
          <a:bodyPr/>
          <a:lstStyle/>
          <a:p>
            <a:r>
              <a:rPr lang="pt-BR" sz="1800"/>
              <a:t>O </a:t>
            </a:r>
            <a:r>
              <a:rPr lang="pt-BR" sz="1800" err="1"/>
              <a:t>Stuxnet</a:t>
            </a:r>
            <a:r>
              <a:rPr lang="pt-BR" sz="1800"/>
              <a:t> foi um ataque cibernético sofisticado criado pelos EUA e Israel para sabotar o programa nuclear iraniano. Descoberto em 2010, ele visava especificamente as centrífugas de enriquecimento de urânio na usina de </a:t>
            </a:r>
            <a:r>
              <a:rPr lang="pt-BR" sz="1800" err="1"/>
              <a:t>Natanz</a:t>
            </a:r>
            <a:r>
              <a:rPr lang="pt-BR" sz="1800"/>
              <a:t>, alterando seu funcionamento de forma imperceptível e causando danos físicos. Esse ataque marcou a história da guerra cibernética ao demonstrar como um malware pode ser usado para sabotagem em larga escala.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0C2DB-E9EC-48D4-90B2-FA053996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23" y="3716533"/>
            <a:ext cx="3415363" cy="10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DCBE7-1D15-4DF4-84B6-CA1C5738E9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B73322-B7FB-4ACF-967E-2812F1F2F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3BCEA6-A688-49F4-8FBE-679265842D17}">
  <ds:schemaRefs>
    <ds:schemaRef ds:uri="a1b6b87f-fc8f-404b-ac19-bdea63afb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32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Ameaças Cibernéticas</vt:lpstr>
      <vt:lpstr>Malware (Software Malicioso)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Stuxnet</vt:lpstr>
      <vt:lpstr>Casos reais – Stuxnet</vt:lpstr>
      <vt:lpstr>Casos reais – Stuxnet</vt:lpstr>
      <vt:lpstr>Casos reais – Stuxnet</vt:lpstr>
      <vt:lpstr>Casos reais - WannaCry</vt:lpstr>
      <vt:lpstr>Casos reais – WannaCry</vt:lpstr>
      <vt:lpstr>Casos reais – WannaCry</vt:lpstr>
      <vt:lpstr>Casos reais – WannaCry</vt:lpstr>
      <vt:lpstr>Casos reais – WannaCry</vt:lpstr>
      <vt:lpstr>Casos reais – WannaCry</vt:lpstr>
      <vt:lpstr>Engenharia Social</vt:lpstr>
      <vt:lpstr>Engenharia Social</vt:lpstr>
      <vt:lpstr>Engenharia Social</vt:lpstr>
      <vt:lpstr>Exemplo de Engenharia Social</vt:lpstr>
      <vt:lpstr>O que é o Phishing ?</vt:lpstr>
      <vt:lpstr>Phishing uma grande ameaça cibernética </vt:lpstr>
      <vt:lpstr>Phishing</vt:lpstr>
      <vt:lpstr>Exemplo de Phishing</vt:lpstr>
      <vt:lpstr>Ataques de negação de serviço (DoS e DDoS)</vt:lpstr>
      <vt:lpstr>Exemplo de Atauqes DoS e DDoS</vt:lpstr>
      <vt:lpstr>Exemplo ataque DDoS</vt:lpstr>
      <vt:lpstr>Ataque Man-in-the-Middle (MitM)</vt:lpstr>
      <vt:lpstr>Exemplo Ataque Man-in-the-Middle (MitM)</vt:lpstr>
      <vt:lpstr>Questionário sobre ameaças cibernéticas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revision>6</cp:revision>
  <dcterms:created xsi:type="dcterms:W3CDTF">2024-03-08T12:14:33Z</dcterms:created>
  <dcterms:modified xsi:type="dcterms:W3CDTF">2025-03-18T13:37:48Z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