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22"/>
  </p:notesMasterIdLst>
  <p:sldIdLst>
    <p:sldId id="256" r:id="rId5"/>
    <p:sldId id="274" r:id="rId6"/>
    <p:sldId id="275" r:id="rId7"/>
    <p:sldId id="257" r:id="rId8"/>
    <p:sldId id="261" r:id="rId9"/>
    <p:sldId id="259" r:id="rId10"/>
    <p:sldId id="264" r:id="rId11"/>
    <p:sldId id="260" r:id="rId12"/>
    <p:sldId id="276" r:id="rId13"/>
    <p:sldId id="277" r:id="rId14"/>
    <p:sldId id="258" r:id="rId15"/>
    <p:sldId id="262" r:id="rId16"/>
    <p:sldId id="263" r:id="rId17"/>
    <p:sldId id="265" r:id="rId18"/>
    <p:sldId id="266" r:id="rId19"/>
    <p:sldId id="268" r:id="rId20"/>
    <p:sldId id="267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C4DACD-2104-BD80-9591-33215179122D}" v="2" dt="2025-07-10T17:16:55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Clara Dias De Prosdocimi" userId="S::11241103732@alunos.umc.br::a8ce814a-0ce5-48c6-aa37-fac87dd71b01" providerId="AD" clId="Web-{84C4DACD-2104-BD80-9591-33215179122D}"/>
    <pc:docChg chg="modSld">
      <pc:chgData name="Maria Clara Dias De Prosdocimi" userId="S::11241103732@alunos.umc.br::a8ce814a-0ce5-48c6-aa37-fac87dd71b01" providerId="AD" clId="Web-{84C4DACD-2104-BD80-9591-33215179122D}" dt="2025-07-10T17:16:55.546" v="1" actId="1076"/>
      <pc:docMkLst>
        <pc:docMk/>
      </pc:docMkLst>
      <pc:sldChg chg="modSp">
        <pc:chgData name="Maria Clara Dias De Prosdocimi" userId="S::11241103732@alunos.umc.br::a8ce814a-0ce5-48c6-aa37-fac87dd71b01" providerId="AD" clId="Web-{84C4DACD-2104-BD80-9591-33215179122D}" dt="2025-07-10T17:16:55.546" v="1" actId="1076"/>
        <pc:sldMkLst>
          <pc:docMk/>
          <pc:sldMk cId="701983481" sldId="274"/>
        </pc:sldMkLst>
        <pc:picChg chg="mod">
          <ac:chgData name="Maria Clara Dias De Prosdocimi" userId="S::11241103732@alunos.umc.br::a8ce814a-0ce5-48c6-aa37-fac87dd71b01" providerId="AD" clId="Web-{84C4DACD-2104-BD80-9591-33215179122D}" dt="2025-07-10T17:16:55.546" v="1" actId="1076"/>
          <ac:picMkLst>
            <pc:docMk/>
            <pc:sldMk cId="701983481" sldId="274"/>
            <ac:picMk id="4" creationId="{1DB487CB-549E-4AF7-AF39-A320393690F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B8FC8-9D6D-4E3B-ABB7-9EF80D90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/>
              <a:t>Encapsulamento Programação Orientada a Objetos (POO)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3FF3E-842E-4C89-BED7-4C22AAAEF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16059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9BF11-D603-4E07-8337-604D00DC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🚨 Requisitos para a Melhoria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D4D0A0-1A1F-4F62-A11A-EA95A05D1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Torne os atributos livro, autor, quantidade e valor privados.</a:t>
            </a:r>
          </a:p>
          <a:p>
            <a:r>
              <a:rPr lang="pt-BR"/>
              <a:t> Crie métodos </a:t>
            </a:r>
            <a:r>
              <a:rPr lang="pt-BR" err="1"/>
              <a:t>get</a:t>
            </a:r>
            <a:r>
              <a:rPr lang="pt-BR"/>
              <a:t> e set para cada atributo, garantindo que:</a:t>
            </a:r>
          </a:p>
          <a:p>
            <a:pPr marL="1028700" lvl="1" indent="-342900"/>
            <a:r>
              <a:rPr lang="pt-BR"/>
              <a:t>O título e o autor não sejam vazios ou nulos.</a:t>
            </a:r>
          </a:p>
          <a:p>
            <a:pPr marL="1028700" lvl="1" indent="-342900"/>
            <a:r>
              <a:rPr lang="pt-BR"/>
              <a:t>A quantidade de exemplares não possa ser negativa.</a:t>
            </a:r>
          </a:p>
          <a:p>
            <a:pPr marL="1028700" lvl="1" indent="-342900"/>
            <a:r>
              <a:rPr lang="pt-BR"/>
              <a:t>O valor do livro não possa ser inferior a zero.</a:t>
            </a:r>
          </a:p>
          <a:p>
            <a:pPr marL="1028700" lvl="1" indent="-342900"/>
            <a:r>
              <a:rPr lang="pt-BR"/>
              <a:t>Adapte os métodos </a:t>
            </a:r>
            <a:r>
              <a:rPr lang="pt-BR" err="1"/>
              <a:t>emprestaLivro</a:t>
            </a:r>
            <a:r>
              <a:rPr lang="pt-BR"/>
              <a:t>() e </a:t>
            </a:r>
            <a:r>
              <a:rPr lang="pt-BR" err="1"/>
              <a:t>devolveLivro</a:t>
            </a:r>
            <a:r>
              <a:rPr lang="pt-BR"/>
              <a:t>() para utilizar os novos métodos </a:t>
            </a:r>
            <a:r>
              <a:rPr lang="pt-BR" err="1"/>
              <a:t>get</a:t>
            </a:r>
            <a:r>
              <a:rPr lang="pt-BR"/>
              <a:t> e set.</a:t>
            </a:r>
          </a:p>
        </p:txBody>
      </p:sp>
    </p:spTree>
    <p:extLst>
      <p:ext uri="{BB962C8B-B14F-4D97-AF65-F5344CB8AC3E}">
        <p14:creationId xmlns:p14="http://schemas.microsoft.com/office/powerpoint/2010/main" val="109535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2F310-A0D9-414B-A6DD-82E03CAA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Sobrecarga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1092A0-A31E-4128-8420-24D34EB8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351371"/>
          </a:xfrm>
        </p:spPr>
        <p:txBody>
          <a:bodyPr/>
          <a:lstStyle/>
          <a:p>
            <a:r>
              <a:rPr lang="pt-BR" sz="1800"/>
              <a:t>A sobrecarga é um recurso em programação que permite criar vários métodos ou construtores com o mesmo nome dentro de uma classe, desde que tenham parâmetros diferentes (ou seja, variação no número, tipo ou ordem dos parâmetros). Isso facilita a reutilização de nomes e torna o código mais flexível.</a:t>
            </a:r>
          </a:p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600731F-D771-4D04-AB32-DC8E5B32B0AB}"/>
              </a:ext>
            </a:extLst>
          </p:cNvPr>
          <p:cNvSpPr/>
          <p:nvPr/>
        </p:nvSpPr>
        <p:spPr>
          <a:xfrm>
            <a:off x="1213448" y="3481196"/>
            <a:ext cx="45719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pt-BR" sz="120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>
                <a:solidFill>
                  <a:srgbClr val="0000C0"/>
                </a:solidFill>
                <a:latin typeface="Consolas" panose="020B0609020204030204" pitchFamily="49" charset="0"/>
              </a:rPr>
              <a:t>idade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Pessoa(String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idade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err="1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err="1">
                <a:solidFill>
                  <a:srgbClr val="0000C0"/>
                </a:solidFill>
                <a:latin typeface="Consolas" panose="020B0609020204030204" pitchFamily="49" charset="0"/>
              </a:rPr>
              <a:t>idade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idade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Pessoa(String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err="1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>
                <a:solidFill>
                  <a:srgbClr val="2A00FF"/>
                </a:solidFill>
                <a:latin typeface="Consolas" panose="020B0609020204030204" pitchFamily="49" charset="0"/>
              </a:rPr>
              <a:t>"nome: "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>
                <a:solidFill>
                  <a:srgbClr val="2A00FF"/>
                </a:solidFill>
                <a:latin typeface="Consolas" panose="020B0609020204030204" pitchFamily="49" charset="0"/>
              </a:rPr>
              <a:t>", idade: "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>
                <a:solidFill>
                  <a:srgbClr val="0000C0"/>
                </a:solidFill>
                <a:latin typeface="Consolas" panose="020B0609020204030204" pitchFamily="49" charset="0"/>
              </a:rPr>
              <a:t>idade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35CCEA-CF78-4E9B-B471-E930CD267C79}"/>
              </a:ext>
            </a:extLst>
          </p:cNvPr>
          <p:cNvSpPr/>
          <p:nvPr/>
        </p:nvSpPr>
        <p:spPr>
          <a:xfrm>
            <a:off x="6998812" y="3476067"/>
            <a:ext cx="3979739" cy="2872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pt-BR" sz="120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pt-BR" sz="1200" b="1" i="1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>
                <a:solidFill>
                  <a:srgbClr val="2A00FF"/>
                </a:solidFill>
                <a:latin typeface="Consolas" panose="020B0609020204030204" pitchFamily="49" charset="0"/>
              </a:rPr>
              <a:t>"Digite o seu nome: "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Pessoa </a:t>
            </a:r>
            <a:r>
              <a:rPr lang="pt-BR" sz="1200" err="1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Pessoa(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pt-B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>
                <a:solidFill>
                  <a:srgbClr val="2A00FF"/>
                </a:solidFill>
                <a:latin typeface="Consolas" panose="020B0609020204030204" pitchFamily="49" charset="0"/>
              </a:rPr>
              <a:t>"Digite a sua idade: "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idade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pt-B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Pessoa(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idade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12964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F0862-4EB7-43CE-BACC-95A37037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Aplicando no projeto Biblioteca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9EC3D1-5050-446E-9593-19B673DEA2D4}"/>
              </a:ext>
            </a:extLst>
          </p:cNvPr>
          <p:cNvSpPr txBox="1"/>
          <p:nvPr/>
        </p:nvSpPr>
        <p:spPr>
          <a:xfrm>
            <a:off x="8073559" y="231904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Programa </a:t>
            </a:r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07D29F-E0EE-4762-814A-528A3A877E79}"/>
              </a:ext>
            </a:extLst>
          </p:cNvPr>
          <p:cNvSpPr txBox="1"/>
          <p:nvPr/>
        </p:nvSpPr>
        <p:spPr>
          <a:xfrm>
            <a:off x="1997311" y="231904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Classe Livro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56BB7C6-F25A-49E3-8255-1119551D7D10}"/>
              </a:ext>
            </a:extLst>
          </p:cNvPr>
          <p:cNvSpPr/>
          <p:nvPr/>
        </p:nvSpPr>
        <p:spPr>
          <a:xfrm>
            <a:off x="844187" y="2966165"/>
            <a:ext cx="3722020" cy="2872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pt-BR" sz="1200">
                <a:solidFill>
                  <a:srgbClr val="0000C0"/>
                </a:solidFill>
                <a:latin typeface="Consolas" panose="020B0609020204030204" pitchFamily="49" charset="0"/>
              </a:rPr>
              <a:t>livro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pt-BR" sz="1200">
                <a:solidFill>
                  <a:srgbClr val="0000C0"/>
                </a:solidFill>
                <a:latin typeface="Consolas" panose="020B0609020204030204" pitchFamily="49" charset="0"/>
              </a:rPr>
              <a:t>autor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pt-B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Livro(String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autor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err="1">
                <a:solidFill>
                  <a:srgbClr val="0000C0"/>
                </a:solidFill>
                <a:latin typeface="Consolas" panose="020B0609020204030204" pitchFamily="49" charset="0"/>
              </a:rPr>
              <a:t>livro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err="1">
                <a:solidFill>
                  <a:srgbClr val="0000C0"/>
                </a:solidFill>
                <a:latin typeface="Consolas" panose="020B0609020204030204" pitchFamily="49" charset="0"/>
              </a:rPr>
              <a:t>autor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autor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err="1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err="1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626B253-B818-4E6E-9763-A7FF961E46D8}"/>
              </a:ext>
            </a:extLst>
          </p:cNvPr>
          <p:cNvSpPr/>
          <p:nvPr/>
        </p:nvSpPr>
        <p:spPr>
          <a:xfrm>
            <a:off x="6234564" y="2969292"/>
            <a:ext cx="5363066" cy="263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200">
                <a:solidFill>
                  <a:srgbClr val="2A00FF"/>
                </a:solidFill>
                <a:latin typeface="Consolas" panose="020B0609020204030204" pitchFamily="49" charset="0"/>
              </a:rPr>
              <a:t>"Informe os dados do livro: "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>
                <a:solidFill>
                  <a:srgbClr val="2A00FF"/>
                </a:solidFill>
                <a:latin typeface="Consolas" panose="020B0609020204030204" pitchFamily="49" charset="0"/>
              </a:rPr>
              <a:t>"Livro: "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pt-BR" sz="1200" err="1">
                <a:solidFill>
                  <a:srgbClr val="6A3E3E"/>
                </a:solidFill>
                <a:latin typeface="Consolas" panose="020B0609020204030204" pitchFamily="49" charset="0"/>
              </a:rPr>
              <a:t>nomeLivro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>
                <a:solidFill>
                  <a:srgbClr val="2A00FF"/>
                </a:solidFill>
                <a:latin typeface="Consolas" panose="020B0609020204030204" pitchFamily="49" charset="0"/>
              </a:rPr>
              <a:t>"Autor: "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autor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>
                <a:solidFill>
                  <a:srgbClr val="2A00FF"/>
                </a:solidFill>
                <a:latin typeface="Consolas" panose="020B0609020204030204" pitchFamily="49" charset="0"/>
              </a:rPr>
              <a:t>"Quantidade: "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>
                <a:solidFill>
                  <a:srgbClr val="2A00FF"/>
                </a:solidFill>
                <a:latin typeface="Consolas" panose="020B0609020204030204" pitchFamily="49" charset="0"/>
              </a:rPr>
              <a:t>"Valor: "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pt-B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Livro </a:t>
            </a:r>
            <a:r>
              <a:rPr lang="pt-BR" sz="1200" err="1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Livro(</a:t>
            </a:r>
            <a:r>
              <a:rPr lang="pt-BR" sz="1200" err="1">
                <a:solidFill>
                  <a:srgbClr val="6A3E3E"/>
                </a:solidFill>
                <a:latin typeface="Consolas" panose="020B0609020204030204" pitchFamily="49" charset="0"/>
              </a:rPr>
              <a:t>nomeLivro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autor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14540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F0862-4EB7-43CE-BACC-95A37037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Aplicando no projeto Biblioteca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9EC3D1-5050-446E-9593-19B673DEA2D4}"/>
              </a:ext>
            </a:extLst>
          </p:cNvPr>
          <p:cNvSpPr txBox="1"/>
          <p:nvPr/>
        </p:nvSpPr>
        <p:spPr>
          <a:xfrm>
            <a:off x="8073558" y="231904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Programa </a:t>
            </a:r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07D29F-E0EE-4762-814A-528A3A877E79}"/>
              </a:ext>
            </a:extLst>
          </p:cNvPr>
          <p:cNvSpPr txBox="1"/>
          <p:nvPr/>
        </p:nvSpPr>
        <p:spPr>
          <a:xfrm>
            <a:off x="2705196" y="231904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Classe Livro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4D11C9A-A8A9-4458-A9A7-ADED054AB138}"/>
              </a:ext>
            </a:extLst>
          </p:cNvPr>
          <p:cNvSpPr/>
          <p:nvPr/>
        </p:nvSpPr>
        <p:spPr>
          <a:xfrm>
            <a:off x="905014" y="2969292"/>
            <a:ext cx="5016137" cy="2821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Livro(String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autor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err="1">
                <a:solidFill>
                  <a:srgbClr val="0000C0"/>
                </a:solidFill>
                <a:latin typeface="Consolas" panose="020B0609020204030204" pitchFamily="49" charset="0"/>
              </a:rPr>
              <a:t>livro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err="1">
                <a:solidFill>
                  <a:srgbClr val="0000C0"/>
                </a:solidFill>
                <a:latin typeface="Consolas" panose="020B0609020204030204" pitchFamily="49" charset="0"/>
              </a:rPr>
              <a:t>autor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autor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err="1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err="1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Livro(String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autor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err="1">
                <a:solidFill>
                  <a:srgbClr val="0000C0"/>
                </a:solidFill>
                <a:latin typeface="Consolas" panose="020B0609020204030204" pitchFamily="49" charset="0"/>
              </a:rPr>
              <a:t>livro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err="1">
                <a:solidFill>
                  <a:srgbClr val="0000C0"/>
                </a:solidFill>
                <a:latin typeface="Consolas" panose="020B0609020204030204" pitchFamily="49" charset="0"/>
              </a:rPr>
              <a:t>autor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autor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err="1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7424152-93A7-4CF0-84DC-4E556FBDC696}"/>
              </a:ext>
            </a:extLst>
          </p:cNvPr>
          <p:cNvSpPr/>
          <p:nvPr/>
        </p:nvSpPr>
        <p:spPr>
          <a:xfrm>
            <a:off x="6664931" y="3415568"/>
            <a:ext cx="4502331" cy="2164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200">
                <a:solidFill>
                  <a:srgbClr val="2A00FF"/>
                </a:solidFill>
                <a:latin typeface="Consolas" panose="020B0609020204030204" pitchFamily="49" charset="0"/>
              </a:rPr>
              <a:t>"Informe os dados do livro: "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>
                <a:solidFill>
                  <a:srgbClr val="2A00FF"/>
                </a:solidFill>
                <a:latin typeface="Consolas" panose="020B0609020204030204" pitchFamily="49" charset="0"/>
              </a:rPr>
              <a:t>"Livro: "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pt-BR" sz="1200" err="1">
                <a:solidFill>
                  <a:srgbClr val="6A3E3E"/>
                </a:solidFill>
                <a:latin typeface="Consolas" panose="020B0609020204030204" pitchFamily="49" charset="0"/>
              </a:rPr>
              <a:t>nomeLivro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>
                <a:solidFill>
                  <a:srgbClr val="2A00FF"/>
                </a:solidFill>
                <a:latin typeface="Consolas" panose="020B0609020204030204" pitchFamily="49" charset="0"/>
              </a:rPr>
              <a:t>"Autor: "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autor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>
                <a:solidFill>
                  <a:srgbClr val="2A00FF"/>
                </a:solidFill>
                <a:latin typeface="Consolas" panose="020B0609020204030204" pitchFamily="49" charset="0"/>
              </a:rPr>
              <a:t>"Valor: "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pt-B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Livro </a:t>
            </a:r>
            <a:r>
              <a:rPr lang="pt-BR" sz="1200" err="1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Livro(</a:t>
            </a:r>
            <a:r>
              <a:rPr lang="pt-BR" sz="1200" err="1">
                <a:solidFill>
                  <a:srgbClr val="6A3E3E"/>
                </a:solidFill>
                <a:latin typeface="Consolas" panose="020B0609020204030204" pitchFamily="49" charset="0"/>
              </a:rPr>
              <a:t>nomeLivro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autor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63467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F0862-4EB7-43CE-BACC-95A37037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Aplicando no projeto Biblioteca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2F5F975-AD22-4E7A-9075-946E4867BAA0}"/>
              </a:ext>
            </a:extLst>
          </p:cNvPr>
          <p:cNvSpPr/>
          <p:nvPr/>
        </p:nvSpPr>
        <p:spPr>
          <a:xfrm>
            <a:off x="1116743" y="3730698"/>
            <a:ext cx="2342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2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nb-NO" sz="120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nb-NO" sz="1200">
                <a:solidFill>
                  <a:srgbClr val="0000C0"/>
                </a:solidFill>
                <a:latin typeface="Consolas" panose="020B0609020204030204" pitchFamily="49" charset="0"/>
              </a:rPr>
              <a:t>livro</a:t>
            </a:r>
            <a:r>
              <a:rPr lang="nb-NO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sz="12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nb-NO" sz="120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nb-NO" sz="1200">
                <a:solidFill>
                  <a:srgbClr val="0000C0"/>
                </a:solidFill>
                <a:latin typeface="Consolas" panose="020B0609020204030204" pitchFamily="49" charset="0"/>
              </a:rPr>
              <a:t>autor</a:t>
            </a:r>
            <a:r>
              <a:rPr lang="nb-NO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sz="12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nb-NO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b-NO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20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nb-NO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sz="12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nb-NO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2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nb-NO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200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nb-NO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DB5559E-02CB-407B-9FD3-1151108314E9}"/>
              </a:ext>
            </a:extLst>
          </p:cNvPr>
          <p:cNvSpPr txBox="1"/>
          <p:nvPr/>
        </p:nvSpPr>
        <p:spPr>
          <a:xfrm>
            <a:off x="1891820" y="196541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48B5050-E1D1-4BF8-B86F-FAC7D256DE22}"/>
              </a:ext>
            </a:extLst>
          </p:cNvPr>
          <p:cNvSpPr txBox="1"/>
          <p:nvPr/>
        </p:nvSpPr>
        <p:spPr>
          <a:xfrm>
            <a:off x="7144113" y="1965410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endParaRPr lang="pt-BR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84FAD4C-B1F7-4F6C-8032-B86982C9DF07}"/>
              </a:ext>
            </a:extLst>
          </p:cNvPr>
          <p:cNvGrpSpPr/>
          <p:nvPr/>
        </p:nvGrpSpPr>
        <p:grpSpPr>
          <a:xfrm>
            <a:off x="4575844" y="2971512"/>
            <a:ext cx="6499413" cy="2821285"/>
            <a:chOff x="5518415" y="3005933"/>
            <a:chExt cx="6499413" cy="282128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857E61F-0DB3-4D8F-9B87-B5EAAACDE6A6}"/>
                </a:ext>
              </a:extLst>
            </p:cNvPr>
            <p:cNvSpPr/>
            <p:nvPr/>
          </p:nvSpPr>
          <p:spPr>
            <a:xfrm>
              <a:off x="5518415" y="3005933"/>
              <a:ext cx="3352800" cy="28212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err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String </a:t>
              </a:r>
              <a:r>
                <a:rPr lang="pt-BR" sz="120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getLivro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() {</a:t>
              </a:r>
            </a:p>
            <a:p>
              <a:pPr indent="457200"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err="1">
                  <a:solidFill>
                    <a:srgbClr val="7F0055"/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>
                  <a:solidFill>
                    <a:srgbClr val="0000C0"/>
                  </a:solidFill>
                  <a:latin typeface="Consolas" panose="020B0609020204030204" pitchFamily="49" charset="0"/>
                </a:rPr>
                <a:t>livro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b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pt-BR" sz="1200" b="1" err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b="1" err="1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err="1">
                  <a:solidFill>
                    <a:srgbClr val="000000"/>
                  </a:solidFill>
                  <a:latin typeface="Consolas" panose="020B0609020204030204" pitchFamily="49" charset="0"/>
                </a:rPr>
                <a:t>setLivro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(String </a:t>
              </a:r>
              <a:r>
                <a:rPr lang="pt-BR" sz="1200">
                  <a:solidFill>
                    <a:srgbClr val="6A3E3E"/>
                  </a:solidFill>
                  <a:latin typeface="Consolas" panose="020B0609020204030204" pitchFamily="49" charset="0"/>
                </a:rPr>
                <a:t>livro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indent="457200"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err="1">
                  <a:solidFill>
                    <a:srgbClr val="7F0055"/>
                  </a:solidFill>
                  <a:latin typeface="Consolas" panose="020B0609020204030204" pitchFamily="49" charset="0"/>
                </a:rPr>
                <a:t>this</a:t>
              </a:r>
              <a:r>
                <a:rPr lang="pt-BR" sz="120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pt-BR" sz="1200" err="1">
                  <a:solidFill>
                    <a:srgbClr val="0000C0"/>
                  </a:solidFill>
                  <a:latin typeface="Consolas" panose="020B0609020204030204" pitchFamily="49" charset="0"/>
                </a:rPr>
                <a:t>livro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pt-BR" sz="1200">
                  <a:solidFill>
                    <a:srgbClr val="6A3E3E"/>
                  </a:solidFill>
                  <a:latin typeface="Consolas" panose="020B0609020204030204" pitchFamily="49" charset="0"/>
                </a:rPr>
                <a:t>livro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err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String </a:t>
              </a:r>
              <a:r>
                <a:rPr lang="pt-BR" sz="120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getAutor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() {</a:t>
              </a:r>
            </a:p>
            <a:p>
              <a:pPr indent="457200"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err="1">
                  <a:solidFill>
                    <a:srgbClr val="7F0055"/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>
                  <a:solidFill>
                    <a:srgbClr val="0000C0"/>
                  </a:solidFill>
                  <a:latin typeface="Consolas" panose="020B0609020204030204" pitchFamily="49" charset="0"/>
                </a:rPr>
                <a:t>autor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err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b="1" err="1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err="1">
                  <a:solidFill>
                    <a:srgbClr val="000000"/>
                  </a:solidFill>
                  <a:latin typeface="Consolas" panose="020B0609020204030204" pitchFamily="49" charset="0"/>
                </a:rPr>
                <a:t>setAutor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(String </a:t>
              </a:r>
              <a:r>
                <a:rPr lang="pt-BR" sz="1200">
                  <a:solidFill>
                    <a:srgbClr val="6A3E3E"/>
                  </a:solidFill>
                  <a:latin typeface="Consolas" panose="020B0609020204030204" pitchFamily="49" charset="0"/>
                </a:rPr>
                <a:t>autor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indent="457200"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err="1">
                  <a:solidFill>
                    <a:srgbClr val="7F0055"/>
                  </a:solidFill>
                  <a:latin typeface="Consolas" panose="020B0609020204030204" pitchFamily="49" charset="0"/>
                </a:rPr>
                <a:t>this</a:t>
              </a:r>
              <a:r>
                <a:rPr lang="pt-BR" sz="120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pt-BR" sz="1200" err="1">
                  <a:solidFill>
                    <a:srgbClr val="0000C0"/>
                  </a:solidFill>
                  <a:latin typeface="Consolas" panose="020B0609020204030204" pitchFamily="49" charset="0"/>
                </a:rPr>
                <a:t>autor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pt-BR" sz="1200">
                  <a:solidFill>
                    <a:srgbClr val="6A3E3E"/>
                  </a:solidFill>
                  <a:latin typeface="Consolas" panose="020B0609020204030204" pitchFamily="49" charset="0"/>
                </a:rPr>
                <a:t>autor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FC5B2BE-5CF7-4369-9E94-C5812B3710E1}"/>
                </a:ext>
              </a:extLst>
            </p:cNvPr>
            <p:cNvSpPr/>
            <p:nvPr/>
          </p:nvSpPr>
          <p:spPr>
            <a:xfrm>
              <a:off x="8969828" y="3241895"/>
              <a:ext cx="3048000" cy="23493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err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getQuantidade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() {</a:t>
              </a:r>
            </a:p>
            <a:p>
              <a:pPr indent="457200"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err="1">
                  <a:solidFill>
                    <a:srgbClr val="7F0055"/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>
                  <a:solidFill>
                    <a:srgbClr val="0000C0"/>
                  </a:solidFill>
                  <a:latin typeface="Consolas" panose="020B0609020204030204" pitchFamily="49" charset="0"/>
                </a:rPr>
                <a:t>quantidade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err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double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getValor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() {</a:t>
              </a:r>
            </a:p>
            <a:p>
              <a:pPr indent="457200"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err="1">
                  <a:solidFill>
                    <a:srgbClr val="7F0055"/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>
                  <a:solidFill>
                    <a:srgbClr val="0000C0"/>
                  </a:solidFill>
                  <a:latin typeface="Consolas" panose="020B0609020204030204" pitchFamily="49" charset="0"/>
                </a:rPr>
                <a:t>valor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err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b="1" err="1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 err="1">
                  <a:solidFill>
                    <a:srgbClr val="000000"/>
                  </a:solidFill>
                  <a:latin typeface="Consolas" panose="020B0609020204030204" pitchFamily="49" charset="0"/>
                </a:rPr>
                <a:t>setValor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pt-B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double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200">
                  <a:solidFill>
                    <a:srgbClr val="6A3E3E"/>
                  </a:solidFill>
                  <a:latin typeface="Consolas" panose="020B0609020204030204" pitchFamily="49" charset="0"/>
                </a:rPr>
                <a:t>valor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indent="457200"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 b="1" err="1">
                  <a:solidFill>
                    <a:srgbClr val="7F0055"/>
                  </a:solidFill>
                  <a:latin typeface="Consolas" panose="020B0609020204030204" pitchFamily="49" charset="0"/>
                </a:rPr>
                <a:t>this</a:t>
              </a:r>
              <a:r>
                <a:rPr lang="pt-BR" sz="120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pt-BR" sz="1200" err="1">
                  <a:solidFill>
                    <a:srgbClr val="0000C0"/>
                  </a:solidFill>
                  <a:latin typeface="Consolas" panose="020B0609020204030204" pitchFamily="49" charset="0"/>
                </a:rPr>
                <a:t>valor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pt-BR" sz="1200">
                  <a:solidFill>
                    <a:srgbClr val="6A3E3E"/>
                  </a:solidFill>
                  <a:latin typeface="Consolas" panose="020B0609020204030204" pitchFamily="49" charset="0"/>
                </a:rPr>
                <a:t>valor</a:t>
              </a: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</a:pPr>
              <a:r>
                <a:rPr lang="pt-BR" sz="120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3F3BCA7-D549-433A-A32C-C5C467B3FA55}"/>
              </a:ext>
            </a:extLst>
          </p:cNvPr>
          <p:cNvCxnSpPr/>
          <p:nvPr/>
        </p:nvCxnSpPr>
        <p:spPr>
          <a:xfrm>
            <a:off x="7825740" y="2918460"/>
            <a:ext cx="0" cy="292608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603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BDECA-2696-4BBC-9F94-9BDB195B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Melhoria no Desafio - Gerenciamento de Estoque de Roupas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85A22-1DC0-412C-B4D6-7B3EA4DA6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800"/>
              <a:t>Para tornar o desafio mais robusto e alinhado aos princípios da Programação Orientada a Objetos (POO), propomos as seguintes melhorias:</a:t>
            </a:r>
          </a:p>
          <a:p>
            <a:pPr>
              <a:spcBef>
                <a:spcPts val="0"/>
              </a:spcBef>
            </a:pPr>
            <a:endParaRPr lang="pt-BR" sz="1800" b="1"/>
          </a:p>
          <a:p>
            <a:pPr>
              <a:spcBef>
                <a:spcPts val="0"/>
              </a:spcBef>
            </a:pPr>
            <a:r>
              <a:rPr lang="pt-BR" sz="1800" b="1"/>
              <a:t>Adição de Construtores: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/>
              <a:t>Substitua a inicialização manual dos atributos por meio de construtores. Crie um construtor que receba todos os atributos (marca, tipo, tamanho, quantidade, valor) e os inicialize de forma direta. Para maior flexibilidade, implemente também um construtor sobrecarregado que permita criar uma roupa com valores padrão, como quantidade zero.</a:t>
            </a:r>
          </a:p>
        </p:txBody>
      </p:sp>
    </p:spTree>
    <p:extLst>
      <p:ext uri="{BB962C8B-B14F-4D97-AF65-F5344CB8AC3E}">
        <p14:creationId xmlns:p14="http://schemas.microsoft.com/office/powerpoint/2010/main" val="863666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BDECA-2696-4BBC-9F94-9BDB195B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Melhoria no Desafio - Gerenciamento de Estoque de Roupas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85A22-1DC0-412C-B4D6-7B3EA4DA6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800"/>
              <a:t>Para tornar o desafio mais robusto e alinhado aos princípios da Programação Orientada a Objetos (POO), propomos as seguintes melhorias:</a:t>
            </a:r>
          </a:p>
          <a:p>
            <a:pPr>
              <a:spcBef>
                <a:spcPts val="0"/>
              </a:spcBef>
            </a:pPr>
            <a:endParaRPr lang="pt-BR" sz="1800"/>
          </a:p>
          <a:p>
            <a:pPr>
              <a:spcBef>
                <a:spcPts val="0"/>
              </a:spcBef>
            </a:pPr>
            <a:r>
              <a:rPr lang="pt-BR" sz="1800" b="1"/>
              <a:t>Adição da Sobrecarga: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/>
              <a:t>Adicione um construtor sobrecarregado que permita criar uma roupa com valores padrão. Por exemplo, a quantidade inicial deve ser zero e o valor unitário deve ser R$0,00. Com isso, o programa poderá criar roupas mesmo que algumas informações ainda não estejam disponíveis no momento da instância.</a:t>
            </a:r>
          </a:p>
        </p:txBody>
      </p:sp>
    </p:spTree>
    <p:extLst>
      <p:ext uri="{BB962C8B-B14F-4D97-AF65-F5344CB8AC3E}">
        <p14:creationId xmlns:p14="http://schemas.microsoft.com/office/powerpoint/2010/main" val="1095206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BDECA-2696-4BBC-9F94-9BDB195B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Melhoria no Desafio - Gerenciamento de Estoque de Roupas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85A22-1DC0-412C-B4D6-7B3EA4DA6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800"/>
              <a:t>Para tornar o desafio mais robusto e alinhado aos princípios da Programação Orientada a Objetos (POO), propomos as seguintes melhorias:</a:t>
            </a:r>
          </a:p>
          <a:p>
            <a:pPr>
              <a:spcBef>
                <a:spcPts val="0"/>
              </a:spcBef>
            </a:pPr>
            <a:endParaRPr lang="pt-BR" sz="1800"/>
          </a:p>
          <a:p>
            <a:pPr>
              <a:spcBef>
                <a:spcPts val="0"/>
              </a:spcBef>
            </a:pPr>
            <a:r>
              <a:rPr lang="pt-BR" sz="1800" b="1"/>
              <a:t>Encapsulamento dos Atributos: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/>
              <a:t>Torne os atributos da classe Roupa privados (</a:t>
            </a:r>
            <a:r>
              <a:rPr lang="pt-BR" err="1"/>
              <a:t>private</a:t>
            </a:r>
            <a:r>
              <a:rPr lang="pt-BR"/>
              <a:t>) para protegê-los contra acessos indevidos. Para interagir com esses atributos, crie métodos </a:t>
            </a:r>
            <a:r>
              <a:rPr lang="pt-BR" err="1"/>
              <a:t>get</a:t>
            </a:r>
            <a:r>
              <a:rPr lang="pt-BR"/>
              <a:t> e set. Isso permitirá controlar como os dados da roupa são acessados e modificados, garantindo maior segurança e consistência no gerenciamento do estoque.</a:t>
            </a:r>
          </a:p>
        </p:txBody>
      </p:sp>
    </p:spTree>
    <p:extLst>
      <p:ext uri="{BB962C8B-B14F-4D97-AF65-F5344CB8AC3E}">
        <p14:creationId xmlns:p14="http://schemas.microsoft.com/office/powerpoint/2010/main" val="95702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4951-435E-405A-9B1C-FB9118DC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/>
              <a:t>Desafio - Sistema de Conta Bancária com Encapsulamento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A1F468-5CC3-4133-95DD-B88E34746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/>
              <a:t>Crie um programa para gerenciar contas bancárias. A classe </a:t>
            </a:r>
            <a:r>
              <a:rPr lang="pt-BR" b="1" err="1"/>
              <a:t>ContaBancaria</a:t>
            </a:r>
            <a:r>
              <a:rPr lang="pt-BR"/>
              <a:t> deve conter os atributos </a:t>
            </a:r>
            <a:r>
              <a:rPr lang="pt-BR" b="1"/>
              <a:t>titular</a:t>
            </a:r>
            <a:r>
              <a:rPr lang="pt-BR"/>
              <a:t> e </a:t>
            </a:r>
            <a:r>
              <a:rPr lang="pt-BR" b="1"/>
              <a:t>saldo</a:t>
            </a:r>
            <a:r>
              <a:rPr lang="pt-BR"/>
              <a:t>. No programa principal, permita ao usuário criar uma conta bancária informando esses dados.</a:t>
            </a:r>
          </a:p>
          <a:p>
            <a:endParaRPr lang="pt-BR"/>
          </a:p>
          <a:p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D369694-C42B-4A80-A75A-E360205DD05D}"/>
              </a:ext>
            </a:extLst>
          </p:cNvPr>
          <p:cNvSpPr txBox="1">
            <a:spLocks/>
          </p:cNvSpPr>
          <p:nvPr/>
        </p:nvSpPr>
        <p:spPr>
          <a:xfrm>
            <a:off x="592347" y="3355596"/>
            <a:ext cx="7171740" cy="3045681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sz="1800"/>
              <a:t>Adicione métodos para depositar, sacar e exibir as informações da conta, garantindo que o saldo nunca fique negativo e que apenas valores válidos sejam movimentados.</a:t>
            </a:r>
          </a:p>
          <a:p>
            <a:pPr>
              <a:spcBef>
                <a:spcPts val="0"/>
              </a:spcBef>
            </a:pPr>
            <a:endParaRPr lang="pt-BR" sz="1800"/>
          </a:p>
          <a:p>
            <a:pPr>
              <a:spcBef>
                <a:spcPts val="0"/>
              </a:spcBef>
            </a:pPr>
            <a:r>
              <a:rPr lang="pt-BR" sz="1800"/>
              <a:t>Exiba os dados atualizados da conta após cada operação. Utilize o método </a:t>
            </a:r>
            <a:r>
              <a:rPr lang="pt-BR" sz="1800" err="1"/>
              <a:t>getSaldo</a:t>
            </a:r>
            <a:r>
              <a:rPr lang="pt-BR" sz="1800"/>
              <a:t>() para verificar o saldo atual e certifique-se de que todas as operações sejam feitas de forma segura e organizada.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B487CB-549E-4AF7-AF39-A32039369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839" y="3591146"/>
            <a:ext cx="3234654" cy="257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8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15681-325B-4009-BC2B-B3E6A11D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de Execução Esperada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DB54C-3F13-4E4E-89D2-AF0981E5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74068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sz="1400"/>
              <a:t>Titular: Pedro Henrique</a:t>
            </a:r>
          </a:p>
          <a:p>
            <a:pPr>
              <a:spcBef>
                <a:spcPts val="0"/>
              </a:spcBef>
            </a:pPr>
            <a:r>
              <a:rPr lang="pt-BR" sz="1400"/>
              <a:t>Saldo atual: R$1000.0</a:t>
            </a:r>
          </a:p>
          <a:p>
            <a:pPr>
              <a:spcBef>
                <a:spcPts val="0"/>
              </a:spcBef>
            </a:pPr>
            <a:endParaRPr lang="pt-BR" sz="1400"/>
          </a:p>
          <a:p>
            <a:pPr>
              <a:spcBef>
                <a:spcPts val="0"/>
              </a:spcBef>
            </a:pPr>
            <a:r>
              <a:rPr lang="pt-BR" sz="1400"/>
              <a:t>Depósito de R$500 realizado com sucesso!</a:t>
            </a:r>
          </a:p>
          <a:p>
            <a:pPr>
              <a:spcBef>
                <a:spcPts val="0"/>
              </a:spcBef>
            </a:pPr>
            <a:r>
              <a:rPr lang="pt-BR" sz="1400"/>
              <a:t>Saque de R$200 realizado com sucesso!</a:t>
            </a:r>
          </a:p>
          <a:p>
            <a:pPr>
              <a:spcBef>
                <a:spcPts val="0"/>
              </a:spcBef>
            </a:pPr>
            <a:r>
              <a:rPr lang="pt-BR" sz="1400"/>
              <a:t>Saldo insuficiente ou valor inválido.</a:t>
            </a:r>
          </a:p>
          <a:p>
            <a:pPr>
              <a:spcBef>
                <a:spcPts val="0"/>
              </a:spcBef>
            </a:pPr>
            <a:r>
              <a:rPr lang="pt-BR" sz="1400"/>
              <a:t>Transferência de R$300 para conta de João realizada com sucesso!</a:t>
            </a:r>
          </a:p>
          <a:p>
            <a:pPr>
              <a:spcBef>
                <a:spcPts val="0"/>
              </a:spcBef>
            </a:pPr>
            <a:endParaRPr lang="pt-BR" sz="1400"/>
          </a:p>
          <a:p>
            <a:pPr>
              <a:spcBef>
                <a:spcPts val="0"/>
              </a:spcBef>
            </a:pPr>
            <a:r>
              <a:rPr lang="pt-BR" sz="1400"/>
              <a:t>Histórico de Transações:</a:t>
            </a:r>
          </a:p>
          <a:p>
            <a:pPr>
              <a:spcBef>
                <a:spcPts val="0"/>
              </a:spcBef>
            </a:pPr>
            <a:r>
              <a:rPr lang="pt-BR" sz="1400"/>
              <a:t>- Depósito: R$500</a:t>
            </a:r>
          </a:p>
          <a:p>
            <a:pPr>
              <a:spcBef>
                <a:spcPts val="0"/>
              </a:spcBef>
            </a:pPr>
            <a:r>
              <a:rPr lang="pt-BR" sz="1400"/>
              <a:t>- Saque: R$200</a:t>
            </a:r>
          </a:p>
          <a:p>
            <a:pPr>
              <a:spcBef>
                <a:spcPts val="0"/>
              </a:spcBef>
            </a:pPr>
            <a:r>
              <a:rPr lang="pt-BR" sz="1400"/>
              <a:t>- Transferência para João: R$300</a:t>
            </a:r>
          </a:p>
          <a:p>
            <a:pPr>
              <a:spcBef>
                <a:spcPts val="0"/>
              </a:spcBef>
            </a:pPr>
            <a:endParaRPr lang="pt-BR" sz="1400"/>
          </a:p>
          <a:p>
            <a:pPr>
              <a:spcBef>
                <a:spcPts val="0"/>
              </a:spcBef>
            </a:pPr>
            <a:r>
              <a:rPr lang="pt-BR" sz="1400"/>
              <a:t>Saldo final: R$1000.0</a:t>
            </a:r>
          </a:p>
        </p:txBody>
      </p:sp>
    </p:spTree>
    <p:extLst>
      <p:ext uri="{BB962C8B-B14F-4D97-AF65-F5344CB8AC3E}">
        <p14:creationId xmlns:p14="http://schemas.microsoft.com/office/powerpoint/2010/main" val="253097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72305-7C21-4E25-906C-2ED77935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Construtores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29A8F5-CFB6-470F-978A-1C8CBBDA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490708"/>
          </a:xfrm>
        </p:spPr>
        <p:txBody>
          <a:bodyPr/>
          <a:lstStyle/>
          <a:p>
            <a:r>
              <a:rPr lang="pt-BR"/>
              <a:t>Os construtores em POO inicializam objetos automaticamente ao serem criados, atribuindo valores iniciais aos atributos. Isso garante que os objetos tenham dados definidos e evita configurações manuais posteriores, tornando o código mais eficiente.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3F3BFB6-323E-46E4-8D5D-9365375131CE}"/>
              </a:ext>
            </a:extLst>
          </p:cNvPr>
          <p:cNvGrpSpPr/>
          <p:nvPr/>
        </p:nvGrpSpPr>
        <p:grpSpPr>
          <a:xfrm>
            <a:off x="6941257" y="3579812"/>
            <a:ext cx="3220115" cy="2026259"/>
            <a:chOff x="6941257" y="3579812"/>
            <a:chExt cx="3220115" cy="2026259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1D7CB9A-9AEA-4A5D-B2CC-694A9A357F6C}"/>
                </a:ext>
              </a:extLst>
            </p:cNvPr>
            <p:cNvSpPr/>
            <p:nvPr/>
          </p:nvSpPr>
          <p:spPr>
            <a:xfrm>
              <a:off x="6941257" y="4166071"/>
              <a:ext cx="144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nome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4D7FA70-4A27-4730-960D-86E7DCE13731}"/>
                </a:ext>
              </a:extLst>
            </p:cNvPr>
            <p:cNvSpPr/>
            <p:nvPr/>
          </p:nvSpPr>
          <p:spPr>
            <a:xfrm>
              <a:off x="6941257" y="4886071"/>
              <a:ext cx="144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idade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5AE377F-3879-48D1-AE68-2C34F22536B1}"/>
                </a:ext>
              </a:extLst>
            </p:cNvPr>
            <p:cNvSpPr txBox="1"/>
            <p:nvPr/>
          </p:nvSpPr>
          <p:spPr>
            <a:xfrm>
              <a:off x="9135817" y="4326016"/>
              <a:ext cx="1025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“João”</a:t>
              </a:r>
            </a:p>
          </p:txBody>
        </p: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74FB14C4-7ADC-4E9C-A375-C95210347710}"/>
                </a:ext>
              </a:extLst>
            </p:cNvPr>
            <p:cNvCxnSpPr>
              <a:cxnSpLocks/>
              <a:stCxn id="19" idx="3"/>
              <a:endCxn id="21" idx="1"/>
            </p:cNvCxnSpPr>
            <p:nvPr/>
          </p:nvCxnSpPr>
          <p:spPr>
            <a:xfrm>
              <a:off x="8381257" y="4526071"/>
              <a:ext cx="7545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0E5DB08-184C-4020-8A09-560361440D78}"/>
                </a:ext>
              </a:extLst>
            </p:cNvPr>
            <p:cNvSpPr txBox="1"/>
            <p:nvPr/>
          </p:nvSpPr>
          <p:spPr>
            <a:xfrm>
              <a:off x="6941257" y="3579812"/>
              <a:ext cx="3217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>
                  <a:latin typeface="Times New Roman" panose="02020603050405020304" pitchFamily="18" charset="0"/>
                  <a:cs typeface="Times New Roman" panose="02020603050405020304" pitchFamily="18" charset="0"/>
                </a:rPr>
                <a:t>Com Construtor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B4FB882E-78C7-4DA9-91AB-FE3D0E60A387}"/>
                </a:ext>
              </a:extLst>
            </p:cNvPr>
            <p:cNvSpPr txBox="1"/>
            <p:nvPr/>
          </p:nvSpPr>
          <p:spPr>
            <a:xfrm>
              <a:off x="9135818" y="5046015"/>
              <a:ext cx="542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</a:p>
          </p:txBody>
        </p: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B1BE45CB-0E79-435B-833D-2156792106A7}"/>
                </a:ext>
              </a:extLst>
            </p:cNvPr>
            <p:cNvCxnSpPr>
              <a:cxnSpLocks/>
            </p:cNvCxnSpPr>
            <p:nvPr/>
          </p:nvCxnSpPr>
          <p:spPr>
            <a:xfrm>
              <a:off x="8381257" y="5246070"/>
              <a:ext cx="7545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E5D45AC-8148-4B6C-B144-64A17CBAB0DC}"/>
              </a:ext>
            </a:extLst>
          </p:cNvPr>
          <p:cNvGrpSpPr/>
          <p:nvPr/>
        </p:nvGrpSpPr>
        <p:grpSpPr>
          <a:xfrm>
            <a:off x="2030629" y="3579812"/>
            <a:ext cx="2879999" cy="2026259"/>
            <a:chOff x="2030629" y="3579812"/>
            <a:chExt cx="2879999" cy="2026259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5B4AEDB-9D02-4DA3-A8DA-13A17D73CC2D}"/>
                </a:ext>
              </a:extLst>
            </p:cNvPr>
            <p:cNvSpPr/>
            <p:nvPr/>
          </p:nvSpPr>
          <p:spPr>
            <a:xfrm>
              <a:off x="2030629" y="4166071"/>
              <a:ext cx="144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nome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CDFC1C4-2B2D-4A31-B09A-76E2964897C0}"/>
                </a:ext>
              </a:extLst>
            </p:cNvPr>
            <p:cNvSpPr/>
            <p:nvPr/>
          </p:nvSpPr>
          <p:spPr>
            <a:xfrm>
              <a:off x="2030629" y="4886071"/>
              <a:ext cx="144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idade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7F58213-D052-4357-9A7A-03F05A706D94}"/>
                </a:ext>
              </a:extLst>
            </p:cNvPr>
            <p:cNvSpPr txBox="1"/>
            <p:nvPr/>
          </p:nvSpPr>
          <p:spPr>
            <a:xfrm>
              <a:off x="4225189" y="4326015"/>
              <a:ext cx="6854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null</a:t>
              </a:r>
              <a:endParaRPr lang="pt-BR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9FF03C11-B0A1-4F8A-A46D-D4F9E7E0172C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 flipV="1">
              <a:off x="3470629" y="4526070"/>
              <a:ext cx="75456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A64045A6-6B12-4DB2-9383-DAE6559E13CF}"/>
                </a:ext>
              </a:extLst>
            </p:cNvPr>
            <p:cNvSpPr txBox="1"/>
            <p:nvPr/>
          </p:nvSpPr>
          <p:spPr>
            <a:xfrm>
              <a:off x="2030629" y="3579812"/>
              <a:ext cx="2879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>
                  <a:latin typeface="Times New Roman" panose="02020603050405020304" pitchFamily="18" charset="0"/>
                  <a:cs typeface="Times New Roman" panose="02020603050405020304" pitchFamily="18" charset="0"/>
                </a:rPr>
                <a:t>Sem Construtor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86A3057B-A756-4BE4-8314-F3D129E93CBC}"/>
                </a:ext>
              </a:extLst>
            </p:cNvPr>
            <p:cNvSpPr txBox="1"/>
            <p:nvPr/>
          </p:nvSpPr>
          <p:spPr>
            <a:xfrm>
              <a:off x="4225190" y="504601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68A96F8F-AB4C-467F-8A7D-BB8D5F55FBBF}"/>
                </a:ext>
              </a:extLst>
            </p:cNvPr>
            <p:cNvCxnSpPr>
              <a:cxnSpLocks/>
              <a:stCxn id="6" idx="3"/>
              <a:endCxn id="38" idx="1"/>
            </p:cNvCxnSpPr>
            <p:nvPr/>
          </p:nvCxnSpPr>
          <p:spPr>
            <a:xfrm flipV="1">
              <a:off x="3470629" y="5246070"/>
              <a:ext cx="75456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C38C6EEA-850E-4572-8AB7-599730FD9AFA}"/>
                </a:ext>
              </a:extLst>
            </p:cNvPr>
            <p:cNvSpPr/>
            <p:nvPr/>
          </p:nvSpPr>
          <p:spPr>
            <a:xfrm>
              <a:off x="2030629" y="4166070"/>
              <a:ext cx="144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nome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D02F118C-5A2F-4D23-B1ED-79FC8ED95A4A}"/>
                </a:ext>
              </a:extLst>
            </p:cNvPr>
            <p:cNvSpPr/>
            <p:nvPr/>
          </p:nvSpPr>
          <p:spPr>
            <a:xfrm>
              <a:off x="2030629" y="4886070"/>
              <a:ext cx="144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9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F0862-4EB7-43CE-BACC-95A37037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Construtor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9EC3D1-5050-446E-9593-19B673DEA2D4}"/>
              </a:ext>
            </a:extLst>
          </p:cNvPr>
          <p:cNvSpPr txBox="1"/>
          <p:nvPr/>
        </p:nvSpPr>
        <p:spPr>
          <a:xfrm>
            <a:off x="8073559" y="231904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Programa </a:t>
            </a:r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F080107-14C6-4219-B569-F92C712FBFC3}"/>
              </a:ext>
            </a:extLst>
          </p:cNvPr>
          <p:cNvSpPr/>
          <p:nvPr/>
        </p:nvSpPr>
        <p:spPr>
          <a:xfrm>
            <a:off x="6708474" y="2966166"/>
            <a:ext cx="4415246" cy="263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(String[] </a:t>
            </a:r>
            <a:r>
              <a:rPr lang="pt-BR" sz="120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pt-BR" sz="120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pt-BR" sz="1200" b="1" i="1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endParaRPr lang="pt-B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200">
                <a:solidFill>
                  <a:srgbClr val="2A00FF"/>
                </a:solidFill>
                <a:latin typeface="Consolas" panose="020B0609020204030204" pitchFamily="49" charset="0"/>
              </a:rPr>
              <a:t>"Digite o seu nome: "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200">
                <a:solidFill>
                  <a:srgbClr val="2A00FF"/>
                </a:solidFill>
                <a:latin typeface="Consolas" panose="020B0609020204030204" pitchFamily="49" charset="0"/>
              </a:rPr>
              <a:t>"Digite a sua idade: "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idade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Pessoa </a:t>
            </a:r>
            <a:r>
              <a:rPr lang="pt-BR" sz="1200" err="1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Pessoa(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idade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20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07D29F-E0EE-4762-814A-528A3A877E79}"/>
              </a:ext>
            </a:extLst>
          </p:cNvPr>
          <p:cNvSpPr txBox="1"/>
          <p:nvPr/>
        </p:nvSpPr>
        <p:spPr>
          <a:xfrm>
            <a:off x="2556583" y="231904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Classe: Pessoa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7559D24-0F7B-4E33-BB82-CE9180FF25D4}"/>
              </a:ext>
            </a:extLst>
          </p:cNvPr>
          <p:cNvSpPr/>
          <p:nvPr/>
        </p:nvSpPr>
        <p:spPr>
          <a:xfrm>
            <a:off x="1068279" y="3222646"/>
            <a:ext cx="457191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pt-BR" sz="120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>
                <a:solidFill>
                  <a:srgbClr val="0000C0"/>
                </a:solidFill>
                <a:latin typeface="Consolas" panose="020B0609020204030204" pitchFamily="49" charset="0"/>
              </a:rPr>
              <a:t>idade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Pessoa(String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idade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err="1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err="1">
                <a:solidFill>
                  <a:srgbClr val="0000C0"/>
                </a:solidFill>
                <a:latin typeface="Consolas" panose="020B0609020204030204" pitchFamily="49" charset="0"/>
              </a:rPr>
              <a:t>idade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idade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>
                <a:solidFill>
                  <a:srgbClr val="2A00FF"/>
                </a:solidFill>
                <a:latin typeface="Consolas" panose="020B0609020204030204" pitchFamily="49" charset="0"/>
              </a:rPr>
              <a:t>"nome: "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>
                <a:solidFill>
                  <a:srgbClr val="2A00FF"/>
                </a:solidFill>
                <a:latin typeface="Consolas" panose="020B0609020204030204" pitchFamily="49" charset="0"/>
              </a:rPr>
              <a:t>", idade: "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>
                <a:solidFill>
                  <a:srgbClr val="0000C0"/>
                </a:solidFill>
                <a:latin typeface="Consolas" panose="020B0609020204030204" pitchFamily="49" charset="0"/>
              </a:rPr>
              <a:t>idade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681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58F73-5CE1-4089-81A2-4AF8A25F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Encapsulamento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43D2C-C126-4A29-AD2E-D39014251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1368788"/>
          </a:xfrm>
        </p:spPr>
        <p:txBody>
          <a:bodyPr/>
          <a:lstStyle/>
          <a:p>
            <a:r>
              <a:rPr lang="pt-BR" sz="1800"/>
              <a:t>Encapsulamento é um dos pilares da Programação Orientada a Objetos, onde os atributos de uma classe são protegidos, permitindo o acesso e modificação apenas por meio de métodos específicos </a:t>
            </a:r>
            <a:r>
              <a:rPr lang="pt-BR" sz="1800" b="1" err="1"/>
              <a:t>getters</a:t>
            </a:r>
            <a:r>
              <a:rPr lang="pt-BR" sz="1800"/>
              <a:t> e </a:t>
            </a:r>
            <a:r>
              <a:rPr lang="pt-BR" sz="1800" b="1" err="1"/>
              <a:t>setters</a:t>
            </a:r>
            <a:r>
              <a:rPr lang="pt-BR" sz="1800"/>
              <a:t>, aumentando a segurança e o controle do código.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07220B5-64E9-4AD8-B989-2822A73E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96" y="3485606"/>
            <a:ext cx="1917606" cy="275748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E11ADF0-BFDD-44F4-BDAA-CC97836392DA}"/>
              </a:ext>
            </a:extLst>
          </p:cNvPr>
          <p:cNvSpPr/>
          <p:nvPr/>
        </p:nvSpPr>
        <p:spPr>
          <a:xfrm>
            <a:off x="1392798" y="4191183"/>
            <a:ext cx="6096000" cy="13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Uma máquina de café ilustra o encapsulamento: você usa botões para selecionar o tipo de café desejado sem acessar diretamente as partes internas, como água ou temperatura. Em programação, o encapsulamento funciona assim, protegendo os dados e permitindo acesso apenas por métodos controlados.</a:t>
            </a:r>
          </a:p>
        </p:txBody>
      </p:sp>
    </p:spTree>
    <p:extLst>
      <p:ext uri="{BB962C8B-B14F-4D97-AF65-F5344CB8AC3E}">
        <p14:creationId xmlns:p14="http://schemas.microsoft.com/office/powerpoint/2010/main" val="241095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4F0AE-05FD-4586-B26C-5ADFE89B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Public</a:t>
            </a:r>
            <a:r>
              <a:rPr lang="pt-BR"/>
              <a:t> X Private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B1149E-7DF7-4254-9185-B3CD2EBA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1499416"/>
          </a:xfrm>
        </p:spPr>
        <p:txBody>
          <a:bodyPr/>
          <a:lstStyle/>
          <a:p>
            <a:r>
              <a:rPr lang="pt-BR"/>
              <a:t>Encapsular um atributo significa protegê-lo com o modificador </a:t>
            </a:r>
            <a:r>
              <a:rPr lang="pt-BR" b="1" err="1"/>
              <a:t>private</a:t>
            </a:r>
            <a:r>
              <a:rPr lang="pt-BR"/>
              <a:t>, tornando-o inacessível diretamente. Para interagir com ele, são criados métodos </a:t>
            </a:r>
            <a:r>
              <a:rPr lang="pt-BR" b="1" err="1"/>
              <a:t>get</a:t>
            </a:r>
            <a:r>
              <a:rPr lang="pt-BR"/>
              <a:t> e </a:t>
            </a:r>
            <a:r>
              <a:rPr lang="pt-BR" b="1"/>
              <a:t>set</a:t>
            </a:r>
            <a:r>
              <a:rPr lang="pt-BR"/>
              <a:t> para alterá-lo de forma controlada, garantindo segurança e consistência.</a:t>
            </a:r>
          </a:p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C40351-3ED3-42C1-B0D7-A31836ACD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121" y="3885775"/>
            <a:ext cx="9779758" cy="183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8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E9777-59CA-4FCE-9F78-D6D73CA3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Getters</a:t>
            </a:r>
            <a:r>
              <a:rPr lang="pt-BR"/>
              <a:t> e </a:t>
            </a:r>
            <a:r>
              <a:rPr lang="pt-BR" err="1"/>
              <a:t>Setters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B3C90F-FF77-4031-BFAC-223600575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1804216"/>
          </a:xfrm>
        </p:spPr>
        <p:txBody>
          <a:bodyPr/>
          <a:lstStyle/>
          <a:p>
            <a:r>
              <a:rPr lang="pt-BR" sz="1800"/>
              <a:t>Os </a:t>
            </a:r>
            <a:r>
              <a:rPr lang="pt-BR" sz="1800" b="1" err="1"/>
              <a:t>Getters</a:t>
            </a:r>
            <a:r>
              <a:rPr lang="pt-BR" sz="1800" b="1"/>
              <a:t> </a:t>
            </a:r>
            <a:r>
              <a:rPr lang="pt-BR" sz="1800"/>
              <a:t>e </a:t>
            </a:r>
            <a:r>
              <a:rPr lang="pt-BR" sz="1800" b="1" err="1"/>
              <a:t>Setters</a:t>
            </a:r>
            <a:r>
              <a:rPr lang="pt-BR" sz="1800" b="1"/>
              <a:t> </a:t>
            </a:r>
            <a:r>
              <a:rPr lang="pt-BR" sz="1800"/>
              <a:t>são métodos em programação orientada a objetos usados para acessar e modificar atributos privados de uma classe.</a:t>
            </a:r>
          </a:p>
          <a:p>
            <a:pPr marL="1028700" lvl="1" indent="-342900"/>
            <a:r>
              <a:rPr lang="pt-BR" b="1" err="1"/>
              <a:t>Getters</a:t>
            </a:r>
            <a:r>
              <a:rPr lang="pt-BR" b="1"/>
              <a:t>:</a:t>
            </a:r>
            <a:r>
              <a:rPr lang="pt-BR"/>
              <a:t> Permitem ler o valor de um atributo.</a:t>
            </a:r>
          </a:p>
          <a:p>
            <a:pPr marL="1028700" lvl="1" indent="-342900"/>
            <a:r>
              <a:rPr lang="pt-BR" b="1" err="1"/>
              <a:t>Setters</a:t>
            </a:r>
            <a:r>
              <a:rPr lang="pt-BR" b="1"/>
              <a:t>:</a:t>
            </a:r>
            <a:r>
              <a:rPr lang="pt-BR"/>
              <a:t> Permitem alterar o valor de um atributo, aplicando validações, se necessário.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350637D-B9F1-4B38-92AD-E90641A3D527}"/>
              </a:ext>
            </a:extLst>
          </p:cNvPr>
          <p:cNvSpPr/>
          <p:nvPr/>
        </p:nvSpPr>
        <p:spPr>
          <a:xfrm>
            <a:off x="1315049" y="4258605"/>
            <a:ext cx="3091379" cy="2164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pt-BR" sz="120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>
                <a:solidFill>
                  <a:srgbClr val="0000C0"/>
                </a:solidFill>
                <a:latin typeface="Consolas" panose="020B0609020204030204" pitchFamily="49" charset="0"/>
              </a:rPr>
              <a:t>idade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pt-B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getNome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setNome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200" b="1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err="1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4BC177-CF54-4435-ADCE-99BE05A61B67}"/>
              </a:ext>
            </a:extLst>
          </p:cNvPr>
          <p:cNvSpPr txBox="1"/>
          <p:nvPr/>
        </p:nvSpPr>
        <p:spPr>
          <a:xfrm>
            <a:off x="2196696" y="3840480"/>
            <a:ext cx="1328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Classe: Pessoa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1A8DC2A-2CB6-4F45-81BA-818D174632F6}"/>
              </a:ext>
            </a:extLst>
          </p:cNvPr>
          <p:cNvSpPr/>
          <p:nvPr/>
        </p:nvSpPr>
        <p:spPr>
          <a:xfrm>
            <a:off x="5721477" y="4258605"/>
            <a:ext cx="51554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err="1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.setNome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>
                <a:solidFill>
                  <a:srgbClr val="2A00FF"/>
                </a:solidFill>
                <a:latin typeface="Consolas" panose="020B0609020204030204" pitchFamily="49" charset="0"/>
              </a:rPr>
              <a:t>"João"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2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200">
                <a:solidFill>
                  <a:srgbClr val="2A00FF"/>
                </a:solidFill>
                <a:latin typeface="Consolas" panose="020B0609020204030204" pitchFamily="49" charset="0"/>
              </a:rPr>
              <a:t>"Nome atualizado: "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err="1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1200" err="1">
                <a:solidFill>
                  <a:srgbClr val="000000"/>
                </a:solidFill>
                <a:latin typeface="Consolas" panose="020B0609020204030204" pitchFamily="49" charset="0"/>
              </a:rPr>
              <a:t>.getNome</a:t>
            </a:r>
            <a:r>
              <a:rPr lang="pt-BR" sz="120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B994898-EBB0-4051-A209-DEAAFA681800}"/>
              </a:ext>
            </a:extLst>
          </p:cNvPr>
          <p:cNvSpPr txBox="1"/>
          <p:nvPr/>
        </p:nvSpPr>
        <p:spPr>
          <a:xfrm>
            <a:off x="7783190" y="3840480"/>
            <a:ext cx="1032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Executável</a:t>
            </a:r>
          </a:p>
        </p:txBody>
      </p:sp>
    </p:spTree>
    <p:extLst>
      <p:ext uri="{BB962C8B-B14F-4D97-AF65-F5344CB8AC3E}">
        <p14:creationId xmlns:p14="http://schemas.microsoft.com/office/powerpoint/2010/main" val="981725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9BF11-D603-4E07-8337-604D00DC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 de Melhoria: Implementando Encapsulamento</a:t>
            </a:r>
            <a:br>
              <a:rPr lang="pt-BR"/>
            </a:b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D4D0A0-1A1F-4F62-A11A-EA95A05D1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 código apresentado implementa uma classe Livro que gerencia informações sobre livros de uma biblioteca. No entanto, os atributos da classe estão declarados como públicos, o que viola o princípio do encapsulamento.</a:t>
            </a:r>
          </a:p>
          <a:p>
            <a:r>
              <a:rPr lang="pt-BR"/>
              <a:t>Objetivo da Melhoria</a:t>
            </a:r>
          </a:p>
          <a:p>
            <a:r>
              <a:rPr lang="pt-BR"/>
              <a:t>Seu desafio é melhorar o código aplicando o conceito de encapsulamento, tornando os atributos privados e fornecendo métodos de acesso (</a:t>
            </a:r>
            <a:r>
              <a:rPr lang="pt-BR" err="1"/>
              <a:t>getters</a:t>
            </a:r>
            <a:r>
              <a:rPr lang="pt-BR"/>
              <a:t> e </a:t>
            </a:r>
            <a:r>
              <a:rPr lang="pt-BR" err="1"/>
              <a:t>setters</a:t>
            </a:r>
            <a:r>
              <a:rPr lang="pt-BR"/>
              <a:t>) para manipulação segura dos dados.</a:t>
            </a:r>
          </a:p>
        </p:txBody>
      </p:sp>
    </p:spTree>
    <p:extLst>
      <p:ext uri="{BB962C8B-B14F-4D97-AF65-F5344CB8AC3E}">
        <p14:creationId xmlns:p14="http://schemas.microsoft.com/office/powerpoint/2010/main" val="729983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72944E2A55A184AA0AE9B679ED24E1B" ma:contentTypeVersion="8" ma:contentTypeDescription="Crie um novo documento." ma:contentTypeScope="" ma:versionID="39acc4c439b006cb00b314381538de50">
  <xsd:schema xmlns:xsd="http://www.w3.org/2001/XMLSchema" xmlns:xs="http://www.w3.org/2001/XMLSchema" xmlns:p="http://schemas.microsoft.com/office/2006/metadata/properties" xmlns:ns2="a1b6b87f-fc8f-404b-ac19-bdea63afb35a" targetNamespace="http://schemas.microsoft.com/office/2006/metadata/properties" ma:root="true" ma:fieldsID="268ae7856df87cb63e74a91443c750dc" ns2:_="">
    <xsd:import namespace="a1b6b87f-fc8f-404b-ac19-bdea63afb3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b6b87f-fc8f-404b-ac19-bdea63afb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1C4105-F872-4BB7-8122-AD5103CB99A9}">
  <ds:schemaRefs>
    <ds:schemaRef ds:uri="a1b6b87f-fc8f-404b-ac19-bdea63afb3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F1F4B9B-AD9B-4498-8D2F-8A4842C0E2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F411DC-DF14-47F1-BBF6-9587D765BF6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Encapsulamento Programação Orientada a Objetos (POO)</vt:lpstr>
      <vt:lpstr>Desafio - Sistema de Conta Bancária com Encapsulamento</vt:lpstr>
      <vt:lpstr>Exemplo de Execução Esperada</vt:lpstr>
      <vt:lpstr>Construtores</vt:lpstr>
      <vt:lpstr>Exemplo Construtor</vt:lpstr>
      <vt:lpstr>Encapsulamento</vt:lpstr>
      <vt:lpstr>Public X Private</vt:lpstr>
      <vt:lpstr>Getters e Setters</vt:lpstr>
      <vt:lpstr>Desafio de Melhoria: Implementando Encapsulamento </vt:lpstr>
      <vt:lpstr>🚨 Requisitos para a Melhoria</vt:lpstr>
      <vt:lpstr>Sobrecarga</vt:lpstr>
      <vt:lpstr>Aplicando no projeto Biblioteca</vt:lpstr>
      <vt:lpstr>Aplicando no projeto Biblioteca</vt:lpstr>
      <vt:lpstr>Aplicando no projeto Biblioteca</vt:lpstr>
      <vt:lpstr>Melhoria no Desafio - Gerenciamento de Estoque de Roupas</vt:lpstr>
      <vt:lpstr>Melhoria no Desafio - Gerenciamento de Estoque de Roupas</vt:lpstr>
      <vt:lpstr>Melhoria no Desafio - Gerenciamento de Estoque de Roupas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revision>6</cp:revision>
  <dcterms:created xsi:type="dcterms:W3CDTF">2024-03-08T12:14:33Z</dcterms:created>
  <dcterms:modified xsi:type="dcterms:W3CDTF">2025-07-10T17:17:04Z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0x010100872944E2A55A184AA0AE9B679ED24E1B</vt:lpwstr>
  </property>
</Properties>
</file>