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7" r:id="rId6"/>
    <p:sldId id="259" r:id="rId7"/>
    <p:sldId id="268" r:id="rId8"/>
    <p:sldId id="270" r:id="rId9"/>
    <p:sldId id="271" r:id="rId10"/>
    <p:sldId id="277" r:id="rId11"/>
    <p:sldId id="279" r:id="rId12"/>
    <p:sldId id="272" r:id="rId13"/>
    <p:sldId id="274" r:id="rId14"/>
    <p:sldId id="276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E1F3FF"/>
    <a:srgbClr val="4F4FC9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3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ISO/IEC 27001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5F80-0174-4B29-96C2-5B6C97AF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da Informação para as Empresas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0AFB1-0FBF-4A69-A3D7-D03EC5F8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9" y="2212063"/>
            <a:ext cx="8534401" cy="1440000"/>
          </a:xfrm>
        </p:spPr>
        <p:txBody>
          <a:bodyPr/>
          <a:lstStyle/>
          <a:p>
            <a:r>
              <a:rPr lang="pt-BR" dirty="0"/>
              <a:t>A Uber, a maior empresa de transporte do mundo, não possui carros. Seu ativo mais valioso é a informação: dados de motoristas, usuários e rotas.</a:t>
            </a:r>
          </a:p>
        </p:txBody>
      </p:sp>
      <p:pic>
        <p:nvPicPr>
          <p:cNvPr id="1028" name="Picture 4" descr="https://encrypted-tbn0.gstatic.com/images?q=tbn:ANd9GcTZPh8wcLHYvTSAm2b22jyYY82D60CaWmMEGA&amp;s">
            <a:extLst>
              <a:ext uri="{FF2B5EF4-FFF2-40B4-BE49-F238E27FC236}">
                <a16:creationId xmlns:a16="http://schemas.microsoft.com/office/drawing/2014/main" id="{85AF50BD-58F4-4EBF-AFF3-0CE7FB4C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5" y="221206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do sobre Facebook - História e Notícias - Canaltech">
            <a:extLst>
              <a:ext uri="{FF2B5EF4-FFF2-40B4-BE49-F238E27FC236}">
                <a16:creationId xmlns:a16="http://schemas.microsoft.com/office/drawing/2014/main" id="{F15E2340-7014-4A4C-B0DC-6DBF1AB4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00" y="464593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4F6CE9-4A19-4FBE-9CEA-FB3CB68610EE}"/>
              </a:ext>
            </a:extLst>
          </p:cNvPr>
          <p:cNvSpPr txBox="1">
            <a:spLocks/>
          </p:cNvSpPr>
          <p:nvPr/>
        </p:nvSpPr>
        <p:spPr>
          <a:xfrm>
            <a:off x="749185" y="4645937"/>
            <a:ext cx="8717544" cy="14400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Facebook, uma das maiores redes sociais do mundo, não cria conteúdo. Seu valor está nas informações dos usuários e em como essas informações são usadas.</a:t>
            </a:r>
          </a:p>
        </p:txBody>
      </p:sp>
    </p:spTree>
    <p:extLst>
      <p:ext uri="{BB962C8B-B14F-4D97-AF65-F5344CB8AC3E}">
        <p14:creationId xmlns:p14="http://schemas.microsoft.com/office/powerpoint/2010/main" val="178298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5F80-0174-4B29-96C2-5B6C97AF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da Informação para as Empresas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0AFB1-0FBF-4A69-A3D7-D03EC5F8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9" y="2212063"/>
            <a:ext cx="8534401" cy="1440000"/>
          </a:xfrm>
        </p:spPr>
        <p:txBody>
          <a:bodyPr/>
          <a:lstStyle/>
          <a:p>
            <a:r>
              <a:rPr lang="pt-BR" dirty="0"/>
              <a:t>Eu sei onde a demanda por corridas vai aumentar, e consigo mover motoristas antes mesmo dos pedidos chegarem!</a:t>
            </a:r>
          </a:p>
        </p:txBody>
      </p:sp>
      <p:pic>
        <p:nvPicPr>
          <p:cNvPr id="1028" name="Picture 4" descr="https://encrypted-tbn0.gstatic.com/images?q=tbn:ANd9GcTZPh8wcLHYvTSAm2b22jyYY82D60CaWmMEGA&amp;s">
            <a:extLst>
              <a:ext uri="{FF2B5EF4-FFF2-40B4-BE49-F238E27FC236}">
                <a16:creationId xmlns:a16="http://schemas.microsoft.com/office/drawing/2014/main" id="{85AF50BD-58F4-4EBF-AFF3-0CE7FB4C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5" y="221206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do sobre Facebook - História e Notícias - Canaltech">
            <a:extLst>
              <a:ext uri="{FF2B5EF4-FFF2-40B4-BE49-F238E27FC236}">
                <a16:creationId xmlns:a16="http://schemas.microsoft.com/office/drawing/2014/main" id="{F15E2340-7014-4A4C-B0DC-6DBF1AB4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00" y="464593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4F6CE9-4A19-4FBE-9CEA-FB3CB68610EE}"/>
              </a:ext>
            </a:extLst>
          </p:cNvPr>
          <p:cNvSpPr txBox="1">
            <a:spLocks/>
          </p:cNvSpPr>
          <p:nvPr/>
        </p:nvSpPr>
        <p:spPr>
          <a:xfrm>
            <a:off x="749185" y="4645937"/>
            <a:ext cx="8717544" cy="14400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Eu entendo o que prende a atenção das pessoas e uso isso para mostrar conteúdos e anúncios no momento certo!</a:t>
            </a:r>
          </a:p>
        </p:txBody>
      </p:sp>
    </p:spTree>
    <p:extLst>
      <p:ext uri="{BB962C8B-B14F-4D97-AF65-F5344CB8AC3E}">
        <p14:creationId xmlns:p14="http://schemas.microsoft.com/office/powerpoint/2010/main" val="164962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11F92-9EEC-4E1D-B01A-27ACD26D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Segurança da Informação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D649F-3CC9-4586-A355-8031CD54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41207"/>
          </a:xfrm>
        </p:spPr>
        <p:txBody>
          <a:bodyPr/>
          <a:lstStyle/>
          <a:p>
            <a:r>
              <a:rPr lang="pt-BR" sz="1800" dirty="0"/>
              <a:t>A segurança da informação é um conjunto de práticas, políticas e tecnologias adotadas para proteger os dados e as informações de uma organização contra acessos não autorizados, vazamentos, alterações indevidas, perdas ou indisponibilidades, Seu principal objetivo é </a:t>
            </a:r>
            <a:r>
              <a:rPr lang="pt-BR" sz="1800" b="1" dirty="0"/>
              <a:t>garantir a proteção das informações</a:t>
            </a:r>
            <a:r>
              <a:rPr lang="pt-BR" sz="1800" dirty="0"/>
              <a:t>, preservando três pilares fundamentais: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560529-F13D-4520-A059-0CF27426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99" y="3585882"/>
            <a:ext cx="3463603" cy="29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776FA-85E5-4C3E-B325-13219DE7F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e Riscos</a:t>
            </a:r>
          </a:p>
        </p:txBody>
      </p:sp>
    </p:spTree>
    <p:extLst>
      <p:ext uri="{BB962C8B-B14F-4D97-AF65-F5344CB8AC3E}">
        <p14:creationId xmlns:p14="http://schemas.microsoft.com/office/powerpoint/2010/main" val="204585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74702-4166-4EF0-A2C5-C77B42BD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Falando sobre o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9B25-CE09-41CE-8B25-799B2394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309783"/>
          </a:xfrm>
        </p:spPr>
        <p:txBody>
          <a:bodyPr/>
          <a:lstStyle/>
          <a:p>
            <a:r>
              <a:rPr lang="pt-BR" dirty="0"/>
              <a:t>O risco é a possibilidade de um evento impactar negativamente os objetivos de uma organização ou de uma pessoa. Em outras palavras, o risco está relacionado à probabilidade de ocorrência de um evento indesejado, o qual pode resultar em dano ou prejuízo. Esse conceito envolve a combinação de fatores como a chance de o evento acontecer e o impacto que ele pode causar caso se concretize.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BBEDC52-8802-4693-9975-CA412F4E0AD2}"/>
              </a:ext>
            </a:extLst>
          </p:cNvPr>
          <p:cNvGrpSpPr/>
          <p:nvPr/>
        </p:nvGrpSpPr>
        <p:grpSpPr>
          <a:xfrm>
            <a:off x="987625" y="4621183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4215BF3-4E70-4274-8EB3-BBC5C6FBD45C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C071840-5504-4B93-AE0D-AA1F700D26B6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4135431D-3DAF-4D75-857E-67BBF4A2AF02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1C6D6157-1662-46D9-9645-CCA46D57034A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33B8426D-0087-4148-9CE3-AA59D51A18B5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40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9004127-95FC-489F-8CF9-AF203A774F74}"/>
              </a:ext>
            </a:extLst>
          </p:cNvPr>
          <p:cNvGrpSpPr/>
          <p:nvPr/>
        </p:nvGrpSpPr>
        <p:grpSpPr>
          <a:xfrm>
            <a:off x="1995401" y="5178830"/>
            <a:ext cx="8201199" cy="824750"/>
            <a:chOff x="1884095" y="5178830"/>
            <a:chExt cx="8201199" cy="824750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3C84336-6BA0-48C7-B2A5-657C3FA0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884095" y="5593977"/>
              <a:ext cx="3407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56D8E8-8446-4FBC-B8B9-40DDB8135932}"/>
                </a:ext>
              </a:extLst>
            </p:cNvPr>
            <p:cNvCxnSpPr>
              <a:cxnSpLocks/>
            </p:cNvCxnSpPr>
            <p:nvPr/>
          </p:nvCxnSpPr>
          <p:spPr>
            <a:xfrm>
              <a:off x="6116729" y="5591205"/>
              <a:ext cx="39685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Ícones de poca de agua em SVG, PNG, AI para baixar.">
              <a:extLst>
                <a:ext uri="{FF2B5EF4-FFF2-40B4-BE49-F238E27FC236}">
                  <a16:creationId xmlns:a16="http://schemas.microsoft.com/office/drawing/2014/main" id="{E9B85E4A-38CA-4809-84D7-C528D80FA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979" y="5178830"/>
              <a:ext cx="824750" cy="82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1D2F0374-5A9B-4D33-B425-F25D2259D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30910" y="4871205"/>
            <a:ext cx="720000" cy="720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DB39950-0096-4241-A0B5-529A8FDD0696}"/>
              </a:ext>
            </a:extLst>
          </p:cNvPr>
          <p:cNvSpPr txBox="1"/>
          <p:nvPr/>
        </p:nvSpPr>
        <p:spPr>
          <a:xfrm>
            <a:off x="5254403" y="6003580"/>
            <a:ext cx="136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</p:txBody>
      </p:sp>
    </p:spTree>
    <p:extLst>
      <p:ext uri="{BB962C8B-B14F-4D97-AF65-F5344CB8AC3E}">
        <p14:creationId xmlns:p14="http://schemas.microsoft.com/office/powerpoint/2010/main" val="389463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3C84336-6BA0-48C7-B2A5-657C3FA00594}"/>
              </a:ext>
            </a:extLst>
          </p:cNvPr>
          <p:cNvCxnSpPr>
            <a:cxnSpLocks/>
          </p:cNvCxnSpPr>
          <p:nvPr/>
        </p:nvCxnSpPr>
        <p:spPr>
          <a:xfrm flipV="1">
            <a:off x="2075502" y="5589819"/>
            <a:ext cx="2637560" cy="2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D56D8E8-8446-4FBC-B8B9-40DDB8135932}"/>
              </a:ext>
            </a:extLst>
          </p:cNvPr>
          <p:cNvCxnSpPr>
            <a:cxnSpLocks/>
          </p:cNvCxnSpPr>
          <p:nvPr/>
        </p:nvCxnSpPr>
        <p:spPr>
          <a:xfrm>
            <a:off x="7138717" y="5591205"/>
            <a:ext cx="27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Ícones de poca de agua em SVG, PNG, AI para baixar.">
            <a:extLst>
              <a:ext uri="{FF2B5EF4-FFF2-40B4-BE49-F238E27FC236}">
                <a16:creationId xmlns:a16="http://schemas.microsoft.com/office/drawing/2014/main" id="{E9B85E4A-38CA-4809-84D7-C528D80F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62" y="5178830"/>
            <a:ext cx="2425655" cy="8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D2F0374-5A9B-4D33-B425-F25D2259D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3578" y="4869819"/>
            <a:ext cx="720000" cy="720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 Baixa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DB39950-0096-4241-A0B5-529A8FDD0696}"/>
              </a:ext>
            </a:extLst>
          </p:cNvPr>
          <p:cNvSpPr txBox="1"/>
          <p:nvPr/>
        </p:nvSpPr>
        <p:spPr>
          <a:xfrm>
            <a:off x="5244439" y="6010469"/>
            <a:ext cx="136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</p:txBody>
      </p:sp>
    </p:spTree>
    <p:extLst>
      <p:ext uri="{BB962C8B-B14F-4D97-AF65-F5344CB8AC3E}">
        <p14:creationId xmlns:p14="http://schemas.microsoft.com/office/powerpoint/2010/main" val="31040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  <a:endParaRPr lang="pt-BR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65FE064-63DD-4395-8942-FAA311B19D06}"/>
              </a:ext>
            </a:extLst>
          </p:cNvPr>
          <p:cNvGrpSpPr/>
          <p:nvPr/>
        </p:nvGrpSpPr>
        <p:grpSpPr>
          <a:xfrm>
            <a:off x="1995401" y="4869208"/>
            <a:ext cx="8201199" cy="1763117"/>
            <a:chOff x="2155287" y="4369182"/>
            <a:chExt cx="8201199" cy="1763117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3C84336-6BA0-48C7-B2A5-657C3FA00594}"/>
                </a:ext>
              </a:extLst>
            </p:cNvPr>
            <p:cNvCxnSpPr>
              <a:cxnSpLocks/>
            </p:cNvCxnSpPr>
            <p:nvPr/>
          </p:nvCxnSpPr>
          <p:spPr>
            <a:xfrm>
              <a:off x="2155287" y="5091954"/>
              <a:ext cx="3407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56D8E8-8446-4FBC-B8B9-40DDB8135932}"/>
                </a:ext>
              </a:extLst>
            </p:cNvPr>
            <p:cNvCxnSpPr>
              <a:cxnSpLocks/>
            </p:cNvCxnSpPr>
            <p:nvPr/>
          </p:nvCxnSpPr>
          <p:spPr>
            <a:xfrm>
              <a:off x="6283171" y="5089182"/>
              <a:ext cx="40733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D2F0374-5A9B-4D33-B425-F25D2259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90796" y="4369182"/>
              <a:ext cx="720000" cy="720000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DB39950-0096-4241-A0B5-529A8FDD0696}"/>
                </a:ext>
              </a:extLst>
            </p:cNvPr>
            <p:cNvSpPr txBox="1"/>
            <p:nvPr/>
          </p:nvSpPr>
          <p:spPr>
            <a:xfrm>
              <a:off x="5242939" y="5793745"/>
              <a:ext cx="1360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Risco: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Alto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893CE25-0BBF-4F6A-8B75-787464931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171" y="5186142"/>
              <a:ext cx="720000" cy="720000"/>
            </a:xfrm>
            <a:prstGeom prst="rect">
              <a:avLst/>
            </a:prstGeom>
          </p:spPr>
        </p:pic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DF0222C-CB83-411C-A190-C98612BAB91B}"/>
                </a:ext>
              </a:extLst>
            </p:cNvPr>
            <p:cNvCxnSpPr/>
            <p:nvPr/>
          </p:nvCxnSpPr>
          <p:spPr>
            <a:xfrm>
              <a:off x="5563171" y="5089182"/>
              <a:ext cx="0" cy="57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B17173E-12D3-4E73-8602-A089A9340746}"/>
                </a:ext>
              </a:extLst>
            </p:cNvPr>
            <p:cNvCxnSpPr/>
            <p:nvPr/>
          </p:nvCxnSpPr>
          <p:spPr>
            <a:xfrm>
              <a:off x="6283171" y="5089182"/>
              <a:ext cx="0" cy="587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433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endParaRPr lang="pt-BR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endParaRPr lang="pt-BR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2B10D52-2F0C-456E-AFDE-264DC23241D3}"/>
              </a:ext>
            </a:extLst>
          </p:cNvPr>
          <p:cNvGrpSpPr/>
          <p:nvPr/>
        </p:nvGrpSpPr>
        <p:grpSpPr>
          <a:xfrm>
            <a:off x="2772058" y="4661287"/>
            <a:ext cx="6647884" cy="1800424"/>
            <a:chOff x="1995401" y="4869208"/>
            <a:chExt cx="6647884" cy="1800424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3C84336-6BA0-48C7-B2A5-657C3FA0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995401" y="5591980"/>
              <a:ext cx="25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56D8E8-8446-4FBC-B8B9-40DDB8135932}"/>
                </a:ext>
              </a:extLst>
            </p:cNvPr>
            <p:cNvCxnSpPr>
              <a:cxnSpLocks/>
            </p:cNvCxnSpPr>
            <p:nvPr/>
          </p:nvCxnSpPr>
          <p:spPr>
            <a:xfrm>
              <a:off x="6123285" y="5589208"/>
              <a:ext cx="25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D2F0374-5A9B-4D33-B425-F25D2259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30773" y="4869208"/>
              <a:ext cx="720000" cy="720000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DB39950-0096-4241-A0B5-529A8FDD0696}"/>
                </a:ext>
              </a:extLst>
            </p:cNvPr>
            <p:cNvSpPr txBox="1"/>
            <p:nvPr/>
          </p:nvSpPr>
          <p:spPr>
            <a:xfrm>
              <a:off x="4639111" y="6331078"/>
              <a:ext cx="1360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Risco: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Alto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893CE25-0BBF-4F6A-8B75-787464931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401" y="5686168"/>
              <a:ext cx="1607884" cy="720000"/>
            </a:xfrm>
            <a:prstGeom prst="rect">
              <a:avLst/>
            </a:prstGeom>
          </p:spPr>
        </p:pic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DF0222C-CB83-411C-A190-C98612BAB91B}"/>
                </a:ext>
              </a:extLst>
            </p:cNvPr>
            <p:cNvCxnSpPr/>
            <p:nvPr/>
          </p:nvCxnSpPr>
          <p:spPr>
            <a:xfrm>
              <a:off x="4515401" y="5589208"/>
              <a:ext cx="0" cy="57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B17173E-12D3-4E73-8602-A089A9340746}"/>
                </a:ext>
              </a:extLst>
            </p:cNvPr>
            <p:cNvCxnSpPr/>
            <p:nvPr/>
          </p:nvCxnSpPr>
          <p:spPr>
            <a:xfrm>
              <a:off x="6123285" y="5589208"/>
              <a:ext cx="0" cy="587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24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A5C5F-49AE-4A53-B0BE-AD97A9BF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contexto da Segurança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A3680-41D2-4EDB-BC42-B966EA78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risco na segurança da informação</a:t>
            </a:r>
            <a:r>
              <a:rPr lang="pt-BR" dirty="0"/>
              <a:t> refere-se à </a:t>
            </a:r>
            <a:r>
              <a:rPr lang="pt-BR" b="1" dirty="0"/>
              <a:t>probabilidade</a:t>
            </a:r>
            <a:r>
              <a:rPr lang="pt-BR" dirty="0"/>
              <a:t> de uma </a:t>
            </a:r>
            <a:r>
              <a:rPr lang="pt-BR" b="1" dirty="0"/>
              <a:t>ameaça</a:t>
            </a:r>
            <a:r>
              <a:rPr lang="pt-BR" dirty="0"/>
              <a:t> explorar uma </a:t>
            </a:r>
            <a:r>
              <a:rPr lang="pt-BR" b="1" dirty="0"/>
              <a:t>vulnerabilidade</a:t>
            </a:r>
            <a:r>
              <a:rPr lang="pt-BR" dirty="0"/>
              <a:t> e causar </a:t>
            </a:r>
            <a:r>
              <a:rPr lang="pt-BR" b="1" dirty="0"/>
              <a:t>dano</a:t>
            </a:r>
            <a:r>
              <a:rPr lang="pt-BR" dirty="0"/>
              <a:t> à informação ou aos sistemas de uma organização. Isso pode resultar na perda, modificação, vazamento ou indisponibilidade dos dados, afetando diretamente os objetivos da organização.</a:t>
            </a:r>
          </a:p>
          <a:p>
            <a:pPr marL="1028700" lvl="1" indent="-342900"/>
            <a:r>
              <a:rPr lang="pt-BR" dirty="0"/>
              <a:t>Ameaças: A ameaça é qualquer coisa que possa explorar uma vulnerabilidade para causar dano.</a:t>
            </a:r>
          </a:p>
          <a:p>
            <a:pPr marL="1028700" lvl="1" indent="-342900"/>
            <a:r>
              <a:rPr lang="pt-BR" dirty="0"/>
              <a:t>Vulnerabilidades: A vulnerabilidade é uma fraqueza em um sistema de segurança que pode ser explorada por uma ameaça.</a:t>
            </a:r>
          </a:p>
          <a:p>
            <a:pPr marL="1028700" lvl="1" indent="-342900"/>
            <a:r>
              <a:rPr lang="pt-BR" dirty="0"/>
              <a:t>Controles: O controle de risco na segurança da informação envolve medidas e estratégias para reduzir ou eliminar riscos, minimizando a exposição a ameaças e vulnerabilidades.</a:t>
            </a:r>
          </a:p>
        </p:txBody>
      </p:sp>
    </p:spTree>
    <p:extLst>
      <p:ext uri="{BB962C8B-B14F-4D97-AF65-F5344CB8AC3E}">
        <p14:creationId xmlns:p14="http://schemas.microsoft.com/office/powerpoint/2010/main" val="131052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8F1B-BA39-4AD0-8397-BEDF543A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 27001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6EAB1-8B63-49CF-AF42-A07B63C8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ISO/IEC 27001</a:t>
            </a:r>
            <a:r>
              <a:rPr lang="pt-BR" sz="1800" dirty="0"/>
              <a:t> é uma norma internacional que estabelece </a:t>
            </a:r>
            <a:r>
              <a:rPr lang="pt-BR" sz="1800" b="1" dirty="0"/>
              <a:t>requisitos para um Sistema de Gestão da Segurança da Informação (SGSI)</a:t>
            </a:r>
            <a:r>
              <a:rPr lang="pt-BR" sz="1800" dirty="0"/>
              <a:t>. Ela foi desenvolvida para </a:t>
            </a:r>
            <a:r>
              <a:rPr lang="pt-BR" sz="1800" b="1" dirty="0"/>
              <a:t>ajudar organizações a protegerem suas informações de forma sistemática e eficaz</a:t>
            </a:r>
            <a:r>
              <a:rPr lang="pt-BR" sz="1800" dirty="0"/>
              <a:t>, com base em processos, políticas e controles de segurança.</a:t>
            </a:r>
          </a:p>
          <a:p>
            <a:endParaRPr lang="pt-BR" sz="1800" dirty="0"/>
          </a:p>
          <a:p>
            <a:r>
              <a:rPr lang="pt-BR" sz="1800" dirty="0"/>
              <a:t>O objetivo da ISO 27001 é garantir a </a:t>
            </a:r>
            <a:r>
              <a:rPr lang="pt-BR" sz="1800" b="1" dirty="0"/>
              <a:t>confidencialidade, integridade e disponibilidade das informações</a:t>
            </a:r>
            <a:r>
              <a:rPr lang="pt-BR" sz="1800" dirty="0"/>
              <a:t>, reduzindo riscos e prevenindo incidentes de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44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4CBE-50C1-4BF8-9A6E-7A97949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Ameaças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182D2E-F625-4947-B570-36503B4F2263}"/>
              </a:ext>
            </a:extLst>
          </p:cNvPr>
          <p:cNvSpPr txBox="1"/>
          <p:nvPr/>
        </p:nvSpPr>
        <p:spPr>
          <a:xfrm>
            <a:off x="960300" y="3905190"/>
            <a:ext cx="144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Externas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E0CC9B-9861-4CA6-85E9-865F3C7C6D3C}"/>
              </a:ext>
            </a:extLst>
          </p:cNvPr>
          <p:cNvGrpSpPr/>
          <p:nvPr/>
        </p:nvGrpSpPr>
        <p:grpSpPr>
          <a:xfrm>
            <a:off x="4108614" y="4909581"/>
            <a:ext cx="1440000" cy="1449332"/>
            <a:chOff x="3388614" y="4923580"/>
            <a:chExt cx="1440000" cy="144933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34E65A3-B646-4C76-8E0F-E8F60188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614" y="4923580"/>
              <a:ext cx="1080000" cy="10800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197DEB6-E6DB-4526-9366-51AB817926BC}"/>
                </a:ext>
              </a:extLst>
            </p:cNvPr>
            <p:cNvSpPr txBox="1"/>
            <p:nvPr/>
          </p:nvSpPr>
          <p:spPr>
            <a:xfrm>
              <a:off x="3388614" y="6003580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Intencional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B66F8A4-3B23-40A9-8DF5-88F6B0FF8A03}"/>
              </a:ext>
            </a:extLst>
          </p:cNvPr>
          <p:cNvGrpSpPr/>
          <p:nvPr/>
        </p:nvGrpSpPr>
        <p:grpSpPr>
          <a:xfrm>
            <a:off x="3970221" y="2156329"/>
            <a:ext cx="1716786" cy="1496957"/>
            <a:chOff x="3250221" y="2070905"/>
            <a:chExt cx="1716786" cy="1496957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31F0FFE-A0A8-44D7-9438-EAA40802A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614" y="2070905"/>
              <a:ext cx="1080000" cy="108000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656EE1B-72C6-4C6B-800A-203518070E4C}"/>
                </a:ext>
              </a:extLst>
            </p:cNvPr>
            <p:cNvSpPr txBox="1"/>
            <p:nvPr/>
          </p:nvSpPr>
          <p:spPr>
            <a:xfrm>
              <a:off x="3250221" y="3198530"/>
              <a:ext cx="171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Não Intencional</a:t>
              </a:r>
            </a:p>
          </p:txBody>
        </p:sp>
      </p:grp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A3176814-9EA7-42A8-86B6-87FD4169713C}"/>
              </a:ext>
            </a:extLst>
          </p:cNvPr>
          <p:cNvCxnSpPr>
            <a:cxnSpLocks/>
          </p:cNvCxnSpPr>
          <p:nvPr/>
        </p:nvCxnSpPr>
        <p:spPr>
          <a:xfrm flipV="1">
            <a:off x="2400300" y="2905125"/>
            <a:ext cx="1466850" cy="140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603014F1-BC8E-4E62-ADDA-C779C4F34987}"/>
              </a:ext>
            </a:extLst>
          </p:cNvPr>
          <p:cNvCxnSpPr>
            <a:cxnSpLocks/>
          </p:cNvCxnSpPr>
          <p:nvPr/>
        </p:nvCxnSpPr>
        <p:spPr>
          <a:xfrm>
            <a:off x="2400300" y="4305300"/>
            <a:ext cx="1466850" cy="134302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FDD4569-975A-4C61-B84B-C2B89434E303}"/>
              </a:ext>
            </a:extLst>
          </p:cNvPr>
          <p:cNvSpPr txBox="1"/>
          <p:nvPr/>
        </p:nvSpPr>
        <p:spPr>
          <a:xfrm>
            <a:off x="6096000" y="2484179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mal treinados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curiosos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negligentes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C3D6F0-C3D8-41EC-9210-EB8712E26FDD}"/>
              </a:ext>
            </a:extLst>
          </p:cNvPr>
          <p:cNvSpPr txBox="1"/>
          <p:nvPr/>
        </p:nvSpPr>
        <p:spPr>
          <a:xfrm>
            <a:off x="5970078" y="5080249"/>
            <a:ext cx="4152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desonestos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insatisfeitos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Hackers/Hacktivistas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Cibercriminosos</a:t>
            </a:r>
          </a:p>
        </p:txBody>
      </p:sp>
    </p:spTree>
    <p:extLst>
      <p:ext uri="{BB962C8B-B14F-4D97-AF65-F5344CB8AC3E}">
        <p14:creationId xmlns:p14="http://schemas.microsoft.com/office/powerpoint/2010/main" val="16583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4CBE-50C1-4BF8-9A6E-7A97949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Ameaças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182D2E-F625-4947-B570-36503B4F2263}"/>
              </a:ext>
            </a:extLst>
          </p:cNvPr>
          <p:cNvSpPr txBox="1"/>
          <p:nvPr/>
        </p:nvSpPr>
        <p:spPr>
          <a:xfrm>
            <a:off x="749185" y="3905192"/>
            <a:ext cx="17558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Humanas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Externas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A3176814-9EA7-42A8-86B6-87FD4169713C}"/>
              </a:ext>
            </a:extLst>
          </p:cNvPr>
          <p:cNvCxnSpPr>
            <a:cxnSpLocks/>
          </p:cNvCxnSpPr>
          <p:nvPr/>
        </p:nvCxnSpPr>
        <p:spPr>
          <a:xfrm flipV="1">
            <a:off x="2400300" y="2905125"/>
            <a:ext cx="1466850" cy="140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603014F1-BC8E-4E62-ADDA-C779C4F34987}"/>
              </a:ext>
            </a:extLst>
          </p:cNvPr>
          <p:cNvCxnSpPr>
            <a:cxnSpLocks/>
          </p:cNvCxnSpPr>
          <p:nvPr/>
        </p:nvCxnSpPr>
        <p:spPr>
          <a:xfrm>
            <a:off x="2400300" y="4305302"/>
            <a:ext cx="1466850" cy="134302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FDD4569-975A-4C61-B84B-C2B89434E303}"/>
              </a:ext>
            </a:extLst>
          </p:cNvPr>
          <p:cNvSpPr txBox="1"/>
          <p:nvPr/>
        </p:nvSpPr>
        <p:spPr>
          <a:xfrm>
            <a:off x="4981817" y="2572626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Tempestades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Furacões 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Terremotos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C3D6F0-C3D8-41EC-9210-EB8712E26FDD}"/>
              </a:ext>
            </a:extLst>
          </p:cNvPr>
          <p:cNvSpPr txBox="1"/>
          <p:nvPr/>
        </p:nvSpPr>
        <p:spPr>
          <a:xfrm>
            <a:off x="4981817" y="5439323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Falha/Defeito em equipamentos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Erros de software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 de rede de comunicação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3428A97-7715-4783-9E1F-027BB0206663}"/>
              </a:ext>
            </a:extLst>
          </p:cNvPr>
          <p:cNvCxnSpPr/>
          <p:nvPr/>
        </p:nvCxnSpPr>
        <p:spPr>
          <a:xfrm flipV="1">
            <a:off x="2505075" y="4305301"/>
            <a:ext cx="1366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A1DC48C-C400-4980-8F69-53D671D7D01C}"/>
              </a:ext>
            </a:extLst>
          </p:cNvPr>
          <p:cNvGrpSpPr/>
          <p:nvPr/>
        </p:nvGrpSpPr>
        <p:grpSpPr>
          <a:xfrm>
            <a:off x="4017904" y="2484179"/>
            <a:ext cx="720000" cy="1018150"/>
            <a:chOff x="4017905" y="2484179"/>
            <a:chExt cx="720000" cy="101815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DF3A39D-F33A-4407-9898-2F757C578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05" y="2484179"/>
              <a:ext cx="720000" cy="720000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12C3B69-B6FF-415B-85B3-90AB0B8B8F5D}"/>
                </a:ext>
              </a:extLst>
            </p:cNvPr>
            <p:cNvSpPr txBox="1"/>
            <p:nvPr/>
          </p:nvSpPr>
          <p:spPr>
            <a:xfrm>
              <a:off x="4024283" y="3225330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Naturais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320CDED-6A0B-460D-8595-149C2A85DF51}"/>
              </a:ext>
            </a:extLst>
          </p:cNvPr>
          <p:cNvGrpSpPr/>
          <p:nvPr/>
        </p:nvGrpSpPr>
        <p:grpSpPr>
          <a:xfrm>
            <a:off x="4017904" y="3945301"/>
            <a:ext cx="720000" cy="993221"/>
            <a:chOff x="4017905" y="3945301"/>
            <a:chExt cx="720000" cy="993221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904C788-7AC5-4515-9A47-F0A30699D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05" y="3945301"/>
              <a:ext cx="720000" cy="720000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6729599-74AE-41F4-9DAB-92D296C616B7}"/>
                </a:ext>
              </a:extLst>
            </p:cNvPr>
            <p:cNvSpPr txBox="1"/>
            <p:nvPr/>
          </p:nvSpPr>
          <p:spPr>
            <a:xfrm>
              <a:off x="4071571" y="4661523"/>
              <a:ext cx="612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Físicas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0750AFF-D19E-44ED-B766-44DCDE06F2EA}"/>
              </a:ext>
            </a:extLst>
          </p:cNvPr>
          <p:cNvGrpSpPr/>
          <p:nvPr/>
        </p:nvGrpSpPr>
        <p:grpSpPr>
          <a:xfrm>
            <a:off x="3878986" y="5288327"/>
            <a:ext cx="997837" cy="992252"/>
            <a:chOff x="3878986" y="5288327"/>
            <a:chExt cx="997837" cy="99225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F149C03-6A48-4E91-A9DB-8D1E89BD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04" y="5288327"/>
              <a:ext cx="720000" cy="720000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F5941A2-F463-49A7-9C86-E29E10AAC074}"/>
                </a:ext>
              </a:extLst>
            </p:cNvPr>
            <p:cNvSpPr txBox="1"/>
            <p:nvPr/>
          </p:nvSpPr>
          <p:spPr>
            <a:xfrm>
              <a:off x="3878986" y="6003580"/>
              <a:ext cx="997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Tecnológicas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EFF4250-5274-483F-8680-39552BA957BE}"/>
              </a:ext>
            </a:extLst>
          </p:cNvPr>
          <p:cNvSpPr txBox="1"/>
          <p:nvPr/>
        </p:nvSpPr>
        <p:spPr>
          <a:xfrm>
            <a:off x="4981817" y="3945301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Fogo/Explosão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Acidentes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 na infraestrutura física</a:t>
            </a:r>
          </a:p>
        </p:txBody>
      </p:sp>
    </p:spTree>
    <p:extLst>
      <p:ext uri="{BB962C8B-B14F-4D97-AF65-F5344CB8AC3E}">
        <p14:creationId xmlns:p14="http://schemas.microsoft.com/office/powerpoint/2010/main" val="203980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D031D-57D3-4386-B3E9-80D2A82D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Danos e Impactos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ACA98-E984-46A2-BC56-DC9D95F0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risco se concretiza, ele pode causar diversos </a:t>
            </a:r>
            <a:r>
              <a:rPr lang="pt-BR" b="1" dirty="0"/>
              <a:t>danos e impactos negativos</a:t>
            </a:r>
            <a:r>
              <a:rPr lang="pt-BR" dirty="0"/>
              <a:t> para a organização. Esses efeitos vão além do aspecto técnico e podem comprometer seriamente os objetivos do negócio. Os danos podem ser classificados em </a:t>
            </a:r>
            <a:r>
              <a:rPr lang="pt-BR" b="1" dirty="0"/>
              <a:t>diretos</a:t>
            </a:r>
            <a:r>
              <a:rPr lang="pt-BR" dirty="0"/>
              <a:t> e </a:t>
            </a:r>
            <a:r>
              <a:rPr lang="pt-BR" b="1" dirty="0"/>
              <a:t>indiretos</a:t>
            </a:r>
            <a:r>
              <a:rPr lang="pt-BR" dirty="0"/>
              <a:t>, conforme sua natureza e alcance:</a:t>
            </a:r>
          </a:p>
          <a:p>
            <a:pPr marL="1028700" lvl="1" indent="-342900"/>
            <a:r>
              <a:rPr lang="pt-BR" dirty="0"/>
              <a:t>Danos Diretos: São imediatos e mensuráveis, como a </a:t>
            </a:r>
            <a:r>
              <a:rPr lang="pt-BR" b="1" dirty="0"/>
              <a:t>perda de dados</a:t>
            </a:r>
            <a:r>
              <a:rPr lang="pt-BR" dirty="0"/>
              <a:t>, </a:t>
            </a:r>
            <a:r>
              <a:rPr lang="pt-BR" b="1" dirty="0"/>
              <a:t>interrupção de sistemas</a:t>
            </a:r>
            <a:r>
              <a:rPr lang="pt-BR" dirty="0"/>
              <a:t>, </a:t>
            </a:r>
            <a:r>
              <a:rPr lang="pt-BR" b="1" dirty="0"/>
              <a:t>prejuízos financeiros</a:t>
            </a:r>
            <a:r>
              <a:rPr lang="pt-BR" dirty="0"/>
              <a:t>, </a:t>
            </a:r>
            <a:r>
              <a:rPr lang="pt-BR" b="1" dirty="0"/>
              <a:t>vazamento de informações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Danos Indiretos: Aparecem a médio e longo prazo, após o dano direto se concretizar, incluindo danos à reputação, perda de confiança, queda na produtividade, redução da competitividade e perda de oportunidades futuras.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29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981C-D51C-4C88-B075-5BA5B2B3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C3923-0FCB-4DB7-A527-73D67AB7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74775"/>
          </a:xfrm>
        </p:spPr>
        <p:txBody>
          <a:bodyPr/>
          <a:lstStyle/>
          <a:p>
            <a:r>
              <a:rPr lang="pt-BR" sz="1800" dirty="0"/>
              <a:t>Imagine que o </a:t>
            </a:r>
            <a:r>
              <a:rPr lang="pt-BR" sz="1800" b="1" dirty="0"/>
              <a:t>servidor principal de uma empresa sofre um incêndio</a:t>
            </a:r>
            <a:r>
              <a:rPr lang="pt-BR" sz="1800" dirty="0"/>
              <a:t> e é totalmente destruído. O sistema de backup, por sua vez, está desatualizado há </a:t>
            </a:r>
            <a:r>
              <a:rPr lang="pt-BR" sz="1800" b="1" dirty="0"/>
              <a:t>uma semana</a:t>
            </a:r>
            <a:r>
              <a:rPr lang="pt-BR" sz="1800" dirty="0"/>
              <a:t>, o que significa que todos os dados gerados nesse período foram perdidos.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E210CB3-E272-4803-9793-3B0DE69903C7}"/>
              </a:ext>
            </a:extLst>
          </p:cNvPr>
          <p:cNvGrpSpPr/>
          <p:nvPr/>
        </p:nvGrpSpPr>
        <p:grpSpPr>
          <a:xfrm>
            <a:off x="860148" y="4353230"/>
            <a:ext cx="1260000" cy="1652012"/>
            <a:chOff x="749185" y="4353230"/>
            <a:chExt cx="1260000" cy="165201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7D89332-299A-48FE-A662-00D9F45A056B}"/>
                </a:ext>
              </a:extLst>
            </p:cNvPr>
            <p:cNvGrpSpPr/>
            <p:nvPr/>
          </p:nvGrpSpPr>
          <p:grpSpPr>
            <a:xfrm>
              <a:off x="749185" y="4353230"/>
              <a:ext cx="1260000" cy="1080000"/>
              <a:chOff x="849005" y="4724705"/>
              <a:chExt cx="1260000" cy="1080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758A49CB-A504-4FB8-BE13-92E1BEAE2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5" y="472470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F27A55A9-F243-4783-8A38-ECFE86970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005" y="4724705"/>
                <a:ext cx="989320" cy="989320"/>
              </a:xfrm>
              <a:prstGeom prst="rect">
                <a:avLst/>
              </a:prstGeom>
            </p:spPr>
          </p:pic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6A33B1F-ECB1-4CBD-8D1D-80AA6B52CB52}"/>
                </a:ext>
              </a:extLst>
            </p:cNvPr>
            <p:cNvSpPr txBox="1"/>
            <p:nvPr/>
          </p:nvSpPr>
          <p:spPr>
            <a:xfrm>
              <a:off x="839185" y="5482022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Principal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2290E55-6CBD-456C-9397-910FE150F1F0}"/>
              </a:ext>
            </a:extLst>
          </p:cNvPr>
          <p:cNvGrpSpPr/>
          <p:nvPr/>
        </p:nvGrpSpPr>
        <p:grpSpPr>
          <a:xfrm>
            <a:off x="2873664" y="4353230"/>
            <a:ext cx="1164750" cy="1652012"/>
            <a:chOff x="2591622" y="4353230"/>
            <a:chExt cx="1164750" cy="1652012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BCB4BF5-8FE6-40B0-BDA1-2E542C1BC17E}"/>
                </a:ext>
              </a:extLst>
            </p:cNvPr>
            <p:cNvGrpSpPr/>
            <p:nvPr/>
          </p:nvGrpSpPr>
          <p:grpSpPr>
            <a:xfrm>
              <a:off x="2591622" y="4353230"/>
              <a:ext cx="1164750" cy="1080000"/>
              <a:chOff x="2476805" y="4724705"/>
              <a:chExt cx="1164750" cy="1080000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CE239ED-FD4F-48DE-9790-C4367A10F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6805" y="472470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F6E1E93C-FAEF-453E-A460-0F5A22256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555" y="4724705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646B43D-5B43-425C-ADF1-7FBFC64FB94F}"/>
                </a:ext>
              </a:extLst>
            </p:cNvPr>
            <p:cNvSpPr txBox="1"/>
            <p:nvPr/>
          </p:nvSpPr>
          <p:spPr>
            <a:xfrm>
              <a:off x="2633997" y="5482022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Backup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AE46F1-5835-4F8A-AC3B-64F65E46B0D4}"/>
              </a:ext>
            </a:extLst>
          </p:cNvPr>
          <p:cNvSpPr txBox="1"/>
          <p:nvPr/>
        </p:nvSpPr>
        <p:spPr>
          <a:xfrm>
            <a:off x="5035300" y="3916883"/>
            <a:ext cx="2891348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Danos Diretos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Destruição do equipamento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 da informação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89E994-00DD-4044-B5A6-04007730FAAC}"/>
              </a:ext>
            </a:extLst>
          </p:cNvPr>
          <p:cNvSpPr txBox="1"/>
          <p:nvPr/>
        </p:nvSpPr>
        <p:spPr>
          <a:xfrm>
            <a:off x="8107327" y="3915829"/>
            <a:ext cx="3390310" cy="25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Danos Indiretos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Custos com hora-extra para recuperação dos dados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Danos à reputação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Queda de produtividade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 de oportunidade de negócios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Possíveis multas e penalidades legais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8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08219-8D04-4C67-BCE4-C25BE55A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de Riscos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50467-96B5-4C2B-A73A-4C7F9243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gestão de riscos</a:t>
            </a:r>
            <a:r>
              <a:rPr lang="pt-BR" dirty="0"/>
              <a:t>, segundo a família de normas </a:t>
            </a:r>
            <a:r>
              <a:rPr lang="pt-BR" b="1" dirty="0"/>
              <a:t>ISO/IEC 27000</a:t>
            </a:r>
            <a:r>
              <a:rPr lang="pt-BR" dirty="0"/>
              <a:t>, especialmente a </a:t>
            </a:r>
            <a:r>
              <a:rPr lang="pt-BR" b="1" dirty="0"/>
              <a:t>ISO/IEC 27001</a:t>
            </a:r>
            <a:r>
              <a:rPr lang="pt-BR" dirty="0"/>
              <a:t>, é um processo sistemático para </a:t>
            </a:r>
            <a:r>
              <a:rPr lang="pt-BR" b="1" dirty="0"/>
              <a:t>identificar, avaliar e tratar riscos relacionados à segurança da informação</a:t>
            </a:r>
            <a:r>
              <a:rPr lang="pt-BR" dirty="0"/>
              <a:t>, com o objetivo de </a:t>
            </a:r>
            <a:r>
              <a:rPr lang="pt-BR" b="1" dirty="0"/>
              <a:t>preservar a confidencialidade, integridade e disponibilidade das informações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36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E5E55-F817-446D-959D-A2C4CAFF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Gestão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14013-5CC7-4A1F-9952-37C8805F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36807"/>
          </a:xfrm>
        </p:spPr>
        <p:txBody>
          <a:bodyPr/>
          <a:lstStyle/>
          <a:p>
            <a:pPr marL="0" lvl="1" indent="0">
              <a:buNone/>
            </a:pPr>
            <a:r>
              <a:rPr lang="pt-BR" dirty="0"/>
              <a:t>O processo de gestão de risco inclui:</a:t>
            </a:r>
          </a:p>
          <a:p>
            <a:pPr lvl="1"/>
            <a:r>
              <a:rPr lang="pt-BR" sz="1400" b="1" dirty="0"/>
              <a:t>Estabelecimento do contexto:</a:t>
            </a:r>
            <a:r>
              <a:rPr lang="pt-BR" sz="1400" dirty="0"/>
              <a:t> Definir os ativos a serem protegidos, os objetivos de segurança e o escopo do sistema de gestão da segurança da informação (SGSI).</a:t>
            </a:r>
          </a:p>
          <a:p>
            <a:pPr lvl="1"/>
            <a:r>
              <a:rPr lang="pt-BR" sz="1400" b="1" dirty="0"/>
              <a:t>Identificação de riscos:</a:t>
            </a:r>
            <a:r>
              <a:rPr lang="pt-BR" sz="1400" dirty="0"/>
              <a:t> Reconhecer ameaças, vulnerabilidades e os ativos afetados.</a:t>
            </a:r>
          </a:p>
          <a:p>
            <a:pPr lvl="1"/>
            <a:r>
              <a:rPr lang="pt-BR" sz="1400" b="1" dirty="0"/>
              <a:t>Avaliação/Análise de riscos de riscos:</a:t>
            </a:r>
            <a:r>
              <a:rPr lang="pt-BR" sz="1400" dirty="0"/>
              <a:t> Analisar a probabilidade e o impacto dos riscos identificados, classificando-os por criticidade.</a:t>
            </a:r>
          </a:p>
          <a:p>
            <a:pPr lvl="1"/>
            <a:r>
              <a:rPr lang="pt-BR" sz="1400" b="1" dirty="0"/>
              <a:t>Tratamento de riscos:</a:t>
            </a:r>
            <a:r>
              <a:rPr lang="pt-BR" sz="1400" dirty="0"/>
              <a:t> Selecionar e aplicar controles (baseados no Anexo A da ISO/IEC 27001) para mitigar, transferir, aceitar ou eliminar os riscos.</a:t>
            </a:r>
          </a:p>
          <a:p>
            <a:pPr lvl="1"/>
            <a:r>
              <a:rPr lang="pt-BR" sz="1400" b="1" dirty="0"/>
              <a:t>Aceitação de riscos:</a:t>
            </a:r>
            <a:r>
              <a:rPr lang="pt-BR" sz="1400" dirty="0"/>
              <a:t> Determinar se o risco residual é aceitável para a organização.</a:t>
            </a:r>
          </a:p>
          <a:p>
            <a:pPr lvl="1"/>
            <a:r>
              <a:rPr lang="pt-BR" sz="1400" b="1" dirty="0"/>
              <a:t>Monitoramento e revisão:</a:t>
            </a:r>
            <a:r>
              <a:rPr lang="pt-BR" sz="1400" dirty="0"/>
              <a:t> Acompanhar continuamente os riscos, a eficácia dos controles e atualizar o processo sempre que necessário.</a:t>
            </a:r>
          </a:p>
          <a:p>
            <a:pPr lvl="1"/>
            <a:r>
              <a:rPr lang="pt-BR" sz="1400" b="1" dirty="0"/>
              <a:t>Comunicação:</a:t>
            </a:r>
            <a:r>
              <a:rPr lang="pt-BR" sz="1400" dirty="0"/>
              <a:t> Garantir que as partes interessadas estejam informadas sobre os riscos e suas ações de tratamento.</a:t>
            </a:r>
          </a:p>
          <a:p>
            <a:pPr marL="0" lvl="1" indent="0">
              <a:buNone/>
            </a:pPr>
            <a:r>
              <a:rPr lang="pt-BR" sz="1400" dirty="0"/>
              <a:t>A gestão de riscos é parte essencial do </a:t>
            </a:r>
            <a:r>
              <a:rPr lang="pt-BR" sz="1400" b="1" dirty="0"/>
              <a:t>Sistema de Gestão da Segurança da Informação (SGSI)</a:t>
            </a:r>
            <a:r>
              <a:rPr lang="pt-BR" sz="1400" dirty="0"/>
              <a:t>, e sua eficácia é fundamental para manter a conformidade com a norma ISO/IEC 27001.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775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18FB2-59EF-4C89-BA2B-7FB50D97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B602-8F9C-45AA-AE70-7C83A072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57513"/>
          </a:xfrm>
        </p:spPr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análise de riscos</a:t>
            </a:r>
            <a:r>
              <a:rPr lang="pt-BR" sz="1800" dirty="0"/>
              <a:t> é a etapa do processo de gestão de riscos responsável por </a:t>
            </a:r>
            <a:r>
              <a:rPr lang="pt-BR" sz="1800" b="1" dirty="0"/>
              <a:t>identificar, compreender e estimar os riscos</a:t>
            </a:r>
            <a:r>
              <a:rPr lang="pt-BR" sz="1800" dirty="0"/>
              <a:t> que podem comprometer a segurança da informação em uma organização, possuindo as análises quantitativas e qualitativas: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Análise Quantitativa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 análise quantitativa de riscos busca mensurar os riscos com base em valores numéricos e financeiros. Ela utiliza dados objetivos para calcular:</a:t>
            </a:r>
          </a:p>
          <a:p>
            <a:pPr lvl="2">
              <a:spcBef>
                <a:spcPts val="0"/>
              </a:spcBef>
            </a:pPr>
            <a:r>
              <a:rPr lang="pt-BR" dirty="0"/>
              <a:t>Probabilidade (frequência) de um evento ocorrer.</a:t>
            </a:r>
          </a:p>
          <a:p>
            <a:pPr lvl="2">
              <a:spcBef>
                <a:spcPts val="0"/>
              </a:spcBef>
            </a:pPr>
            <a:r>
              <a:rPr lang="pt-BR" dirty="0"/>
              <a:t>Impacto financeiro estimado caso o evento aconteça.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Exemplo: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pt-BR" sz="1400" dirty="0"/>
              <a:t>Há uma chance de 10% por ano de um ataque causar um prejuízo de R$ 500.000,00.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39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18FB2-59EF-4C89-BA2B-7FB50D97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B602-8F9C-45AA-AE70-7C83A072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57513"/>
          </a:xfrm>
        </p:spPr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análise de riscos</a:t>
            </a:r>
            <a:r>
              <a:rPr lang="pt-BR" sz="1800" dirty="0"/>
              <a:t> é a etapa do processo de gestão de riscos responsável por </a:t>
            </a:r>
            <a:r>
              <a:rPr lang="pt-BR" sz="1800" b="1" dirty="0"/>
              <a:t>identificar, compreender e estimar os riscos</a:t>
            </a:r>
            <a:r>
              <a:rPr lang="pt-BR" sz="1800" dirty="0"/>
              <a:t> que podem comprometer a segurança da informação em uma organização, possuindo as analises quantitativas e qualitativas: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Análise Quantitativa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 análise qualitativa de riscos classifica os riscos com base em critérios subjetivos, como:</a:t>
            </a:r>
          </a:p>
          <a:p>
            <a:pPr lvl="2">
              <a:spcBef>
                <a:spcPts val="0"/>
              </a:spcBef>
            </a:pPr>
            <a:r>
              <a:rPr lang="pt-BR" dirty="0"/>
              <a:t>Baixo, médio ou alto risco.</a:t>
            </a:r>
          </a:p>
          <a:p>
            <a:pPr lvl="2">
              <a:spcBef>
                <a:spcPts val="0"/>
              </a:spcBef>
            </a:pPr>
            <a:r>
              <a:rPr lang="pt-BR" dirty="0"/>
              <a:t>Escalas para probabilidade e impacto.</a:t>
            </a:r>
          </a:p>
          <a:p>
            <a:pPr lvl="2">
              <a:spcBef>
                <a:spcPts val="0"/>
              </a:spcBef>
            </a:pPr>
            <a:r>
              <a:rPr lang="pt-BR" dirty="0"/>
              <a:t>Matriz de risco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Exemplo: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pt-BR" sz="1400" dirty="0"/>
              <a:t>Um ataque de </a:t>
            </a:r>
            <a:r>
              <a:rPr lang="pt-BR" sz="1400" dirty="0" err="1"/>
              <a:t>phishing</a:t>
            </a:r>
            <a:r>
              <a:rPr lang="pt-BR" sz="1400" dirty="0"/>
              <a:t> tem alta probabilidade e impacto médio.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136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5A32C-41ED-43DE-AB33-06631D6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x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CA374-B191-450B-9622-2FF32613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sz="1600" dirty="0"/>
              <a:t>A análise de riscos pode ser feita de forma quantitativa ou qualitativa, dependendo das necessidades da organização. A análise quantitativa fornece resultados precisos, mas exige dados confiáveis e ferramentas avançadas. Já a análise qualitativa é mais simples e rápida, ideal para iniciantes, mas seus resultados são subjetivos e menos precisos. A tabela a seguir resume as vantagens e desvantagens de cada abordagem.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9CB97-AFCD-4495-A66D-F37F36B6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91" y="3868270"/>
            <a:ext cx="9811017" cy="22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0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E74C-64C1-4135-81BB-10CB301A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69D8C-FA98-4B6B-AB95-A72CC794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10149"/>
          </a:xfrm>
        </p:spPr>
        <p:txBody>
          <a:bodyPr/>
          <a:lstStyle/>
          <a:p>
            <a:r>
              <a:rPr lang="pt-BR" dirty="0"/>
              <a:t>Um consultor está avaliando o nível de risco de um dos servidores da empresa ser impactado por um incêndio. Durante a inspeção do ambiente físico onde o servidor está instalado, ele constatou a ausência de um sistema automatizado de detecção e combate a incêndios. No local, há apenas um extintor comum disponível, o que pode não ser suficiente para conter um incidente mais grave.</a:t>
            </a:r>
          </a:p>
        </p:txBody>
      </p:sp>
    </p:spTree>
    <p:extLst>
      <p:ext uri="{BB962C8B-B14F-4D97-AF65-F5344CB8AC3E}">
        <p14:creationId xmlns:p14="http://schemas.microsoft.com/office/powerpoint/2010/main" val="306847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2162-F778-487B-87A2-0EE0431F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ISO 27001 é obrigatória 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D6117-A57B-4FA5-AE3B-51CF9BC3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ISO/IEC 27001 não é obrigatória por lei — ou seja, nenhuma empresa é obrigada a adotá-la, a menos que haja uma exigência contratual ou regulatória específica.</a:t>
            </a:r>
          </a:p>
          <a:p>
            <a:endParaRPr lang="pt-BR" sz="1800" dirty="0"/>
          </a:p>
          <a:p>
            <a:r>
              <a:rPr lang="pt-BR" sz="1800" dirty="0"/>
              <a:t>Somente as </a:t>
            </a:r>
            <a:r>
              <a:rPr lang="pt-BR" sz="1800" b="1" dirty="0"/>
              <a:t>organizações que desejam se certificar na ISO 27001</a:t>
            </a:r>
            <a:r>
              <a:rPr lang="pt-BR" sz="1800" dirty="0"/>
              <a:t> precisam </a:t>
            </a:r>
            <a:r>
              <a:rPr lang="pt-BR" sz="1800" b="1" dirty="0"/>
              <a:t>seguir todos os requisitos da norma</a:t>
            </a:r>
            <a:r>
              <a:rPr lang="pt-BR" sz="1800" dirty="0"/>
              <a:t> e passar por uma </a:t>
            </a:r>
            <a:r>
              <a:rPr lang="pt-BR" sz="1800" b="1" dirty="0"/>
              <a:t>auditoria de certificação</a:t>
            </a:r>
            <a:r>
              <a:rPr lang="pt-BR" sz="1800" dirty="0"/>
              <a:t>. A certificação é como um "selo" que demonstra ao mercado que a empresa tem um Sistema de Gestão da Segurança da Informação estruturado e confiável.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717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E74C-64C1-4135-81BB-10CB301A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69D8C-FA98-4B6B-AB95-A72CC794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9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Ocorrências de Incêndio na Região (últimos 5 anos)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Não ocorreram incêndios na empresa</a:t>
            </a:r>
          </a:p>
          <a:p>
            <a:pPr indent="-457200">
              <a:spcBef>
                <a:spcPts val="0"/>
              </a:spcBef>
            </a:pPr>
            <a:r>
              <a:rPr lang="pt-BR" b="1" dirty="0"/>
              <a:t>Valor do Servidor (hardware + software licenciados instalados)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Estimativa de custo de reposição: </a:t>
            </a:r>
            <a:r>
              <a:rPr lang="pt-BR" b="1" dirty="0"/>
              <a:t>R$ 45.000,00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b="1" dirty="0"/>
              <a:t>Valor estimado da perda por indisponibilidade de 5 dias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Custo médio diário com parada de sistemas críticos: </a:t>
            </a:r>
            <a:r>
              <a:rPr lang="pt-BR" b="1" dirty="0"/>
              <a:t>R$ 12.000,00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Perda estimada em 5 dias: </a:t>
            </a:r>
            <a:r>
              <a:rPr lang="pt-BR" b="1" dirty="0"/>
              <a:t>R$ 60.000,00</a:t>
            </a:r>
          </a:p>
          <a:p>
            <a:pPr>
              <a:spcBef>
                <a:spcPts val="0"/>
              </a:spcBef>
            </a:pPr>
            <a:r>
              <a:rPr lang="pt-BR" b="1" dirty="0"/>
              <a:t>Impacto na reputação da empresa</a:t>
            </a:r>
            <a:endParaRPr lang="pt-BR" dirty="0"/>
          </a:p>
          <a:p>
            <a:pPr marL="1029600" lvl="1" indent="-342000">
              <a:spcBef>
                <a:spcPts val="0"/>
              </a:spcBef>
            </a:pPr>
            <a:r>
              <a:rPr lang="pt-BR" dirty="0"/>
              <a:t>Perda de confiança dos clientes</a:t>
            </a:r>
          </a:p>
          <a:p>
            <a:pPr marL="1029600" lvl="1" indent="-342000">
              <a:spcBef>
                <a:spcPts val="0"/>
              </a:spcBef>
            </a:pPr>
            <a:r>
              <a:rPr lang="pt-BR" dirty="0"/>
              <a:t>Danos à imagem institucional</a:t>
            </a:r>
          </a:p>
          <a:p>
            <a:pPr marL="1029600" lvl="1" indent="-342000">
              <a:spcBef>
                <a:spcPts val="0"/>
              </a:spcBef>
            </a:pPr>
            <a:r>
              <a:rPr lang="pt-BR" dirty="0"/>
              <a:t>Possível exposição negativa na mídia</a:t>
            </a:r>
          </a:p>
        </p:txBody>
      </p:sp>
    </p:spTree>
    <p:extLst>
      <p:ext uri="{BB962C8B-B14F-4D97-AF65-F5344CB8AC3E}">
        <p14:creationId xmlns:p14="http://schemas.microsoft.com/office/powerpoint/2010/main" val="326702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96EF-B381-456F-A71C-1832DEB1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CE339E-1EEF-48A9-ABA2-DA69CF274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94412"/>
              </p:ext>
            </p:extLst>
          </p:nvPr>
        </p:nvGraphicFramePr>
        <p:xfrm>
          <a:off x="1942353" y="2754654"/>
          <a:ext cx="8128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45450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071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432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291692"/>
                    </a:ext>
                  </a:extLst>
                </a:gridCol>
              </a:tblGrid>
              <a:tr h="61399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Ameaça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Nível de risco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141789"/>
                  </a:ext>
                </a:extLst>
              </a:tr>
              <a:tr h="11860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Servidor destruído por incêndio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R$ 105.000,00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R$ 136.500,00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8084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9D53AF2-68AA-49CD-9EC6-ECBAEF0D0540}"/>
              </a:ext>
            </a:extLst>
          </p:cNvPr>
          <p:cNvSpPr txBox="1"/>
          <p:nvPr/>
        </p:nvSpPr>
        <p:spPr>
          <a:xfrm>
            <a:off x="3971365" y="4661647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Vamos usar uma escala numérica de 0 a 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1A4AE1-DC68-4D77-97CC-D7639EADFA72}"/>
              </a:ext>
            </a:extLst>
          </p:cNvPr>
          <p:cNvSpPr txBox="1"/>
          <p:nvPr/>
        </p:nvSpPr>
        <p:spPr>
          <a:xfrm>
            <a:off x="6006353" y="4661647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todos os custos diretos e indiretos.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F18D75-6D69-4221-8EE8-2FA2CA0AF356}"/>
              </a:ext>
            </a:extLst>
          </p:cNvPr>
          <p:cNvSpPr txBox="1"/>
          <p:nvPr/>
        </p:nvSpPr>
        <p:spPr>
          <a:xfrm>
            <a:off x="8041341" y="4661647"/>
            <a:ext cx="1972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Multiplicar o valor do impacto pela a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2052853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96EF-B381-456F-A71C-1832DEB1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Qualitativa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CE339E-1EEF-48A9-ABA2-DA69CF274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19412"/>
              </p:ext>
            </p:extLst>
          </p:nvPr>
        </p:nvGraphicFramePr>
        <p:xfrm>
          <a:off x="821765" y="1956211"/>
          <a:ext cx="8128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45450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071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432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291692"/>
                    </a:ext>
                  </a:extLst>
                </a:gridCol>
              </a:tblGrid>
              <a:tr h="61399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Ameaça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Nível de risco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141789"/>
                  </a:ext>
                </a:extLst>
              </a:tr>
              <a:tr h="11860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Servidor destruído por incêndio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8084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9D53AF2-68AA-49CD-9EC6-ECBAEF0D0540}"/>
              </a:ext>
            </a:extLst>
          </p:cNvPr>
          <p:cNvSpPr txBox="1"/>
          <p:nvPr/>
        </p:nvSpPr>
        <p:spPr>
          <a:xfrm>
            <a:off x="2814918" y="3756211"/>
            <a:ext cx="1972235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risco: 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3157ADA-E1B5-43A8-9D42-9AE61549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62" y="4862428"/>
            <a:ext cx="4599527" cy="16674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364C0C-602A-4254-9E5E-A67049A975BC}"/>
              </a:ext>
            </a:extLst>
          </p:cNvPr>
          <p:cNvSpPr txBox="1"/>
          <p:nvPr/>
        </p:nvSpPr>
        <p:spPr>
          <a:xfrm>
            <a:off x="4850540" y="3736263"/>
            <a:ext cx="1972235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risco: 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553B9C8-0C20-4CD3-9A89-B44A8BE764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921903" y="3854823"/>
            <a:ext cx="1264023" cy="10076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Tratamento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tratamento de risco é a fase da gestão de riscos em que são definidas e aplicadas medidas para reduzir os riscos identificados a níveis aceitáveis, alinhando-se aos objetivos do negócio e às diretrizes das normas ISO/IEC 27001 e 27005.</a:t>
            </a:r>
          </a:p>
          <a:p>
            <a:pPr marL="1028700" lvl="1" indent="-342900"/>
            <a:r>
              <a:rPr lang="pt-BR" dirty="0"/>
              <a:t>Reduzir – Aplicação de um controle para que o risco seja reavaliado com aceitável</a:t>
            </a:r>
          </a:p>
          <a:p>
            <a:pPr marL="1028700" lvl="1" indent="-342900"/>
            <a:r>
              <a:rPr lang="pt-BR" dirty="0"/>
              <a:t>Evitar – Deixar de executar a atividade de risco</a:t>
            </a:r>
          </a:p>
          <a:p>
            <a:pPr marL="1028700" lvl="1" indent="-342900"/>
            <a:r>
              <a:rPr lang="pt-BR" dirty="0"/>
              <a:t>Transferir – Transferir o risco para outra entidade</a:t>
            </a:r>
          </a:p>
          <a:p>
            <a:pPr marL="1028700" lvl="1" indent="-342900"/>
            <a:r>
              <a:rPr lang="pt-BR" dirty="0"/>
              <a:t>Aceitar – Aceitar o risco como está</a:t>
            </a:r>
          </a:p>
        </p:txBody>
      </p:sp>
    </p:spTree>
    <p:extLst>
      <p:ext uri="{BB962C8B-B14F-4D97-AF65-F5344CB8AC3E}">
        <p14:creationId xmlns:p14="http://schemas.microsoft.com/office/powerpoint/2010/main" val="2883547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Tratamento de Riscos com Controles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riscos na segurança da informação são tratados por meio da implementação de </a:t>
            </a:r>
            <a:r>
              <a:rPr lang="pt-BR" b="1" dirty="0"/>
              <a:t>controles</a:t>
            </a:r>
            <a:r>
              <a:rPr lang="pt-BR" dirty="0"/>
              <a:t>, que são medidas técnicas, administrativas ou físicas adotadas para reduzir a probabilidade de ocorrência de uma ameaça ou minimizar seus impactos. Esses controles são selecionados a partir de:</a:t>
            </a:r>
          </a:p>
          <a:p>
            <a:pPr marL="1028700" lvl="1" indent="-342900"/>
            <a:r>
              <a:rPr lang="pt-BR" dirty="0"/>
              <a:t>Desenvolvidos levando em consideração as capacidades atuais da organização (Equipe, Ferramentas, Prazos, Orçamento)</a:t>
            </a:r>
          </a:p>
          <a:p>
            <a:pPr marL="1028700" lvl="1" indent="-342900"/>
            <a:r>
              <a:rPr lang="pt-BR" dirty="0"/>
              <a:t>Estruturados conforme a importância e a sensibilidade dos dados a serem protegidos</a:t>
            </a:r>
          </a:p>
          <a:p>
            <a:pPr marL="1028700" lvl="1" indent="-342900"/>
            <a:r>
              <a:rPr lang="pt-BR" dirty="0"/>
              <a:t>Compatíveis com exigências externas, como normas legais, contratos e políticas regulatórias</a:t>
            </a:r>
          </a:p>
          <a:p>
            <a:pPr marL="1028700" lvl="1" indent="-342900"/>
            <a:r>
              <a:rPr lang="pt-BR" dirty="0"/>
              <a:t>Definidos com base nos limites de risco que a organização está disposta a assumir</a:t>
            </a:r>
          </a:p>
        </p:txBody>
      </p:sp>
    </p:spTree>
    <p:extLst>
      <p:ext uri="{BB962C8B-B14F-4D97-AF65-F5344CB8AC3E}">
        <p14:creationId xmlns:p14="http://schemas.microsoft.com/office/powerpoint/2010/main" val="2234950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Dissuasão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São aqueles implementados com o objetivo de </a:t>
            </a:r>
            <a:r>
              <a:rPr lang="pt-BR" b="1" dirty="0"/>
              <a:t>inibir comportamentos indevidos antes que aconteçam</a:t>
            </a:r>
            <a:r>
              <a:rPr lang="pt-BR" dirty="0"/>
              <a:t>, desestimulando ações maliciosas. Eles funcionam como um aviso de que medidas de segurança estão presentes e que há consequências para quem violá-las.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Políticas para segurança da informação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Conscientização, educação e treinamento em 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267393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Detecção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Esses controles têm como função identificar atividades anômalas ou não autorizadas, permitindo que a organização reaja rapidamente. São essenciais para perceber ataques ou falhas em andamento.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Registro de eventos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Proteção de informações de log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Relato de eventos de 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056849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Repressão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Agir contra ações maliciosas ou atividades não autorizadas já identificadas, reduzindo seus efeitos ou impedindo que se propaguem.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Resposta a incidentes de segurança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Monitoramento de segurança da informação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Controle de acesso físico</a:t>
            </a:r>
          </a:p>
        </p:txBody>
      </p:sp>
    </p:spTree>
    <p:extLst>
      <p:ext uri="{BB962C8B-B14F-4D97-AF65-F5344CB8AC3E}">
        <p14:creationId xmlns:p14="http://schemas.microsoft.com/office/powerpoint/2010/main" val="1745525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Correção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Restaurar os ativos e processos após um incidente, corrigindo vulnerabilidades e prevenindo recorrências.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Cópias de segurança (backup)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Planejamento da continuidade do negócio</a:t>
            </a:r>
          </a:p>
        </p:txBody>
      </p:sp>
    </p:spTree>
    <p:extLst>
      <p:ext uri="{BB962C8B-B14F-4D97-AF65-F5344CB8AC3E}">
        <p14:creationId xmlns:p14="http://schemas.microsoft.com/office/powerpoint/2010/main" val="145922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Avaliação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Avaliar e revisar constantemente os sistemas e controles de segurança para identificar vulnerabilidades, permitindo que a organização tome medidas corretivas antes de incidentes ocorrerem, garantindo que as práticas de segurança sejam eficazes e alinhadas às necessidades de proteção.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Auditoria e monitoramento de controles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Revisão de políticas e controles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323407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C8C5C4-5547-4D16-AE42-5890C61B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Informação e Segurança</a:t>
            </a:r>
          </a:p>
        </p:txBody>
      </p:sp>
    </p:spTree>
    <p:extLst>
      <p:ext uri="{BB962C8B-B14F-4D97-AF65-F5344CB8AC3E}">
        <p14:creationId xmlns:p14="http://schemas.microsoft.com/office/powerpoint/2010/main" val="281188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Estratégias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tratamento de riscos visa reduzir sua probabilidade ou impacto, tornando-os aceitáveis para a organização. Isso é feito por meio de estratégias de controle que alinham os riscos aos critérios de segurança e recursos disponíveis. O objetivo é proteger a organização, garantir conformidade e manter a continuidade dos negócios.</a:t>
            </a:r>
          </a:p>
          <a:p>
            <a:pPr marL="1028700" lvl="1" indent="-342900"/>
            <a:r>
              <a:rPr lang="pt-BR" dirty="0"/>
              <a:t>Reduzir – Aplicação de um controle para que o risco seja reavaliado com aceitável</a:t>
            </a:r>
          </a:p>
          <a:p>
            <a:pPr marL="1028700" lvl="1" indent="-342900"/>
            <a:r>
              <a:rPr lang="pt-BR" dirty="0"/>
              <a:t>Evitar – Deixar de executar a atividade de risco</a:t>
            </a:r>
          </a:p>
          <a:p>
            <a:pPr marL="1028700" lvl="1" indent="-342900"/>
            <a:r>
              <a:rPr lang="pt-BR" dirty="0"/>
              <a:t>Transferir – Transferir o risco para outra entidade</a:t>
            </a:r>
          </a:p>
          <a:p>
            <a:pPr marL="1028700" lvl="1" indent="-342900"/>
            <a:r>
              <a:rPr lang="pt-BR" dirty="0"/>
              <a:t>Aceitar – Aceitar o risco como está</a:t>
            </a:r>
          </a:p>
        </p:txBody>
      </p:sp>
    </p:spTree>
    <p:extLst>
      <p:ext uri="{BB962C8B-B14F-4D97-AF65-F5344CB8AC3E}">
        <p14:creationId xmlns:p14="http://schemas.microsoft.com/office/powerpoint/2010/main" val="1502458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Exemplo de estratégias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seriam os controles de segurança que poderiam ser aplicados para tratar o risco de um incêndio em um dos seus servidores</a:t>
            </a:r>
          </a:p>
          <a:p>
            <a:pPr marL="1028700" lvl="1" indent="-342900"/>
            <a:r>
              <a:rPr lang="pt-BR" dirty="0"/>
              <a:t>Reduzir – Sistema de detecção e combate a incêndio</a:t>
            </a:r>
          </a:p>
          <a:p>
            <a:pPr marL="1028700" lvl="1" indent="-342900"/>
            <a:r>
              <a:rPr lang="pt-BR" dirty="0"/>
              <a:t>Evitar – Migrar o servidor para a nuvem</a:t>
            </a:r>
          </a:p>
          <a:p>
            <a:pPr marL="1028700" lvl="1" indent="-342900"/>
            <a:r>
              <a:rPr lang="pt-BR" dirty="0"/>
              <a:t>Transferir – Contratar um seguro contra incêndio ou Migrar o servidor para a nuvem</a:t>
            </a:r>
          </a:p>
          <a:p>
            <a:pPr marL="1028700" lvl="1" indent="-342900"/>
            <a:r>
              <a:rPr lang="pt-BR" dirty="0"/>
              <a:t>Aceitar – Simplesmente registrar o aceite do risco</a:t>
            </a:r>
          </a:p>
          <a:p>
            <a:pPr marL="342900" indent="-342900"/>
            <a:r>
              <a:rPr lang="pt-BR" dirty="0"/>
              <a:t>O risco residual é o risco que sobra após a implementação dos controles e também precisa ser aceito.</a:t>
            </a:r>
          </a:p>
        </p:txBody>
      </p:sp>
    </p:spTree>
    <p:extLst>
      <p:ext uri="{BB962C8B-B14F-4D97-AF65-F5344CB8AC3E}">
        <p14:creationId xmlns:p14="http://schemas.microsoft.com/office/powerpoint/2010/main" val="4542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6C92802-095F-427A-A525-68A993DA8C1C}"/>
              </a:ext>
            </a:extLst>
          </p:cNvPr>
          <p:cNvGrpSpPr/>
          <p:nvPr/>
        </p:nvGrpSpPr>
        <p:grpSpPr>
          <a:xfrm>
            <a:off x="4912398" y="2014030"/>
            <a:ext cx="4076609" cy="2038653"/>
            <a:chOff x="7531981" y="1668417"/>
            <a:chExt cx="4891931" cy="1802192"/>
          </a:xfrm>
        </p:grpSpPr>
        <p:sp>
          <p:nvSpPr>
            <p:cNvPr id="7" name="Text 5"/>
            <p:cNvSpPr/>
            <p:nvPr/>
          </p:nvSpPr>
          <p:spPr>
            <a:xfrm>
              <a:off x="7531982" y="166841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92"/>
                </a:lnSpc>
              </a:pPr>
              <a:r>
                <a:rPr lang="en-US" sz="1833" dirty="0">
                  <a:latin typeface="Times New Roman" panose="02020603050405020304" pitchFamily="18" charset="0"/>
                  <a:ea typeface="Instrument Sans Semi Bold" pitchFamily="34" charset="-122"/>
                  <a:cs typeface="Times New Roman" panose="02020603050405020304" pitchFamily="18" charset="0"/>
                </a:rPr>
                <a:t>Conhecimento</a:t>
              </a:r>
              <a:endParaRPr lang="en-US" sz="18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7531981" y="2091659"/>
              <a:ext cx="4891931" cy="13789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just">
                <a:lnSpc>
                  <a:spcPts val="2375"/>
                </a:lnSpc>
              </a:pPr>
              <a:r>
                <a:rPr lang="pt-BR" sz="1333" dirty="0">
                  <a:latin typeface="Times New Roman" panose="02020603050405020304" pitchFamily="18" charset="0"/>
                  <a:ea typeface="Instrument Sans Medium" pitchFamily="34" charset="-122"/>
                  <a:cs typeface="Times New Roman" panose="02020603050405020304" pitchFamily="18" charset="0"/>
                </a:rPr>
                <a:t>Belo Horizonte tem o maior salário entre as cidades analisadas, enquanto São Paulo apresenta o menor. Através de análises, o conhecimento gerou reflexões e conclusões que as informações isoladas não conseguem oferecer.</a:t>
              </a:r>
              <a:endParaRPr lang="en-US" sz="13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6D3ECB8-388A-464F-AC3C-F531F216B249}"/>
              </a:ext>
            </a:extLst>
          </p:cNvPr>
          <p:cNvGrpSpPr/>
          <p:nvPr/>
        </p:nvGrpSpPr>
        <p:grpSpPr>
          <a:xfrm>
            <a:off x="8063211" y="4142372"/>
            <a:ext cx="3315097" cy="2005060"/>
            <a:chOff x="9520563" y="4869370"/>
            <a:chExt cx="3978116" cy="2406072"/>
          </a:xfrm>
        </p:grpSpPr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0CB5B81B-3DE6-4BC2-A3CE-7368B3FE763F}"/>
                </a:ext>
              </a:extLst>
            </p:cNvPr>
            <p:cNvSpPr/>
            <p:nvPr/>
          </p:nvSpPr>
          <p:spPr>
            <a:xfrm>
              <a:off x="9520563" y="486937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92"/>
                </a:lnSpc>
              </a:pPr>
              <a:r>
                <a:rPr lang="en-US" sz="1833" dirty="0" err="1">
                  <a:latin typeface="Times New Roman" panose="02020603050405020304" pitchFamily="18" charset="0"/>
                  <a:ea typeface="Instrument Sans Semi Bold" pitchFamily="34" charset="-122"/>
                  <a:cs typeface="Times New Roman" panose="02020603050405020304" pitchFamily="18" charset="0"/>
                </a:rPr>
                <a:t>Sabedoria</a:t>
              </a:r>
              <a:endParaRPr lang="en-US" sz="18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365AA53D-AF2B-40ED-98FA-615CD7215C55}"/>
                </a:ext>
              </a:extLst>
            </p:cNvPr>
            <p:cNvSpPr/>
            <p:nvPr/>
          </p:nvSpPr>
          <p:spPr>
            <a:xfrm>
              <a:off x="9520563" y="5292611"/>
              <a:ext cx="3978116" cy="19828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just">
                <a:lnSpc>
                  <a:spcPts val="2375"/>
                </a:lnSpc>
              </a:pPr>
              <a:r>
                <a:rPr lang="pt-BR" sz="1333" dirty="0">
                  <a:latin typeface="Times New Roman" panose="02020603050405020304" pitchFamily="18" charset="0"/>
                  <a:ea typeface="Instrument Sans Medium" pitchFamily="34" charset="-122"/>
                  <a:cs typeface="Times New Roman" panose="02020603050405020304" pitchFamily="18" charset="0"/>
                </a:rPr>
                <a:t>Um programador recém-formado, ao aplicar conhecimento adquirido e sua Inteligência, pode decidir se mudar para Belo Horizonte em busca de um emprego com um salário maior.</a:t>
              </a:r>
              <a:endParaRPr lang="en-US" sz="13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ítulo 12">
            <a:extLst>
              <a:ext uri="{FF2B5EF4-FFF2-40B4-BE49-F238E27FC236}">
                <a16:creationId xmlns:a16="http://schemas.microsoft.com/office/drawing/2014/main" id="{D54AFE1D-C09C-4CF8-84DC-FCD6217F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x Informação x Conhecimento x Inteligência</a:t>
            </a:r>
            <a:br>
              <a:rPr lang="pt-BR" dirty="0"/>
            </a:br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C86612E-4809-4323-9303-4F0750A939EC}"/>
              </a:ext>
            </a:extLst>
          </p:cNvPr>
          <p:cNvGrpSpPr/>
          <p:nvPr/>
        </p:nvGrpSpPr>
        <p:grpSpPr>
          <a:xfrm>
            <a:off x="606093" y="2038408"/>
            <a:ext cx="2842800" cy="1725647"/>
            <a:chOff x="485989" y="2046177"/>
            <a:chExt cx="2842800" cy="1725647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D0F865C2-FBF2-4AFB-90DD-1B2842D6A0A6}"/>
                </a:ext>
              </a:extLst>
            </p:cNvPr>
            <p:cNvGrpSpPr/>
            <p:nvPr/>
          </p:nvGrpSpPr>
          <p:grpSpPr>
            <a:xfrm>
              <a:off x="485989" y="2046177"/>
              <a:ext cx="2842800" cy="894420"/>
              <a:chOff x="780216" y="1668417"/>
              <a:chExt cx="3960636" cy="1340307"/>
            </a:xfrm>
          </p:grpSpPr>
          <p:sp>
            <p:nvSpPr>
              <p:cNvPr id="3" name="Text 1"/>
              <p:cNvSpPr/>
              <p:nvPr/>
            </p:nvSpPr>
            <p:spPr>
              <a:xfrm>
                <a:off x="780216" y="1668417"/>
                <a:ext cx="2822777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1833" dirty="0">
                    <a:latin typeface="Times New Roman" panose="02020603050405020304" pitchFamily="18" charset="0"/>
                    <a:ea typeface="Instrument Sans Semi Bold" pitchFamily="34" charset="-122"/>
                    <a:cs typeface="Times New Roman" panose="02020603050405020304" pitchFamily="18" charset="0"/>
                  </a:rPr>
                  <a:t>Dados</a:t>
                </a:r>
                <a:endParaRPr lang="en-US" sz="18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2"/>
              <p:cNvSpPr/>
              <p:nvPr/>
            </p:nvSpPr>
            <p:spPr>
              <a:xfrm>
                <a:off x="780216" y="2091658"/>
                <a:ext cx="3960636" cy="91706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>
                  <a:lnSpc>
                    <a:spcPts val="2375"/>
                  </a:lnSpc>
                </a:pPr>
                <a:r>
                  <a:rPr lang="pt-BR" sz="1333" dirty="0">
                    <a:latin typeface="Times New Roman" panose="02020603050405020304" pitchFamily="18" charset="0"/>
                    <a:ea typeface="Instrument Sans Medium" pitchFamily="34" charset="-122"/>
                    <a:cs typeface="Times New Roman" panose="02020603050405020304" pitchFamily="18" charset="0"/>
                  </a:rPr>
                  <a:t>Os dados são fatos brutos e isolados, sem contexto</a:t>
                </a:r>
                <a:endParaRPr 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6D6CD42-31F6-4DD6-8FA2-BC15E26D8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000" y="2990774"/>
              <a:ext cx="1362075" cy="78105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2A2B5C9-5A34-4987-B2A1-BD1D55EF3142}"/>
              </a:ext>
            </a:extLst>
          </p:cNvPr>
          <p:cNvGrpSpPr/>
          <p:nvPr/>
        </p:nvGrpSpPr>
        <p:grpSpPr>
          <a:xfrm>
            <a:off x="2523097" y="4142372"/>
            <a:ext cx="3315097" cy="2115610"/>
            <a:chOff x="2780903" y="4142372"/>
            <a:chExt cx="3315097" cy="211561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0094A7-C542-42F4-9E5A-170D9C4046DF}"/>
                </a:ext>
              </a:extLst>
            </p:cNvPr>
            <p:cNvGrpSpPr/>
            <p:nvPr/>
          </p:nvGrpSpPr>
          <p:grpSpPr>
            <a:xfrm>
              <a:off x="2780903" y="4142372"/>
              <a:ext cx="3315097" cy="964683"/>
              <a:chOff x="4190050" y="4935358"/>
              <a:chExt cx="3978116" cy="1157620"/>
            </a:xfrm>
          </p:grpSpPr>
          <p:sp>
            <p:nvSpPr>
              <p:cNvPr id="5" name="Text 3"/>
              <p:cNvSpPr/>
              <p:nvPr/>
            </p:nvSpPr>
            <p:spPr>
              <a:xfrm>
                <a:off x="4190050" y="4935358"/>
                <a:ext cx="2835235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1833" dirty="0">
                    <a:latin typeface="Times New Roman" panose="02020603050405020304" pitchFamily="18" charset="0"/>
                    <a:ea typeface="Instrument Sans Semi Bold" pitchFamily="34" charset="-122"/>
                    <a:cs typeface="Times New Roman" panose="02020603050405020304" pitchFamily="18" charset="0"/>
                  </a:rPr>
                  <a:t>Informação</a:t>
                </a:r>
                <a:endParaRPr lang="en-US" sz="18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4"/>
              <p:cNvSpPr/>
              <p:nvPr/>
            </p:nvSpPr>
            <p:spPr>
              <a:xfrm>
                <a:off x="4190050" y="5358600"/>
                <a:ext cx="3978116" cy="73437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just">
                  <a:lnSpc>
                    <a:spcPts val="2375"/>
                  </a:lnSpc>
                </a:pPr>
                <a:r>
                  <a:rPr lang="en-US" sz="1333" dirty="0">
                    <a:latin typeface="Times New Roman" panose="02020603050405020304" pitchFamily="18" charset="0"/>
                    <a:ea typeface="Instrument Sans Medium" pitchFamily="34" charset="-122"/>
                    <a:cs typeface="Times New Roman" panose="02020603050405020304" pitchFamily="18" charset="0"/>
                  </a:rPr>
                  <a:t>Informação é o resultado da organização e identificação de dados.</a:t>
                </a:r>
                <a:endParaRPr 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F551184-D1D4-41E2-A39F-650E36E8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6876" y="5286432"/>
              <a:ext cx="2343150" cy="971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CDBE-34FE-4F94-9736-4FFF9D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Informação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35B3E-F92D-4B6E-BAB5-16DAEB70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96564"/>
            <a:ext cx="11007306" cy="1131607"/>
          </a:xfrm>
        </p:spPr>
        <p:txBody>
          <a:bodyPr/>
          <a:lstStyle/>
          <a:p>
            <a:r>
              <a:rPr lang="pt-BR" dirty="0"/>
              <a:t>Informação é um dado que possui significado dentro de um determinado contexto, tornando-se útil para quem o recebe.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99BE69B-DE5F-48A5-A673-63BCDBAF997C}"/>
              </a:ext>
            </a:extLst>
          </p:cNvPr>
          <p:cNvSpPr/>
          <p:nvPr/>
        </p:nvSpPr>
        <p:spPr>
          <a:xfrm>
            <a:off x="749185" y="4105836"/>
            <a:ext cx="1792941" cy="726140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C10E029-093B-4725-A6D4-C3F230CD1193}"/>
              </a:ext>
            </a:extLst>
          </p:cNvPr>
          <p:cNvSpPr/>
          <p:nvPr/>
        </p:nvSpPr>
        <p:spPr>
          <a:xfrm>
            <a:off x="4164083" y="4105836"/>
            <a:ext cx="1792941" cy="726140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A342F4-7740-4707-A4F2-B38DE1EDF73A}"/>
              </a:ext>
            </a:extLst>
          </p:cNvPr>
          <p:cNvSpPr/>
          <p:nvPr/>
        </p:nvSpPr>
        <p:spPr>
          <a:xfrm>
            <a:off x="7780689" y="3621742"/>
            <a:ext cx="3818964" cy="1694329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inal de Adição 6">
            <a:extLst>
              <a:ext uri="{FF2B5EF4-FFF2-40B4-BE49-F238E27FC236}">
                <a16:creationId xmlns:a16="http://schemas.microsoft.com/office/drawing/2014/main" id="{A2C5E7DE-1B11-449D-8CBD-0EE7D154B199}"/>
              </a:ext>
            </a:extLst>
          </p:cNvPr>
          <p:cNvSpPr/>
          <p:nvPr/>
        </p:nvSpPr>
        <p:spPr>
          <a:xfrm>
            <a:off x="3039340" y="4182035"/>
            <a:ext cx="627529" cy="573743"/>
          </a:xfrm>
          <a:prstGeom prst="mathPlus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7B889C9-2843-490A-BB66-5A6A39864B8A}"/>
              </a:ext>
            </a:extLst>
          </p:cNvPr>
          <p:cNvSpPr/>
          <p:nvPr/>
        </p:nvSpPr>
        <p:spPr>
          <a:xfrm>
            <a:off x="6454238" y="4199964"/>
            <a:ext cx="829235" cy="537884"/>
          </a:xfrm>
          <a:prstGeom prst="rightArrow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9042A-B475-4D49-A7B9-C2E845EC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informação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848EA54-A7D5-4ECA-8370-9F797A96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6" y="2286701"/>
            <a:ext cx="3909312" cy="3909312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4D5AF0-27EC-451B-9719-C65081C242EE}"/>
              </a:ext>
            </a:extLst>
          </p:cNvPr>
          <p:cNvSpPr txBox="1">
            <a:spLocks/>
          </p:cNvSpPr>
          <p:nvPr/>
        </p:nvSpPr>
        <p:spPr>
          <a:xfrm>
            <a:off x="592348" y="1844675"/>
            <a:ext cx="6731818" cy="43513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Criação ou Recebimento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gerada internamente (</a:t>
            </a:r>
            <a:r>
              <a:rPr lang="pt-BR" sz="1400" dirty="0" err="1"/>
              <a:t>ex</a:t>
            </a:r>
            <a:r>
              <a:rPr lang="pt-BR" sz="1400" dirty="0"/>
              <a:t>: relatório, e-mail, contrato) ou recebida de fontes externas (</a:t>
            </a:r>
            <a:r>
              <a:rPr lang="pt-BR" sz="1400" dirty="0" err="1"/>
              <a:t>ex</a:t>
            </a:r>
            <a:r>
              <a:rPr lang="pt-BR" sz="1400" dirty="0"/>
              <a:t>: cliente, fornecedor).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Classificação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analisada e classificada com base em sua sensibilidade, valor e criticidade. Por exemplo: pública, confidencial, restrita.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Armazenamento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armazenada de forma física (papel, pastas) ou digital (banco de dados, nuvem), garantindo acesso seguro e organizado.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Uso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acessada, consultada ou manipulada por usuários autorizados, sempre conforme as políticas de segurança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5669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9042A-B475-4D49-A7B9-C2E845EC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informação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848EA54-A7D5-4ECA-8370-9F797A96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6" y="2286701"/>
            <a:ext cx="3909312" cy="3909312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4D5AF0-27EC-451B-9719-C65081C242EE}"/>
              </a:ext>
            </a:extLst>
          </p:cNvPr>
          <p:cNvSpPr txBox="1">
            <a:spLocks/>
          </p:cNvSpPr>
          <p:nvPr/>
        </p:nvSpPr>
        <p:spPr>
          <a:xfrm>
            <a:off x="592347" y="1844675"/>
            <a:ext cx="6794571" cy="451130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800" dirty="0"/>
              <a:t>Compartilhamento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Pode ser transmitida para outras pessoas, setores ou até para fora da empresa — com controle sobre quem pode receber e como será protegida.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Retenção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mantida pelo tempo necessário, de acordo com normas internas, requisitos legais ou regulatórios.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Descarte ou Eliminação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Quando não é mais necessária, a informação deve ser descartada de forma segura, garantindo que não possa ser recuperada ou usada indevidamente.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82085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2C94-3737-4982-9EC5-BAB36D1C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SI no ciclo de vida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E6AF1-3DBE-4260-AD53-4C5319E8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484407"/>
          </a:xfrm>
        </p:spPr>
        <p:txBody>
          <a:bodyPr/>
          <a:lstStyle/>
          <a:p>
            <a:r>
              <a:rPr lang="pt-BR" sz="1800" dirty="0"/>
              <a:t>A segurança da informação não é um evento isolado, mas sim um processo contínuo que deve ser aplicado em todas as fases do ciclo de vida da informação — desde sua criação até o descarte. Essa abordagem abrangente tem como objetivo proteger os dados contra acessos não autorizados, perdas, alterações indevidas e indisponibilidade, Para isso, são considerados três pilares fundamentais: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pt-BR" sz="1400" b="1" dirty="0"/>
              <a:t>Confidencialidade:</a:t>
            </a:r>
            <a:r>
              <a:rPr lang="pt-BR" sz="1400" dirty="0"/>
              <a:t> Garante que a informação seja acessada apenas por pessoas autorizadas, protegendo dados sensíveis contra vazamentos e usos indevidos.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b="1" dirty="0"/>
              <a:t>Integridade:</a:t>
            </a:r>
            <a:r>
              <a:rPr lang="pt-BR" sz="1400" dirty="0"/>
              <a:t> Assegura que a informação se mantenha exata, completa e confiável durante todo o seu ciclo, prevenindo alterações não autorizadas ou acidentais.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b="1" dirty="0"/>
              <a:t>Disponibilidade:</a:t>
            </a:r>
            <a:r>
              <a:rPr lang="pt-BR" sz="1400" dirty="0"/>
              <a:t> Garante que a informação esteja acessível sempre que necessária, sem interrupções, para os usuários ou sistemas autorizados.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165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8" ma:contentTypeDescription="Crie um novo documento." ma:contentTypeScope="" ma:versionID="39acc4c439b006cb00b314381538de5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268ae7856df87cb63e74a91443c750dc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F4E8B7-481F-4551-A56E-283C20ABD2B4}"/>
</file>

<file path=customXml/itemProps2.xml><?xml version="1.0" encoding="utf-8"?>
<ds:datastoreItem xmlns:ds="http://schemas.openxmlformats.org/officeDocument/2006/customXml" ds:itemID="{C3BB86CD-3346-4EE3-928C-6675DFF53398}"/>
</file>

<file path=customXml/itemProps3.xml><?xml version="1.0" encoding="utf-8"?>
<ds:datastoreItem xmlns:ds="http://schemas.openxmlformats.org/officeDocument/2006/customXml" ds:itemID="{954378BB-1AF2-4FF0-A36A-370215CF644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</TotalTime>
  <Words>2863</Words>
  <Application>Microsoft Office PowerPoint</Application>
  <PresentationFormat>Widescreen</PresentationFormat>
  <Paragraphs>280</Paragraphs>
  <Slides>41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Instrument Sans Medium</vt:lpstr>
      <vt:lpstr>Instrument Sans Semi Bold</vt:lpstr>
      <vt:lpstr>Times New Roman</vt:lpstr>
      <vt:lpstr>Tema do Office</vt:lpstr>
      <vt:lpstr>ISO/IEC 27001</vt:lpstr>
      <vt:lpstr>ISO 27001</vt:lpstr>
      <vt:lpstr>A ISO 27001 é obrigatória ? </vt:lpstr>
      <vt:lpstr>Informação e Segurança</vt:lpstr>
      <vt:lpstr>Dados x Informação x Conhecimento x Inteligência </vt:lpstr>
      <vt:lpstr>O que é Informação ?</vt:lpstr>
      <vt:lpstr>Ciclo de vida da informação</vt:lpstr>
      <vt:lpstr>Ciclo de vida da informação</vt:lpstr>
      <vt:lpstr>Importância da SI no ciclo de vida da informação</vt:lpstr>
      <vt:lpstr>Valor da Informação para as Empresas</vt:lpstr>
      <vt:lpstr>Valor da Informação para as Empresas</vt:lpstr>
      <vt:lpstr>O que é a Segurança da Informação ?</vt:lpstr>
      <vt:lpstr>Ameaças e Riscos</vt:lpstr>
      <vt:lpstr>Falando sobre o Risco</vt:lpstr>
      <vt:lpstr>Exemplo</vt:lpstr>
      <vt:lpstr>Exemplo</vt:lpstr>
      <vt:lpstr>Exemplo</vt:lpstr>
      <vt:lpstr>Exemplo</vt:lpstr>
      <vt:lpstr>No contexto da Segurança da Informação</vt:lpstr>
      <vt:lpstr>Tipos de Ameaças</vt:lpstr>
      <vt:lpstr>Tipos de Ameaças</vt:lpstr>
      <vt:lpstr>Danos e Impactos</vt:lpstr>
      <vt:lpstr>Exemplo prático </vt:lpstr>
      <vt:lpstr>Gestão de Riscos </vt:lpstr>
      <vt:lpstr>Processo de Gestão de Riscos</vt:lpstr>
      <vt:lpstr>Análise de riscos</vt:lpstr>
      <vt:lpstr>Análise de riscos</vt:lpstr>
      <vt:lpstr>Vantagens x Desvantagens</vt:lpstr>
      <vt:lpstr>Exemplo prático</vt:lpstr>
      <vt:lpstr>Exemplo prático</vt:lpstr>
      <vt:lpstr>Análise Quantitativa</vt:lpstr>
      <vt:lpstr>Análise Qualitativa</vt:lpstr>
      <vt:lpstr>Tratamento de risco</vt:lpstr>
      <vt:lpstr>Tratamento de Riscos com Controles de Segurança</vt:lpstr>
      <vt:lpstr>Tipos de Controles de Segurança </vt:lpstr>
      <vt:lpstr>Tipos de Controles de Segurança </vt:lpstr>
      <vt:lpstr>Tipos de Controles de Segurança </vt:lpstr>
      <vt:lpstr>Tipos de Controles de Segurança </vt:lpstr>
      <vt:lpstr>Tipos de Controles de Segurança </vt:lpstr>
      <vt:lpstr>Estratégias de risco</vt:lpstr>
      <vt:lpstr>Exemplo de estratégias de risco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177</cp:revision>
  <dcterms:created xsi:type="dcterms:W3CDTF">2024-03-08T12:14:33Z</dcterms:created>
  <dcterms:modified xsi:type="dcterms:W3CDTF">2025-04-21T15:45:58Z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