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0" r:id="rId5"/>
    <p:sldId id="261" r:id="rId6"/>
    <p:sldId id="262" r:id="rId7"/>
    <p:sldId id="274" r:id="rId8"/>
    <p:sldId id="263" r:id="rId9"/>
    <p:sldId id="264" r:id="rId10"/>
    <p:sldId id="266" r:id="rId11"/>
    <p:sldId id="273" r:id="rId12"/>
    <p:sldId id="269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8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6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d\GitHub\Wavelets\Presentations\presentation_data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d\GitHub\Wavelets\Presentations\presentation_data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760174933306615E-2"/>
          <c:y val="9.2293279899686387E-2"/>
          <c:w val="0.65638924356923856"/>
          <c:h val="0.517678822950040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Wavelet transform</c:v>
                </c:pt>
              </c:strCache>
            </c:strRef>
          </c:tx>
          <c:invertIfNegative val="0"/>
          <c:cat>
            <c:strRef>
              <c:f>Sheet1!$M$2:$N$2</c:f>
              <c:strCache>
                <c:ptCount val="2"/>
                <c:pt idx="0">
                  <c:v>GPU</c:v>
                </c:pt>
                <c:pt idx="1">
                  <c:v>CPU</c:v>
                </c:pt>
              </c:strCache>
            </c:strRef>
          </c:cat>
          <c:val>
            <c:numRef>
              <c:f>Sheet1!$M$3:$N$3</c:f>
              <c:numCache>
                <c:formatCode>General</c:formatCode>
                <c:ptCount val="2"/>
                <c:pt idx="0">
                  <c:v>8.6180000000000003</c:v>
                </c:pt>
                <c:pt idx="1">
                  <c:v>945.6</c:v>
                </c:pt>
              </c:numCache>
            </c:numRef>
          </c:val>
        </c:ser>
        <c:ser>
          <c:idx val="1"/>
          <c:order val="1"/>
          <c:tx>
            <c:strRef>
              <c:f>Sheet1!$L$4</c:f>
              <c:strCache>
                <c:ptCount val="1"/>
                <c:pt idx="0">
                  <c:v>Sort</c:v>
                </c:pt>
              </c:strCache>
            </c:strRef>
          </c:tx>
          <c:invertIfNegative val="0"/>
          <c:cat>
            <c:strRef>
              <c:f>Sheet1!$M$2:$N$2</c:f>
              <c:strCache>
                <c:ptCount val="2"/>
                <c:pt idx="0">
                  <c:v>GPU</c:v>
                </c:pt>
                <c:pt idx="1">
                  <c:v>CPU</c:v>
                </c:pt>
              </c:strCache>
            </c:strRef>
          </c:cat>
          <c:val>
            <c:numRef>
              <c:f>Sheet1!$M$4:$N$4</c:f>
              <c:numCache>
                <c:formatCode>General</c:formatCode>
                <c:ptCount val="2"/>
                <c:pt idx="0">
                  <c:v>12.42</c:v>
                </c:pt>
                <c:pt idx="1">
                  <c:v>1221.32</c:v>
                </c:pt>
              </c:numCache>
            </c:numRef>
          </c:val>
        </c:ser>
        <c:ser>
          <c:idx val="2"/>
          <c:order val="2"/>
          <c:tx>
            <c:strRef>
              <c:f>Sheet1!$L$5</c:f>
              <c:strCache>
                <c:ptCount val="1"/>
                <c:pt idx="0">
                  <c:v>Quantize</c:v>
                </c:pt>
              </c:strCache>
            </c:strRef>
          </c:tx>
          <c:invertIfNegative val="0"/>
          <c:cat>
            <c:strRef>
              <c:f>Sheet1!$M$2:$N$2</c:f>
              <c:strCache>
                <c:ptCount val="2"/>
                <c:pt idx="0">
                  <c:v>GPU</c:v>
                </c:pt>
                <c:pt idx="1">
                  <c:v>CPU</c:v>
                </c:pt>
              </c:strCache>
            </c:strRef>
          </c:cat>
          <c:val>
            <c:numRef>
              <c:f>Sheet1!$M$5:$N$5</c:f>
              <c:numCache>
                <c:formatCode>General</c:formatCode>
                <c:ptCount val="2"/>
                <c:pt idx="0">
                  <c:v>1.2929999999999999</c:v>
                </c:pt>
                <c:pt idx="1">
                  <c:v>96.66</c:v>
                </c:pt>
              </c:numCache>
            </c:numRef>
          </c:val>
        </c:ser>
        <c:ser>
          <c:idx val="3"/>
          <c:order val="3"/>
          <c:tx>
            <c:strRef>
              <c:f>Sheet1!$L$6</c:f>
              <c:strCache>
                <c:ptCount val="1"/>
                <c:pt idx="0">
                  <c:v>Histogram</c:v>
                </c:pt>
              </c:strCache>
            </c:strRef>
          </c:tx>
          <c:invertIfNegative val="0"/>
          <c:cat>
            <c:strRef>
              <c:f>Sheet1!$M$2:$N$2</c:f>
              <c:strCache>
                <c:ptCount val="2"/>
                <c:pt idx="0">
                  <c:v>GPU</c:v>
                </c:pt>
                <c:pt idx="1">
                  <c:v>CPU</c:v>
                </c:pt>
              </c:strCache>
            </c:strRef>
          </c:cat>
          <c:val>
            <c:numRef>
              <c:f>Sheet1!$M$6:$N$6</c:f>
              <c:numCache>
                <c:formatCode>General</c:formatCode>
                <c:ptCount val="2"/>
                <c:pt idx="0">
                  <c:v>0.62</c:v>
                </c:pt>
                <c:pt idx="1">
                  <c:v>24.631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276288"/>
        <c:axId val="88643200"/>
      </c:barChart>
      <c:catAx>
        <c:axId val="13927628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8643200"/>
        <c:crosses val="autoZero"/>
        <c:auto val="1"/>
        <c:lblAlgn val="ctr"/>
        <c:lblOffset val="100"/>
        <c:noMultiLvlLbl val="0"/>
      </c:catAx>
      <c:valAx>
        <c:axId val="886432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Milliseconds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6055279509426843"/>
              <c:y val="0.794135068709843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276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49416989010433"/>
          <c:y val="4.1948533336700629E-2"/>
          <c:w val="0.21324935302911807"/>
          <c:h val="0.6682630661200950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Wavelet transform</c:v>
                </c:pt>
              </c:strCache>
            </c:strRef>
          </c:tx>
          <c:invertIfNegative val="0"/>
          <c:cat>
            <c:strRef>
              <c:f>Sheet1!$M$2</c:f>
              <c:strCache>
                <c:ptCount val="1"/>
                <c:pt idx="0">
                  <c:v>GPU</c:v>
                </c:pt>
              </c:strCache>
            </c:strRef>
          </c:cat>
          <c:val>
            <c:numRef>
              <c:f>Sheet1!$M$3</c:f>
              <c:numCache>
                <c:formatCode>General</c:formatCode>
                <c:ptCount val="1"/>
                <c:pt idx="0">
                  <c:v>8.6180000000000003</c:v>
                </c:pt>
              </c:numCache>
            </c:numRef>
          </c:val>
        </c:ser>
        <c:ser>
          <c:idx val="1"/>
          <c:order val="1"/>
          <c:tx>
            <c:strRef>
              <c:f>Sheet1!$L$4</c:f>
              <c:strCache>
                <c:ptCount val="1"/>
                <c:pt idx="0">
                  <c:v>Sort</c:v>
                </c:pt>
              </c:strCache>
            </c:strRef>
          </c:tx>
          <c:invertIfNegative val="0"/>
          <c:cat>
            <c:strRef>
              <c:f>Sheet1!$M$2</c:f>
              <c:strCache>
                <c:ptCount val="1"/>
                <c:pt idx="0">
                  <c:v>GPU</c:v>
                </c:pt>
              </c:strCache>
            </c:strRef>
          </c:cat>
          <c:val>
            <c:numRef>
              <c:f>Sheet1!$M$4</c:f>
              <c:numCache>
                <c:formatCode>General</c:formatCode>
                <c:ptCount val="1"/>
                <c:pt idx="0">
                  <c:v>12.42</c:v>
                </c:pt>
              </c:numCache>
            </c:numRef>
          </c:val>
        </c:ser>
        <c:ser>
          <c:idx val="2"/>
          <c:order val="2"/>
          <c:tx>
            <c:strRef>
              <c:f>Sheet1!$L$5</c:f>
              <c:strCache>
                <c:ptCount val="1"/>
                <c:pt idx="0">
                  <c:v>Quantize</c:v>
                </c:pt>
              </c:strCache>
            </c:strRef>
          </c:tx>
          <c:invertIfNegative val="0"/>
          <c:cat>
            <c:strRef>
              <c:f>Sheet1!$M$2</c:f>
              <c:strCache>
                <c:ptCount val="1"/>
                <c:pt idx="0">
                  <c:v>GPU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1.2929999999999999</c:v>
                </c:pt>
              </c:numCache>
            </c:numRef>
          </c:val>
        </c:ser>
        <c:ser>
          <c:idx val="3"/>
          <c:order val="3"/>
          <c:tx>
            <c:strRef>
              <c:f>Sheet1!$L$6</c:f>
              <c:strCache>
                <c:ptCount val="1"/>
                <c:pt idx="0">
                  <c:v>Histogram</c:v>
                </c:pt>
              </c:strCache>
            </c:strRef>
          </c:tx>
          <c:invertIfNegative val="0"/>
          <c:cat>
            <c:strRef>
              <c:f>Sheet1!$M$2</c:f>
              <c:strCache>
                <c:ptCount val="1"/>
                <c:pt idx="0">
                  <c:v>GPU</c:v>
                </c:pt>
              </c:strCache>
            </c:strRef>
          </c:cat>
          <c:val>
            <c:numRef>
              <c:f>Sheet1!$M$6</c:f>
              <c:numCache>
                <c:formatCode>General</c:formatCode>
                <c:ptCount val="1"/>
                <c:pt idx="0">
                  <c:v>0.62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277824"/>
        <c:axId val="137355264"/>
      </c:barChart>
      <c:catAx>
        <c:axId val="13927782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7355264"/>
        <c:crosses val="autoZero"/>
        <c:auto val="1"/>
        <c:lblAlgn val="ctr"/>
        <c:lblOffset val="100"/>
        <c:noMultiLvlLbl val="0"/>
      </c:catAx>
      <c:valAx>
        <c:axId val="1373552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277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DA58-D70C-4EB7-87EA-0FFF6CCD685D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10D3D-679B-4A69-9E84-ADA9D1526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shmem</a:t>
            </a:r>
            <a:r>
              <a:rPr lang="en-US" dirty="0" smtClean="0"/>
              <a:t>: 334.3 </a:t>
            </a:r>
            <a:r>
              <a:rPr lang="en-US" dirty="0" err="1" smtClean="0"/>
              <a:t>ms</a:t>
            </a:r>
            <a:r>
              <a:rPr lang="en-US" dirty="0" smtClean="0"/>
              <a:t> -&gt; 134.7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double</a:t>
            </a:r>
            <a:r>
              <a:rPr lang="en-US" baseline="0" dirty="0" smtClean="0"/>
              <a:t> -&gt; float: </a:t>
            </a:r>
          </a:p>
          <a:p>
            <a:r>
              <a:rPr lang="en-US" baseline="0" dirty="0" smtClean="0"/>
              <a:t>CPU (</a:t>
            </a:r>
            <a:r>
              <a:rPr lang="en-US" baseline="0" dirty="0" err="1" smtClean="0"/>
              <a:t>alcatraz</a:t>
            </a:r>
            <a:r>
              <a:rPr lang="en-US" baseline="0" dirty="0" smtClean="0"/>
              <a:t>): 865.71ms</a:t>
            </a:r>
          </a:p>
          <a:p>
            <a:r>
              <a:rPr lang="en-US" baseline="0" dirty="0" smtClean="0"/>
              <a:t>GPU, k20: 17.375ms</a:t>
            </a:r>
          </a:p>
          <a:p>
            <a:r>
              <a:rPr lang="en-US" baseline="0" dirty="0" smtClean="0"/>
              <a:t>GPU, GTX980:  8.618ms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3DB-675E-433C-B6CF-22D6351BDE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(</a:t>
            </a:r>
            <a:r>
              <a:rPr lang="en-US" dirty="0" err="1" smtClean="0"/>
              <a:t>alcatraz</a:t>
            </a:r>
            <a:r>
              <a:rPr lang="en-US" dirty="0" smtClean="0"/>
              <a:t>) 1232.48ms, GPU (gtx980): 12.42ms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3DB-675E-433C-B6CF-22D6351BDE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96.41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1.293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test_compress_cpu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-err -thresh .9 -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qalg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lloyd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around.cube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out.cube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Lloyd 500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107905.40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Quantize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lloyd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215.61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lloyd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37 iterations, 384.099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Quantize: 4.424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3DB-675E-433C-B6CF-22D6351BDEA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test_compress_cpu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noz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-thresh .9 ~/Data/around1.cube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out.cube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 error control iterations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7.135s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13DB-675E-433C-B6CF-22D6351BDE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10D3D-679B-4A69-9E84-ADA9D1526F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F9F3-48E7-4E69-967F-08C0DB34C66C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7C0-9BD9-40EB-BADE-4FE671F46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zarantonello@sc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ed.karrel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1.png"/><Relationship Id="rId18" Type="http://schemas.openxmlformats.org/officeDocument/2006/relationships/image" Target="../media/image41.png"/><Relationship Id="rId3" Type="http://schemas.openxmlformats.org/officeDocument/2006/relationships/tags" Target="../tags/tag26.xml"/><Relationship Id="rId21" Type="http://schemas.openxmlformats.org/officeDocument/2006/relationships/image" Target="../media/image44.png"/><Relationship Id="rId7" Type="http://schemas.openxmlformats.org/officeDocument/2006/relationships/tags" Target="../tags/tag30.xml"/><Relationship Id="rId12" Type="http://schemas.openxmlformats.org/officeDocument/2006/relationships/image" Target="../media/image37.png"/><Relationship Id="rId17" Type="http://schemas.openxmlformats.org/officeDocument/2006/relationships/image" Target="../media/image40.emf"/><Relationship Id="rId2" Type="http://schemas.openxmlformats.org/officeDocument/2006/relationships/tags" Target="../tags/tag25.xml"/><Relationship Id="rId16" Type="http://schemas.openxmlformats.org/officeDocument/2006/relationships/image" Target="../media/image39.emf"/><Relationship Id="rId20" Type="http://schemas.openxmlformats.org/officeDocument/2006/relationships/image" Target="../media/image4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28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2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1.png"/><Relationship Id="rId2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35.xml"/><Relationship Id="rId21" Type="http://schemas.openxmlformats.org/officeDocument/2006/relationships/image" Target="../media/image55.emf"/><Relationship Id="rId7" Type="http://schemas.openxmlformats.org/officeDocument/2006/relationships/tags" Target="../tags/tag39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4.xml"/><Relationship Id="rId16" Type="http://schemas.openxmlformats.org/officeDocument/2006/relationships/image" Target="../media/image50.png"/><Relationship Id="rId20" Type="http://schemas.openxmlformats.org/officeDocument/2006/relationships/image" Target="../media/image54.emf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37.xml"/><Relationship Id="rId15" Type="http://schemas.openxmlformats.org/officeDocument/2006/relationships/image" Target="../media/image49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53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eg"/><Relationship Id="rId7" Type="http://schemas.openxmlformats.org/officeDocument/2006/relationships/image" Target="../media/image65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e/eb/MeyerMathematica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notesSlide" Target="../notesSlides/notesSlide5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tags" Target="../tags/tag11.xml"/><Relationship Id="rId21" Type="http://schemas.openxmlformats.org/officeDocument/2006/relationships/image" Target="../media/image26.png"/><Relationship Id="rId7" Type="http://schemas.openxmlformats.org/officeDocument/2006/relationships/tags" Target="../tags/tag15.xml"/><Relationship Id="rId12" Type="http://schemas.openxmlformats.org/officeDocument/2006/relationships/image" Target="../media/image19.png"/><Relationship Id="rId17" Type="http://schemas.openxmlformats.org/officeDocument/2006/relationships/image" Target="../media/image8.png"/><Relationship Id="rId2" Type="http://schemas.openxmlformats.org/officeDocument/2006/relationships/tags" Target="../tags/tag10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emf"/><Relationship Id="rId5" Type="http://schemas.openxmlformats.org/officeDocument/2006/relationships/tags" Target="../tags/tag13.xml"/><Relationship Id="rId15" Type="http://schemas.openxmlformats.org/officeDocument/2006/relationships/image" Target="../media/image22.emf"/><Relationship Id="rId10" Type="http://schemas.openxmlformats.org/officeDocument/2006/relationships/notesSlide" Target="../notesSlides/notesSlide8.xml"/><Relationship Id="rId19" Type="http://schemas.openxmlformats.org/officeDocument/2006/relationships/image" Target="../media/image24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22.emf"/><Relationship Id="rId18" Type="http://schemas.openxmlformats.org/officeDocument/2006/relationships/image" Target="../media/image32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8.emf"/><Relationship Id="rId17" Type="http://schemas.openxmlformats.org/officeDocument/2006/relationships/image" Target="../media/image31.png"/><Relationship Id="rId2" Type="http://schemas.openxmlformats.org/officeDocument/2006/relationships/tags" Target="../tags/tag18.xml"/><Relationship Id="rId16" Type="http://schemas.openxmlformats.org/officeDocument/2006/relationships/image" Target="../media/image30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7.png"/><Relationship Id="rId5" Type="http://schemas.openxmlformats.org/officeDocument/2006/relationships/tags" Target="../tags/tag21.xml"/><Relationship Id="rId15" Type="http://schemas.openxmlformats.org/officeDocument/2006/relationships/image" Target="../media/image29.png"/><Relationship Id="rId10" Type="http://schemas.openxmlformats.org/officeDocument/2006/relationships/image" Target="../media/image21.png"/><Relationship Id="rId19" Type="http://schemas.openxmlformats.org/officeDocument/2006/relationships/image" Target="../media/image8.png"/><Relationship Id="rId4" Type="http://schemas.openxmlformats.org/officeDocument/2006/relationships/tags" Target="../tags/tag20.xml"/><Relationship Id="rId9" Type="http://schemas.openxmlformats.org/officeDocument/2006/relationships/image" Target="../media/image18.emf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15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+mn-lt"/>
              </a:rPr>
              <a:t>High Capability Multidimensional Data Compression on GPUs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0320"/>
            <a:ext cx="6400800" cy="1638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Sergio E. </a:t>
            </a:r>
            <a:r>
              <a:rPr lang="en-US" sz="2400" dirty="0" err="1" smtClean="0">
                <a:solidFill>
                  <a:schemeClr val="tx1"/>
                </a:solidFill>
              </a:rPr>
              <a:t>Zarantonello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hlinkClick r:id="rId3"/>
              </a:rPr>
              <a:t>szarantonello@scu.edu</a:t>
            </a:r>
            <a:endParaRPr lang="en-US" sz="18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Ed </a:t>
            </a:r>
            <a:r>
              <a:rPr lang="en-US" sz="2400" dirty="0" err="1" smtClean="0">
                <a:solidFill>
                  <a:schemeClr val="tx1"/>
                </a:solidFill>
              </a:rPr>
              <a:t>Karrels</a:t>
            </a:r>
            <a:r>
              <a:rPr lang="en-US" sz="2400" dirty="0" smtClean="0"/>
              <a:t> </a:t>
            </a:r>
          </a:p>
          <a:p>
            <a:r>
              <a:rPr lang="en-US" sz="1800" dirty="0" smtClean="0">
                <a:hlinkClick r:id="rId4"/>
              </a:rPr>
              <a:t>ed.karrels@gmail.com</a:t>
            </a:r>
            <a:endParaRPr lang="en-US" sz="1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pic>
        <p:nvPicPr>
          <p:cNvPr id="5" name="Picture 17" descr="logo on dark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lum bright="-100000" contrast="-100000"/>
          </a:blip>
          <a:srcRect/>
          <a:stretch>
            <a:fillRect/>
          </a:stretch>
        </p:blipFill>
        <p:spPr bwMode="auto">
          <a:xfrm>
            <a:off x="152400" y="133350"/>
            <a:ext cx="1009703" cy="133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4324350"/>
            <a:ext cx="575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School of Engineering, Santa Clara University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28600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S5455, GPTC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640080" y="2038350"/>
            <a:ext cx="1781834" cy="338554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Compression Ratio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3291840"/>
            <a:ext cx="1689822" cy="338554"/>
          </a:xfrm>
          <a:prstGeom prst="rect">
            <a:avLst/>
          </a:prstGeom>
          <a:noFill/>
          <a:scene3d>
            <a:camera prst="orthographicFront">
              <a:rot lat="0" lon="0" rev="20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Quantization Bins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29584" y="3486150"/>
            <a:ext cx="910442" cy="338554"/>
          </a:xfrm>
          <a:prstGeom prst="rect">
            <a:avLst/>
          </a:prstGeom>
          <a:noFill/>
          <a:scene3d>
            <a:camera prst="orthographicFront">
              <a:rot lat="0" lon="0" rev="6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% Cutoff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2023109"/>
            <a:ext cx="641522" cy="338554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PSNR</a:t>
            </a:r>
            <a:endParaRPr lang="en-US" sz="1600" b="1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Optimized compression for given error tolerance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5181600" y="3771900"/>
            <a:ext cx="3200400" cy="1200331"/>
            <a:chOff x="2743200" y="5534557"/>
            <a:chExt cx="3200400" cy="1600441"/>
          </a:xfrm>
        </p:grpSpPr>
        <p:sp>
          <p:nvSpPr>
            <p:cNvPr id="40" name="TextBox 39"/>
            <p:cNvSpPr txBox="1"/>
            <p:nvPr/>
          </p:nvSpPr>
          <p:spPr>
            <a:xfrm>
              <a:off x="2743200" y="5534557"/>
              <a:ext cx="1066800" cy="1518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 Cutoff         </a:t>
              </a:r>
            </a:p>
            <a:p>
              <a:r>
                <a:rPr lang="en-US" sz="1600" b="1" dirty="0" smtClean="0"/>
                <a:t> Bins  </a:t>
              </a:r>
            </a:p>
            <a:p>
              <a:r>
                <a:rPr lang="en-US" sz="1600" b="1" dirty="0" smtClean="0"/>
                <a:t> PSNR</a:t>
              </a:r>
            </a:p>
            <a:p>
              <a:r>
                <a:rPr lang="en-US" sz="1600" b="1" dirty="0" smtClean="0"/>
                <a:t> Ratio 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5534560"/>
              <a:ext cx="1066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  </a:t>
              </a:r>
              <a:r>
                <a:rPr lang="en-US" sz="1600" b="1" dirty="0" smtClean="0"/>
                <a:t>76 %         </a:t>
              </a:r>
            </a:p>
            <a:p>
              <a:r>
                <a:rPr lang="en-US" sz="1600" b="1" dirty="0" smtClean="0"/>
                <a:t> 1850 </a:t>
              </a:r>
            </a:p>
            <a:p>
              <a:r>
                <a:rPr lang="en-US" sz="1600" b="1" dirty="0" smtClean="0"/>
                <a:t>  52.4</a:t>
              </a:r>
            </a:p>
            <a:p>
              <a:r>
                <a:rPr lang="en-US" sz="1600" b="1" dirty="0" smtClean="0"/>
                <a:t> 3.6 X</a:t>
              </a:r>
              <a:r>
                <a:rPr lang="en-US" sz="2000" b="1" dirty="0" smtClean="0"/>
                <a:t>  </a:t>
              </a:r>
              <a:endParaRPr lang="en-US" sz="2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5534560"/>
              <a:ext cx="9906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   </a:t>
              </a:r>
              <a:r>
                <a:rPr lang="en-US" sz="1600" b="1" dirty="0" smtClean="0"/>
                <a:t>92 %         </a:t>
              </a:r>
            </a:p>
            <a:p>
              <a:r>
                <a:rPr lang="en-US" sz="1600" b="1" dirty="0" smtClean="0"/>
                <a:t>    850 </a:t>
              </a:r>
            </a:p>
            <a:p>
              <a:r>
                <a:rPr lang="en-US" sz="1600" b="1" dirty="0" smtClean="0"/>
                <a:t>   46.2</a:t>
              </a:r>
            </a:p>
            <a:p>
              <a:r>
                <a:rPr lang="en-US" sz="1600" b="1" dirty="0" smtClean="0"/>
                <a:t>10.2 X</a:t>
              </a:r>
              <a:r>
                <a:rPr lang="en-US" sz="2000" b="1" dirty="0" smtClean="0"/>
                <a:t>  </a:t>
              </a:r>
              <a:endParaRPr lang="en-US" sz="2000" b="1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5257800" y="3714750"/>
            <a:ext cx="33528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9000" y="3562350"/>
            <a:ext cx="0" cy="120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0800" y="3562350"/>
            <a:ext cx="0" cy="120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77000" y="340995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39000" y="34099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End 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pic>
        <p:nvPicPr>
          <p:cNvPr id="45" name="Picture 2"/>
          <p:cNvPicPr>
            <a:picLocks noChangeArrowheads="1"/>
          </p:cNvPicPr>
          <p:nvPr/>
        </p:nvPicPr>
        <p:blipFill>
          <a:blip r:embed="rId4" cstate="print"/>
          <a:srcRect l="86080" r="7099"/>
          <a:stretch>
            <a:fillRect/>
          </a:stretch>
        </p:blipFill>
        <p:spPr bwMode="auto">
          <a:xfrm>
            <a:off x="5715000" y="1090422"/>
            <a:ext cx="457200" cy="23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Oval 45"/>
          <p:cNvSpPr/>
          <p:nvPr/>
        </p:nvSpPr>
        <p:spPr>
          <a:xfrm>
            <a:off x="2697481" y="25511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300984" y="2441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86200" y="22768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57200" y="4171950"/>
            <a:ext cx="3276600" cy="457200"/>
            <a:chOff x="228600" y="4171950"/>
            <a:chExt cx="3276600" cy="457200"/>
          </a:xfrm>
        </p:grpSpPr>
        <p:sp>
          <p:nvSpPr>
            <p:cNvPr id="30" name="Flowchart: Process 29"/>
            <p:cNvSpPr/>
            <p:nvPr/>
          </p:nvSpPr>
          <p:spPr>
            <a:xfrm>
              <a:off x="228600" y="4171950"/>
              <a:ext cx="3276600" cy="457200"/>
            </a:xfrm>
            <a:prstGeom prst="flowChartProcess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Edittex.b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42740" y="4343401"/>
              <a:ext cx="2949206" cy="20575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9" name="Oval 48"/>
          <p:cNvSpPr/>
          <p:nvPr/>
        </p:nvSpPr>
        <p:spPr>
          <a:xfrm>
            <a:off x="4495800" y="19110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91456" y="1809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 l="7099"/>
          <a:stretch>
            <a:fillRect/>
          </a:stretch>
        </p:blipFill>
        <p:spPr bwMode="auto">
          <a:xfrm>
            <a:off x="304800" y="742950"/>
            <a:ext cx="5743511" cy="309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Oval 33"/>
          <p:cNvSpPr/>
          <p:nvPr/>
        </p:nvSpPr>
        <p:spPr>
          <a:xfrm>
            <a:off x="2438400" y="257175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80944" y="247802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581400" y="2286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91000" y="1938528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95800" y="181965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715000" y="983218"/>
            <a:ext cx="3216066" cy="2274332"/>
            <a:chOff x="5715000" y="754618"/>
            <a:chExt cx="3216066" cy="2274332"/>
          </a:xfrm>
        </p:grpSpPr>
        <p:grpSp>
          <p:nvGrpSpPr>
            <p:cNvPr id="54" name="Group 53"/>
            <p:cNvGrpSpPr/>
            <p:nvPr/>
          </p:nvGrpSpPr>
          <p:grpSpPr>
            <a:xfrm>
              <a:off x="5715000" y="754618"/>
              <a:ext cx="3216066" cy="2274332"/>
              <a:chOff x="5715000" y="742950"/>
              <a:chExt cx="3216066" cy="2274332"/>
            </a:xfrm>
          </p:grpSpPr>
          <p:pic>
            <p:nvPicPr>
              <p:cNvPr id="1027" name="Picture 3"/>
              <p:cNvPicPr>
                <a:picLocks noChangeArrowheads="1"/>
              </p:cNvPicPr>
              <p:nvPr/>
            </p:nvPicPr>
            <p:blipFill>
              <a:blip r:embed="rId7" cstate="print"/>
              <a:srcRect l="5325" r="5325"/>
              <a:stretch>
                <a:fillRect/>
              </a:stretch>
            </p:blipFill>
            <p:spPr bwMode="auto">
              <a:xfrm>
                <a:off x="6629400" y="742950"/>
                <a:ext cx="2301666" cy="1920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715000" y="1504950"/>
                <a:ext cx="1689822" cy="338554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Quantization Bins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315200" y="2647950"/>
                <a:ext cx="999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% Cutoff</a:t>
                </a:r>
                <a:endParaRPr lang="en-US" b="1" dirty="0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7397496" y="137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010144" y="168249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650224" y="201168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793992" y="10477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763000" y="23431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Applications: Optical Coherence Tomography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04775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Objective:  efficient transfer  over the internet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high-resolution 3d images of retina for diagnosis.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1047750"/>
            <a:ext cx="2971800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Dataset courtesy of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Quinglin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Wang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Carl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Zeiss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Meditec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Inc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Edittex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07395" y="3867150"/>
            <a:ext cx="1991755" cy="385914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Edittex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43000" y="4552950"/>
            <a:ext cx="698430" cy="154502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Edittex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733800" y="4552950"/>
            <a:ext cx="1275205" cy="12181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Edittex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807579" y="4400550"/>
            <a:ext cx="2031621" cy="202980"/>
          </a:xfrm>
          <a:prstGeom prst="rect">
            <a:avLst/>
          </a:prstGeom>
          <a:noFill/>
          <a:ln/>
          <a:effectLst/>
        </p:spPr>
      </p:pic>
      <p:cxnSp>
        <p:nvCxnSpPr>
          <p:cNvPr id="68" name="Straight Connector 67"/>
          <p:cNvCxnSpPr/>
          <p:nvPr/>
        </p:nvCxnSpPr>
        <p:spPr>
          <a:xfrm>
            <a:off x="6858000" y="3486150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6" cstate="print"/>
          <a:srcRect l="8105" t="5393" r="20264" b="2696"/>
          <a:stretch>
            <a:fillRect/>
          </a:stretch>
        </p:blipFill>
        <p:spPr bwMode="auto">
          <a:xfrm>
            <a:off x="53435" y="1733550"/>
            <a:ext cx="3070765" cy="296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7" cstate="print"/>
          <a:srcRect l="12158" t="5393" r="8105" b="5393"/>
          <a:stretch>
            <a:fillRect/>
          </a:stretch>
        </p:blipFill>
        <p:spPr bwMode="auto">
          <a:xfrm>
            <a:off x="3092316" y="1733550"/>
            <a:ext cx="3418198" cy="28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5" descr="Edittex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86000" y="4855994"/>
            <a:ext cx="2045357" cy="154156"/>
          </a:xfrm>
          <a:prstGeom prst="rect">
            <a:avLst/>
          </a:prstGeom>
          <a:noFill/>
          <a:ln/>
          <a:effectLst/>
        </p:spPr>
      </p:pic>
      <p:grpSp>
        <p:nvGrpSpPr>
          <p:cNvPr id="34" name="Group 33"/>
          <p:cNvGrpSpPr/>
          <p:nvPr/>
        </p:nvGrpSpPr>
        <p:grpSpPr>
          <a:xfrm>
            <a:off x="6858000" y="2190750"/>
            <a:ext cx="2014839" cy="1007935"/>
            <a:chOff x="6781800" y="2533650"/>
            <a:chExt cx="2014839" cy="1007935"/>
          </a:xfrm>
        </p:grpSpPr>
        <p:pic>
          <p:nvPicPr>
            <p:cNvPr id="28" name="Picture 27" descr="Edittex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6781800" y="2800350"/>
              <a:ext cx="2014839" cy="18501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9" descr="Edittex.b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6781800" y="3082289"/>
              <a:ext cx="1664841" cy="16463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6" name="Picture 25" descr="Edittex.b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6781800" y="3356610"/>
              <a:ext cx="1561810" cy="18497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Edittex.b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/>
            <a:stretch>
              <a:fillRect/>
            </a:stretch>
          </p:blipFill>
          <p:spPr bwMode="auto">
            <a:xfrm>
              <a:off x="6781800" y="2533650"/>
              <a:ext cx="1233256" cy="16464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ectangle 37"/>
          <p:cNvSpPr/>
          <p:nvPr/>
        </p:nvSpPr>
        <p:spPr>
          <a:xfrm>
            <a:off x="6172200" y="1047750"/>
            <a:ext cx="28956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Applications: Reverse Time Migration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724349" y="1047750"/>
            <a:ext cx="4114659" cy="2478183"/>
            <a:chOff x="4724349" y="1047750"/>
            <a:chExt cx="4114659" cy="2478183"/>
          </a:xfrm>
        </p:grpSpPr>
        <p:pic>
          <p:nvPicPr>
            <p:cNvPr id="32" name="Picture 31" descr="Edittex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724349" y="3105150"/>
              <a:ext cx="4096468" cy="42078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0" name="Picture 59" descr="Edittex.b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4728998" y="1047750"/>
              <a:ext cx="4096449" cy="3933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2" name="Picture 21" descr="Edittex.b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4724637" y="2625090"/>
              <a:ext cx="4104480" cy="39327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Edittex.b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4724614" y="1596388"/>
              <a:ext cx="4114394" cy="932596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6" name="Picture 15" descr="Edittex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69772" y="4781550"/>
            <a:ext cx="2487427" cy="154192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Edittex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919178" y="4065270"/>
            <a:ext cx="2015022" cy="18503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Edittex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953001" y="4339590"/>
            <a:ext cx="1664844" cy="16463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Edittex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953001" y="3790950"/>
            <a:ext cx="1233258" cy="16464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0" cstate="print"/>
          <a:srcRect l="8105" r="6079" b="5393"/>
          <a:stretch>
            <a:fillRect/>
          </a:stretch>
        </p:blipFill>
        <p:spPr bwMode="auto">
          <a:xfrm>
            <a:off x="76200" y="895350"/>
            <a:ext cx="4577338" cy="378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1" cstate="print"/>
          <a:srcRect l="12158" t="8089" r="22290" b="10786"/>
          <a:stretch>
            <a:fillRect/>
          </a:stretch>
        </p:blipFill>
        <p:spPr bwMode="auto">
          <a:xfrm>
            <a:off x="7086600" y="3409950"/>
            <a:ext cx="1774838" cy="165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Edittex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6172200" y="4705350"/>
            <a:ext cx="812218" cy="1436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Stages of compression</a:t>
            </a:r>
          </a:p>
          <a:p>
            <a:pPr lvl="1"/>
            <a:r>
              <a:rPr lang="en-US" dirty="0" smtClean="0"/>
              <a:t>Wavelet transform</a:t>
            </a:r>
          </a:p>
          <a:p>
            <a:pPr lvl="1"/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Huffman coding</a:t>
            </a:r>
          </a:p>
          <a:p>
            <a:r>
              <a:rPr lang="en-US" dirty="0" smtClean="0"/>
              <a:t>Overall speedup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14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row of data is independent</a:t>
            </a:r>
          </a:p>
          <a:p>
            <a:r>
              <a:rPr lang="en-US" dirty="0" smtClean="0"/>
              <a:t>Within each row, multiple read / write passes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93967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72958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51949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30940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09931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88922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67913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46904" y="2351544"/>
            <a:ext cx="139496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93967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72958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51949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30940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09931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8922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67913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46904" y="3208794"/>
            <a:ext cx="139496" cy="114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806358" y="2522994"/>
            <a:ext cx="31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87555" y="3323094"/>
            <a:ext cx="5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odds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429318" y="2973051"/>
            <a:ext cx="0" cy="57864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11339" y="3323094"/>
            <a:ext cx="66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24469" y="226695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24469" y="3113723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57200" y="37719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 row == 1 thread block</a:t>
            </a:r>
          </a:p>
          <a:p>
            <a:r>
              <a:rPr lang="en-US" dirty="0" smtClean="0"/>
              <a:t>Synchronize between read &amp; write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40" idx="0"/>
          </p:cNvCxnSpPr>
          <p:nvPr/>
        </p:nvCxnSpPr>
        <p:spPr>
          <a:xfrm>
            <a:off x="3463715" y="2527935"/>
            <a:ext cx="0" cy="68085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2" idx="0"/>
          </p:cNvCxnSpPr>
          <p:nvPr/>
        </p:nvCxnSpPr>
        <p:spPr>
          <a:xfrm>
            <a:off x="4021697" y="2527935"/>
            <a:ext cx="0" cy="68085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4" idx="0"/>
          </p:cNvCxnSpPr>
          <p:nvPr/>
        </p:nvCxnSpPr>
        <p:spPr>
          <a:xfrm>
            <a:off x="3742705" y="2603897"/>
            <a:ext cx="836974" cy="604897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19673" y="2603897"/>
            <a:ext cx="560341" cy="604897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771900" y="2527935"/>
            <a:ext cx="490538" cy="0"/>
          </a:xfrm>
          <a:prstGeom prst="line">
            <a:avLst/>
          </a:prstGeom>
          <a:ln w="158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25533" y="2527935"/>
            <a:ext cx="489217" cy="0"/>
          </a:xfrm>
          <a:prstGeom prst="line">
            <a:avLst/>
          </a:prstGeom>
          <a:ln w="158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05200" y="2603897"/>
            <a:ext cx="476250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060031" y="2603897"/>
            <a:ext cx="466606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697434" y="1329725"/>
            <a:ext cx="1968565" cy="1753466"/>
            <a:chOff x="1447800" y="1859973"/>
            <a:chExt cx="2178627" cy="2337955"/>
          </a:xfrm>
        </p:grpSpPr>
        <p:sp>
          <p:nvSpPr>
            <p:cNvPr id="40" name="Cube 39"/>
            <p:cNvSpPr/>
            <p:nvPr/>
          </p:nvSpPr>
          <p:spPr>
            <a:xfrm flipH="1">
              <a:off x="3054927" y="3589852"/>
              <a:ext cx="571500" cy="608076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 flipH="1">
              <a:off x="2514600" y="3589852"/>
              <a:ext cx="571500" cy="608076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 flipH="1">
              <a:off x="1981200" y="3589852"/>
              <a:ext cx="571500" cy="608076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 flipH="1">
              <a:off x="1447800" y="3589852"/>
              <a:ext cx="571500" cy="608076"/>
            </a:xfrm>
            <a:prstGeom prst="cub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 flipH="1">
              <a:off x="3054927" y="3009901"/>
              <a:ext cx="571500" cy="608076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 flipH="1">
              <a:off x="2514600" y="3009901"/>
              <a:ext cx="571500" cy="608076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1981200" y="3009901"/>
              <a:ext cx="571500" cy="608076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 flipH="1">
              <a:off x="1447800" y="3009901"/>
              <a:ext cx="571500" cy="608076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3054927" y="2439924"/>
              <a:ext cx="571500" cy="608076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 flipH="1">
              <a:off x="2514600" y="2439924"/>
              <a:ext cx="571500" cy="608076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 flipH="1">
              <a:off x="1981200" y="2439924"/>
              <a:ext cx="571500" cy="608076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 flipH="1">
              <a:off x="1447800" y="2439924"/>
              <a:ext cx="571500" cy="608076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 flipH="1">
              <a:off x="3054927" y="1859973"/>
              <a:ext cx="571500" cy="608076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 flipH="1">
              <a:off x="2514600" y="1859973"/>
              <a:ext cx="571500" cy="608076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 flipH="1">
              <a:off x="1981200" y="1859973"/>
              <a:ext cx="571500" cy="608076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 flipH="1">
              <a:off x="1447800" y="1859973"/>
              <a:ext cx="571500" cy="608076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62897" y="1833997"/>
            <a:ext cx="1937903" cy="1753466"/>
            <a:chOff x="4069773" y="2133600"/>
            <a:chExt cx="2178627" cy="2337955"/>
          </a:xfrm>
        </p:grpSpPr>
        <p:sp>
          <p:nvSpPr>
            <p:cNvPr id="24" name="Cube 23"/>
            <p:cNvSpPr/>
            <p:nvPr/>
          </p:nvSpPr>
          <p:spPr>
            <a:xfrm flipH="1">
              <a:off x="5676900" y="3863479"/>
              <a:ext cx="571500" cy="60807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 flipH="1">
              <a:off x="5136573" y="3863479"/>
              <a:ext cx="571500" cy="60807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 flipH="1">
              <a:off x="4603173" y="3863479"/>
              <a:ext cx="571500" cy="60807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 flipH="1">
              <a:off x="4069773" y="3863479"/>
              <a:ext cx="571500" cy="60807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 flipH="1">
              <a:off x="5676900" y="3283528"/>
              <a:ext cx="571500" cy="60807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 flipH="1">
              <a:off x="5136573" y="3283528"/>
              <a:ext cx="571500" cy="60807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 flipH="1">
              <a:off x="4603173" y="3283528"/>
              <a:ext cx="571500" cy="60807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 flipH="1">
              <a:off x="4069773" y="3283528"/>
              <a:ext cx="571500" cy="60807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/>
            <p:cNvSpPr/>
            <p:nvPr/>
          </p:nvSpPr>
          <p:spPr>
            <a:xfrm flipH="1">
              <a:off x="5676900" y="2713551"/>
              <a:ext cx="571500" cy="608076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 flipH="1">
              <a:off x="5136573" y="2713551"/>
              <a:ext cx="571500" cy="608076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 flipH="1">
              <a:off x="4603173" y="2713551"/>
              <a:ext cx="571500" cy="608076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/>
            <p:cNvSpPr/>
            <p:nvPr/>
          </p:nvSpPr>
          <p:spPr>
            <a:xfrm flipH="1">
              <a:off x="4069773" y="2713551"/>
              <a:ext cx="571500" cy="608076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5676900" y="2133600"/>
              <a:ext cx="571500" cy="60807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 flipH="1">
              <a:off x="5136573" y="2133600"/>
              <a:ext cx="571500" cy="60807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 flipH="1">
              <a:off x="4603173" y="2133600"/>
              <a:ext cx="571500" cy="60807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 flipH="1">
              <a:off x="4069773" y="2133600"/>
              <a:ext cx="571500" cy="60807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Wavelet Transform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5288975" y="2441553"/>
            <a:ext cx="1950025" cy="1753466"/>
            <a:chOff x="6584373" y="2438400"/>
            <a:chExt cx="2178627" cy="2337955"/>
          </a:xfrm>
        </p:grpSpPr>
        <p:sp>
          <p:nvSpPr>
            <p:cNvPr id="16" name="Cube 15"/>
            <p:cNvSpPr/>
            <p:nvPr/>
          </p:nvSpPr>
          <p:spPr>
            <a:xfrm flipH="1">
              <a:off x="8191500" y="4168279"/>
              <a:ext cx="571500" cy="608076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 flipH="1">
              <a:off x="7651173" y="4168279"/>
              <a:ext cx="571500" cy="608076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 flipH="1">
              <a:off x="7117773" y="4168279"/>
              <a:ext cx="571500" cy="608076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 flipH="1">
              <a:off x="6584373" y="4168279"/>
              <a:ext cx="571500" cy="608076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 flipH="1">
              <a:off x="8191500" y="3588328"/>
              <a:ext cx="571500" cy="608076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 flipH="1">
              <a:off x="7651173" y="3588328"/>
              <a:ext cx="571500" cy="608076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 flipH="1">
              <a:off x="7117773" y="3588328"/>
              <a:ext cx="571500" cy="608076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 flipH="1">
              <a:off x="6584373" y="3588328"/>
              <a:ext cx="571500" cy="608076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 flipH="1">
              <a:off x="8191500" y="3018351"/>
              <a:ext cx="571500" cy="60807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 flipH="1">
              <a:off x="7651173" y="3018351"/>
              <a:ext cx="571500" cy="60807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 flipH="1">
              <a:off x="7117773" y="3018351"/>
              <a:ext cx="571500" cy="60807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 flipH="1">
              <a:off x="6584373" y="3018351"/>
              <a:ext cx="571500" cy="608076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 flipH="1">
              <a:off x="8191500" y="2438400"/>
              <a:ext cx="571500" cy="6080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 flipH="1">
              <a:off x="7651173" y="2438400"/>
              <a:ext cx="571500" cy="6080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 flipH="1">
              <a:off x="7117773" y="2438400"/>
              <a:ext cx="571500" cy="6080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 flipH="1">
              <a:off x="6584373" y="2438400"/>
              <a:ext cx="571500" cy="60807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02868" y="254780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block 0,0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712149" y="297687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block 1,0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>
            <a:off x="3451921" y="3161540"/>
            <a:ext cx="3587054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12148" y="3404369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block 2,0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>
          <a:xfrm>
            <a:off x="3451920" y="3589035"/>
            <a:ext cx="3591818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02870" y="3839332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block 3,0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>
            <a:off x="3442642" y="4023998"/>
            <a:ext cx="3579260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31589" y="1934367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block 0,1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78" idx="3"/>
          </p:cNvCxnSpPr>
          <p:nvPr/>
        </p:nvCxnSpPr>
        <p:spPr>
          <a:xfrm>
            <a:off x="3171361" y="2119033"/>
            <a:ext cx="3015127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79628" y="1430095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block 0,2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81" idx="3"/>
          </p:cNvCxnSpPr>
          <p:nvPr/>
        </p:nvCxnSpPr>
        <p:spPr>
          <a:xfrm>
            <a:off x="2819400" y="1614761"/>
            <a:ext cx="2643188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600" y="4400550"/>
            <a:ext cx="801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Height </a:t>
            </a:r>
            <a:r>
              <a:rPr lang="en-US" sz="2400" dirty="0"/>
              <a:t>× </a:t>
            </a:r>
            <a:r>
              <a:rPr lang="en-US" sz="2400" dirty="0" smtClean="0"/>
              <a:t>depth rows, each one is an independent thread block.</a:t>
            </a:r>
            <a:endParaRPr lang="en-US" sz="2400" dirty="0"/>
          </a:p>
        </p:txBody>
      </p:sp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3442640" y="2732470"/>
            <a:ext cx="3596335" cy="0"/>
          </a:xfrm>
          <a:prstGeom prst="straightConnector1">
            <a:avLst/>
          </a:prstGeom>
          <a:ln w="25400">
            <a:solidFill>
              <a:srgbClr val="FFC000"/>
            </a:solidFill>
            <a:prstDash val="solid"/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/>
          <p:cNvSpPr/>
          <p:nvPr/>
        </p:nvSpPr>
        <p:spPr>
          <a:xfrm>
            <a:off x="6524628" y="2697951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lowchart: Connector 83"/>
          <p:cNvSpPr/>
          <p:nvPr/>
        </p:nvSpPr>
        <p:spPr>
          <a:xfrm>
            <a:off x="6048378" y="2697951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lowchart: Connector 84"/>
          <p:cNvSpPr/>
          <p:nvPr/>
        </p:nvSpPr>
        <p:spPr>
          <a:xfrm>
            <a:off x="5564983" y="2697950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lowchart: Connector 87"/>
          <p:cNvSpPr/>
          <p:nvPr/>
        </p:nvSpPr>
        <p:spPr>
          <a:xfrm>
            <a:off x="6515103" y="3128957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lowchart: Connector 88"/>
          <p:cNvSpPr/>
          <p:nvPr/>
        </p:nvSpPr>
        <p:spPr>
          <a:xfrm>
            <a:off x="6038853" y="3128957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Connector 89"/>
          <p:cNvSpPr/>
          <p:nvPr/>
        </p:nvSpPr>
        <p:spPr>
          <a:xfrm>
            <a:off x="5555458" y="3128956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lowchart: Connector 90"/>
          <p:cNvSpPr/>
          <p:nvPr/>
        </p:nvSpPr>
        <p:spPr>
          <a:xfrm>
            <a:off x="6516152" y="3555460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lowchart: Connector 91"/>
          <p:cNvSpPr/>
          <p:nvPr/>
        </p:nvSpPr>
        <p:spPr>
          <a:xfrm>
            <a:off x="6039902" y="3555460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lowchart: Connector 92"/>
          <p:cNvSpPr/>
          <p:nvPr/>
        </p:nvSpPr>
        <p:spPr>
          <a:xfrm>
            <a:off x="5556507" y="3555459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lowchart: Connector 93"/>
          <p:cNvSpPr/>
          <p:nvPr/>
        </p:nvSpPr>
        <p:spPr>
          <a:xfrm>
            <a:off x="6515103" y="3991994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lowchart: Connector 94"/>
          <p:cNvSpPr/>
          <p:nvPr/>
        </p:nvSpPr>
        <p:spPr>
          <a:xfrm>
            <a:off x="6038853" y="3991994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lowchart: Connector 95"/>
          <p:cNvSpPr/>
          <p:nvPr/>
        </p:nvSpPr>
        <p:spPr>
          <a:xfrm>
            <a:off x="5555458" y="3991993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lowchart: Connector 96"/>
          <p:cNvSpPr/>
          <p:nvPr/>
        </p:nvSpPr>
        <p:spPr>
          <a:xfrm>
            <a:off x="5697645" y="2087029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lowchart: Connector 97"/>
          <p:cNvSpPr/>
          <p:nvPr/>
        </p:nvSpPr>
        <p:spPr>
          <a:xfrm>
            <a:off x="5221395" y="2087029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lowchart: Connector 98"/>
          <p:cNvSpPr/>
          <p:nvPr/>
        </p:nvSpPr>
        <p:spPr>
          <a:xfrm>
            <a:off x="4738000" y="2087028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lowchart: Connector 99"/>
          <p:cNvSpPr/>
          <p:nvPr/>
        </p:nvSpPr>
        <p:spPr>
          <a:xfrm>
            <a:off x="4937360" y="1582757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4461110" y="1582757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lowchart: Connector 102"/>
          <p:cNvSpPr/>
          <p:nvPr/>
        </p:nvSpPr>
        <p:spPr>
          <a:xfrm>
            <a:off x="3977715" y="1582756"/>
            <a:ext cx="64008" cy="6400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Along Each Axis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732477" y="1589732"/>
            <a:ext cx="3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Transpose XYZ</a:t>
            </a:r>
            <a:r>
              <a:rPr lang="en-US" sz="2400" dirty="0"/>
              <a:t> → </a:t>
            </a:r>
            <a:r>
              <a:rPr lang="en-US" sz="2400" dirty="0" smtClean="0"/>
              <a:t>YZX</a:t>
            </a:r>
            <a:endParaRPr lang="en-US" sz="2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5572991" y="2710155"/>
            <a:ext cx="3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Transpose YZX</a:t>
            </a:r>
            <a:r>
              <a:rPr lang="en-US" sz="2400" dirty="0"/>
              <a:t> → </a:t>
            </a:r>
            <a:r>
              <a:rPr lang="en-US" sz="2400" dirty="0" smtClean="0"/>
              <a:t>ZXY</a:t>
            </a:r>
            <a:endParaRPr lang="en-US" sz="24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1143000" y="1050522"/>
            <a:ext cx="2253724" cy="1257301"/>
            <a:chOff x="786101" y="1379708"/>
            <a:chExt cx="2688968" cy="16764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1874869" y="1379708"/>
              <a:ext cx="1600200" cy="1676401"/>
              <a:chOff x="609600" y="3264616"/>
              <a:chExt cx="2171700" cy="229985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7" name="Group 56"/>
              <p:cNvGrpSpPr/>
              <p:nvPr/>
            </p:nvGrpSpPr>
            <p:grpSpPr>
              <a:xfrm>
                <a:off x="609600" y="3264616"/>
                <a:ext cx="1638300" cy="1758004"/>
                <a:chOff x="4312228" y="3352800"/>
                <a:chExt cx="1638300" cy="1758004"/>
              </a:xfrm>
            </p:grpSpPr>
            <p:sp>
              <p:nvSpPr>
                <p:cNvPr id="10" name="Cube 9"/>
                <p:cNvSpPr/>
                <p:nvPr/>
              </p:nvSpPr>
              <p:spPr>
                <a:xfrm flipH="1">
                  <a:off x="5379028" y="4502728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ube 10"/>
                <p:cNvSpPr/>
                <p:nvPr/>
              </p:nvSpPr>
              <p:spPr>
                <a:xfrm flipH="1">
                  <a:off x="4845628" y="4502728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/>
                <p:cNvSpPr/>
                <p:nvPr/>
              </p:nvSpPr>
              <p:spPr>
                <a:xfrm flipH="1">
                  <a:off x="4312228" y="4502728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/>
                <p:cNvSpPr/>
                <p:nvPr/>
              </p:nvSpPr>
              <p:spPr>
                <a:xfrm flipH="1">
                  <a:off x="5379028" y="3932751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/>
                <p:cNvSpPr/>
                <p:nvPr/>
              </p:nvSpPr>
              <p:spPr>
                <a:xfrm flipH="1">
                  <a:off x="4845628" y="3932751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/>
                <p:cNvSpPr/>
                <p:nvPr/>
              </p:nvSpPr>
              <p:spPr>
                <a:xfrm flipH="1">
                  <a:off x="4312228" y="3932751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/>
                <p:cNvSpPr/>
                <p:nvPr/>
              </p:nvSpPr>
              <p:spPr>
                <a:xfrm flipH="1">
                  <a:off x="5379028" y="3352800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/>
                <p:cNvSpPr/>
                <p:nvPr/>
              </p:nvSpPr>
              <p:spPr>
                <a:xfrm flipH="1">
                  <a:off x="4845628" y="3352800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/>
                <p:cNvSpPr/>
                <p:nvPr/>
              </p:nvSpPr>
              <p:spPr>
                <a:xfrm flipH="1">
                  <a:off x="4312228" y="3352800"/>
                  <a:ext cx="571500" cy="608076"/>
                </a:xfrm>
                <a:prstGeom prst="cube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857250" y="3535542"/>
                <a:ext cx="1638300" cy="1758004"/>
                <a:chOff x="6629400" y="3806468"/>
                <a:chExt cx="1638300" cy="1758004"/>
              </a:xfrm>
            </p:grpSpPr>
            <p:sp>
              <p:nvSpPr>
                <p:cNvPr id="27" name="Cube 26"/>
                <p:cNvSpPr/>
                <p:nvPr/>
              </p:nvSpPr>
              <p:spPr>
                <a:xfrm flipH="1">
                  <a:off x="7696200" y="4956396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/>
                <p:cNvSpPr/>
                <p:nvPr/>
              </p:nvSpPr>
              <p:spPr>
                <a:xfrm flipH="1">
                  <a:off x="7162800" y="4956396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/>
                <p:cNvSpPr/>
                <p:nvPr/>
              </p:nvSpPr>
              <p:spPr>
                <a:xfrm flipH="1">
                  <a:off x="6629400" y="4956396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/>
                <p:cNvSpPr/>
                <p:nvPr/>
              </p:nvSpPr>
              <p:spPr>
                <a:xfrm flipH="1">
                  <a:off x="7696200" y="4386419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/>
                <p:cNvSpPr/>
                <p:nvPr/>
              </p:nvSpPr>
              <p:spPr>
                <a:xfrm flipH="1">
                  <a:off x="7162800" y="4386419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/>
                <p:cNvSpPr/>
                <p:nvPr/>
              </p:nvSpPr>
              <p:spPr>
                <a:xfrm flipH="1">
                  <a:off x="6629400" y="4386419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/>
                <p:cNvSpPr/>
                <p:nvPr/>
              </p:nvSpPr>
              <p:spPr>
                <a:xfrm flipH="1">
                  <a:off x="7696200" y="3806468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/>
                <p:cNvSpPr/>
                <p:nvPr/>
              </p:nvSpPr>
              <p:spPr>
                <a:xfrm flipH="1">
                  <a:off x="7162800" y="3806468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/>
                <p:cNvSpPr/>
                <p:nvPr/>
              </p:nvSpPr>
              <p:spPr>
                <a:xfrm flipH="1">
                  <a:off x="6629400" y="3806468"/>
                  <a:ext cx="571500" cy="608076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143000" y="3806468"/>
                <a:ext cx="1638300" cy="1758004"/>
                <a:chOff x="990600" y="3834593"/>
                <a:chExt cx="1638300" cy="1758004"/>
              </a:xfrm>
            </p:grpSpPr>
            <p:sp>
              <p:nvSpPr>
                <p:cNvPr id="44" name="Cube 43"/>
                <p:cNvSpPr/>
                <p:nvPr/>
              </p:nvSpPr>
              <p:spPr>
                <a:xfrm flipH="1">
                  <a:off x="2057400" y="4984521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/>
                <p:cNvSpPr/>
                <p:nvPr/>
              </p:nvSpPr>
              <p:spPr>
                <a:xfrm flipH="1">
                  <a:off x="1524000" y="4984521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Cube 45"/>
                <p:cNvSpPr/>
                <p:nvPr/>
              </p:nvSpPr>
              <p:spPr>
                <a:xfrm flipH="1">
                  <a:off x="990600" y="4984521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/>
                <p:cNvSpPr/>
                <p:nvPr/>
              </p:nvSpPr>
              <p:spPr>
                <a:xfrm flipH="1">
                  <a:off x="2057400" y="4414544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/>
                <p:cNvSpPr/>
                <p:nvPr/>
              </p:nvSpPr>
              <p:spPr>
                <a:xfrm flipH="1">
                  <a:off x="1524000" y="4414544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/>
                <p:cNvSpPr/>
                <p:nvPr/>
              </p:nvSpPr>
              <p:spPr>
                <a:xfrm flipH="1">
                  <a:off x="990600" y="4414544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ube 51"/>
                <p:cNvSpPr/>
                <p:nvPr/>
              </p:nvSpPr>
              <p:spPr>
                <a:xfrm flipH="1">
                  <a:off x="2057400" y="3834593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ube 52"/>
                <p:cNvSpPr/>
                <p:nvPr/>
              </p:nvSpPr>
              <p:spPr>
                <a:xfrm flipH="1">
                  <a:off x="1524000" y="3834593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Cube 53"/>
                <p:cNvSpPr/>
                <p:nvPr/>
              </p:nvSpPr>
              <p:spPr>
                <a:xfrm flipH="1">
                  <a:off x="990600" y="3834593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0" name="Straight Arrow Connector 129"/>
            <p:cNvCxnSpPr/>
            <p:nvPr/>
          </p:nvCxnSpPr>
          <p:spPr>
            <a:xfrm>
              <a:off x="1090993" y="2024061"/>
              <a:ext cx="230616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miter lim="800000"/>
              <a:tailEnd type="arrow"/>
            </a:ln>
            <a:effectLst>
              <a:outerShdw blurRad="50800" dist="50800" dir="5400000" algn="ctr" rotWithShape="0">
                <a:srgbClr val="000000">
                  <a:alpha val="18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86101" y="1835760"/>
              <a:ext cx="3048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837051" y="2308683"/>
            <a:ext cx="2289002" cy="1257300"/>
            <a:chOff x="2807311" y="3057256"/>
            <a:chExt cx="2731060" cy="1676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29" name="Group 128"/>
            <p:cNvGrpSpPr/>
            <p:nvPr/>
          </p:nvGrpSpPr>
          <p:grpSpPr>
            <a:xfrm>
              <a:off x="3964149" y="3057256"/>
              <a:ext cx="1574222" cy="1676400"/>
              <a:chOff x="3466233" y="2753210"/>
              <a:chExt cx="2114985" cy="224481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466233" y="3862266"/>
                <a:ext cx="2114985" cy="1135761"/>
                <a:chOff x="3466233" y="4731639"/>
                <a:chExt cx="2114985" cy="1135761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3466233" y="4731639"/>
                  <a:ext cx="1646094" cy="609531"/>
                  <a:chOff x="3645475" y="5456123"/>
                  <a:chExt cx="1646094" cy="609531"/>
                </a:xfrm>
              </p:grpSpPr>
              <p:sp>
                <p:nvSpPr>
                  <p:cNvPr id="112" name="Cube 111"/>
                  <p:cNvSpPr/>
                  <p:nvPr/>
                </p:nvSpPr>
                <p:spPr>
                  <a:xfrm flipH="1">
                    <a:off x="4720069" y="5456472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ube 112"/>
                  <p:cNvSpPr/>
                  <p:nvPr/>
                </p:nvSpPr>
                <p:spPr>
                  <a:xfrm flipH="1">
                    <a:off x="4179742" y="5456123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Cube 113"/>
                  <p:cNvSpPr/>
                  <p:nvPr/>
                </p:nvSpPr>
                <p:spPr>
                  <a:xfrm flipH="1">
                    <a:off x="3645475" y="5457578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3704359" y="4985732"/>
                  <a:ext cx="1646094" cy="609531"/>
                  <a:chOff x="3645475" y="5456123"/>
                  <a:chExt cx="1646094" cy="609531"/>
                </a:xfrm>
              </p:grpSpPr>
              <p:sp>
                <p:nvSpPr>
                  <p:cNvPr id="120" name="Cube 119"/>
                  <p:cNvSpPr/>
                  <p:nvPr/>
                </p:nvSpPr>
                <p:spPr>
                  <a:xfrm flipH="1">
                    <a:off x="4720069" y="5456472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Cube 120"/>
                  <p:cNvSpPr/>
                  <p:nvPr/>
                </p:nvSpPr>
                <p:spPr>
                  <a:xfrm flipH="1">
                    <a:off x="4179742" y="5456123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Cube 121"/>
                  <p:cNvSpPr/>
                  <p:nvPr/>
                </p:nvSpPr>
                <p:spPr>
                  <a:xfrm flipH="1">
                    <a:off x="3645475" y="5457578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935124" y="5257869"/>
                  <a:ext cx="1646094" cy="609531"/>
                  <a:chOff x="3645475" y="5456123"/>
                  <a:chExt cx="1646094" cy="609531"/>
                </a:xfrm>
              </p:grpSpPr>
              <p:sp>
                <p:nvSpPr>
                  <p:cNvPr id="124" name="Cube 123"/>
                  <p:cNvSpPr/>
                  <p:nvPr/>
                </p:nvSpPr>
                <p:spPr>
                  <a:xfrm flipH="1">
                    <a:off x="4720069" y="5456472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 flipH="1">
                    <a:off x="4179742" y="5456123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 flipH="1">
                    <a:off x="3645475" y="5457578"/>
                    <a:ext cx="571500" cy="608076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3476624" y="3361286"/>
                <a:ext cx="2100695" cy="1065276"/>
                <a:chOff x="4833505" y="4878324"/>
                <a:chExt cx="2100695" cy="1065276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4833505" y="4878324"/>
                  <a:ext cx="1643495" cy="608076"/>
                  <a:chOff x="5294167" y="5330884"/>
                  <a:chExt cx="1643495" cy="608076"/>
                </a:xfrm>
              </p:grpSpPr>
              <p:sp>
                <p:nvSpPr>
                  <p:cNvPr id="72" name="Cube 71"/>
                  <p:cNvSpPr/>
                  <p:nvPr/>
                </p:nvSpPr>
                <p:spPr>
                  <a:xfrm flipH="1">
                    <a:off x="6366162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Cube 74"/>
                  <p:cNvSpPr/>
                  <p:nvPr/>
                </p:nvSpPr>
                <p:spPr>
                  <a:xfrm flipH="1">
                    <a:off x="5829298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ube 77"/>
                  <p:cNvSpPr/>
                  <p:nvPr/>
                </p:nvSpPr>
                <p:spPr>
                  <a:xfrm flipH="1">
                    <a:off x="5294167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5062105" y="5106924"/>
                  <a:ext cx="1643495" cy="608076"/>
                  <a:chOff x="5294167" y="5330884"/>
                  <a:chExt cx="1643495" cy="608076"/>
                </a:xfrm>
              </p:grpSpPr>
              <p:sp>
                <p:nvSpPr>
                  <p:cNvPr id="88" name="Cube 87"/>
                  <p:cNvSpPr/>
                  <p:nvPr/>
                </p:nvSpPr>
                <p:spPr>
                  <a:xfrm flipH="1">
                    <a:off x="6366162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Cube 88"/>
                  <p:cNvSpPr/>
                  <p:nvPr/>
                </p:nvSpPr>
                <p:spPr>
                  <a:xfrm flipH="1">
                    <a:off x="5829298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Cube 89"/>
                  <p:cNvSpPr/>
                  <p:nvPr/>
                </p:nvSpPr>
                <p:spPr>
                  <a:xfrm flipH="1">
                    <a:off x="5294167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5290705" y="5335524"/>
                  <a:ext cx="1643495" cy="608076"/>
                  <a:chOff x="5294167" y="5330884"/>
                  <a:chExt cx="1643495" cy="608076"/>
                </a:xfrm>
              </p:grpSpPr>
              <p:sp>
                <p:nvSpPr>
                  <p:cNvPr id="92" name="Cube 91"/>
                  <p:cNvSpPr/>
                  <p:nvPr/>
                </p:nvSpPr>
                <p:spPr>
                  <a:xfrm flipH="1">
                    <a:off x="6366162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ube 92"/>
                  <p:cNvSpPr/>
                  <p:nvPr/>
                </p:nvSpPr>
                <p:spPr>
                  <a:xfrm flipH="1">
                    <a:off x="5829298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ube 93"/>
                  <p:cNvSpPr/>
                  <p:nvPr/>
                </p:nvSpPr>
                <p:spPr>
                  <a:xfrm flipH="1">
                    <a:off x="5294167" y="5330884"/>
                    <a:ext cx="571500" cy="608076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3482686" y="2753210"/>
                <a:ext cx="2088572" cy="1092361"/>
                <a:chOff x="3657600" y="2960578"/>
                <a:chExt cx="2088572" cy="1092361"/>
              </a:xfrm>
            </p:grpSpPr>
            <p:sp>
              <p:nvSpPr>
                <p:cNvPr id="82" name="Cube 81"/>
                <p:cNvSpPr/>
                <p:nvPr/>
              </p:nvSpPr>
              <p:spPr>
                <a:xfrm flipH="1">
                  <a:off x="4717472" y="2960578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be 82"/>
                <p:cNvSpPr/>
                <p:nvPr/>
              </p:nvSpPr>
              <p:spPr>
                <a:xfrm flipH="1">
                  <a:off x="4187536" y="2960578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ube 83"/>
                <p:cNvSpPr/>
                <p:nvPr/>
              </p:nvSpPr>
              <p:spPr>
                <a:xfrm flipH="1">
                  <a:off x="3657600" y="2960578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Cube 78"/>
                <p:cNvSpPr/>
                <p:nvPr/>
              </p:nvSpPr>
              <p:spPr>
                <a:xfrm flipH="1">
                  <a:off x="4946072" y="3200400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ube 79"/>
                <p:cNvSpPr/>
                <p:nvPr/>
              </p:nvSpPr>
              <p:spPr>
                <a:xfrm flipH="1">
                  <a:off x="4416136" y="3200400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/>
                <p:cNvSpPr/>
                <p:nvPr/>
              </p:nvSpPr>
              <p:spPr>
                <a:xfrm flipH="1">
                  <a:off x="3886200" y="3200400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/>
                <p:cNvSpPr/>
                <p:nvPr/>
              </p:nvSpPr>
              <p:spPr>
                <a:xfrm flipH="1">
                  <a:off x="5174672" y="3444863"/>
                  <a:ext cx="571500" cy="60807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/>
                <p:cNvSpPr/>
                <p:nvPr/>
              </p:nvSpPr>
              <p:spPr>
                <a:xfrm flipH="1">
                  <a:off x="4644736" y="3444863"/>
                  <a:ext cx="571500" cy="608076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Cube 66"/>
                <p:cNvSpPr/>
                <p:nvPr/>
              </p:nvSpPr>
              <p:spPr>
                <a:xfrm flipH="1">
                  <a:off x="4114800" y="3444863"/>
                  <a:ext cx="571500" cy="60807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8" name="Straight Arrow Connector 137"/>
            <p:cNvCxnSpPr/>
            <p:nvPr/>
          </p:nvCxnSpPr>
          <p:spPr>
            <a:xfrm>
              <a:off x="3112203" y="3671704"/>
              <a:ext cx="230616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807311" y="3483403"/>
              <a:ext cx="296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769030" y="3463909"/>
            <a:ext cx="2290768" cy="1279541"/>
            <a:chOff x="5112399" y="4597557"/>
            <a:chExt cx="2733166" cy="17060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12" name="Group 211"/>
            <p:cNvGrpSpPr/>
            <p:nvPr/>
          </p:nvGrpSpPr>
          <p:grpSpPr>
            <a:xfrm>
              <a:off x="6166130" y="4597557"/>
              <a:ext cx="1679435" cy="1706055"/>
              <a:chOff x="4969098" y="2374799"/>
              <a:chExt cx="1679435" cy="170605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5857009" y="2395726"/>
                <a:ext cx="791524" cy="1685128"/>
                <a:chOff x="6781800" y="2923104"/>
                <a:chExt cx="791524" cy="1685128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6786973" y="3797536"/>
                  <a:ext cx="786351" cy="810696"/>
                  <a:chOff x="6786973" y="3797536"/>
                  <a:chExt cx="786351" cy="810696"/>
                </a:xfrm>
              </p:grpSpPr>
              <p:sp>
                <p:nvSpPr>
                  <p:cNvPr id="170" name="Cube 169"/>
                  <p:cNvSpPr/>
                  <p:nvPr/>
                </p:nvSpPr>
                <p:spPr>
                  <a:xfrm flipH="1">
                    <a:off x="6786973" y="3797536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Cube 170"/>
                  <p:cNvSpPr/>
                  <p:nvPr/>
                </p:nvSpPr>
                <p:spPr>
                  <a:xfrm flipH="1">
                    <a:off x="6959502" y="3978681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Cube 171"/>
                  <p:cNvSpPr/>
                  <p:nvPr/>
                </p:nvSpPr>
                <p:spPr>
                  <a:xfrm flipH="1">
                    <a:off x="7147946" y="4154129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" name="Group 202"/>
                <p:cNvGrpSpPr/>
                <p:nvPr/>
              </p:nvGrpSpPr>
              <p:grpSpPr>
                <a:xfrm>
                  <a:off x="6781800" y="3359522"/>
                  <a:ext cx="786351" cy="810696"/>
                  <a:chOff x="6786973" y="3797536"/>
                  <a:chExt cx="786351" cy="810696"/>
                </a:xfrm>
              </p:grpSpPr>
              <p:sp>
                <p:nvSpPr>
                  <p:cNvPr id="204" name="Cube 203"/>
                  <p:cNvSpPr/>
                  <p:nvPr/>
                </p:nvSpPr>
                <p:spPr>
                  <a:xfrm flipH="1">
                    <a:off x="6786973" y="3797536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Cube 204"/>
                  <p:cNvSpPr/>
                  <p:nvPr/>
                </p:nvSpPr>
                <p:spPr>
                  <a:xfrm flipH="1">
                    <a:off x="6959502" y="3978681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Cube 205"/>
                  <p:cNvSpPr/>
                  <p:nvPr/>
                </p:nvSpPr>
                <p:spPr>
                  <a:xfrm flipH="1">
                    <a:off x="7147946" y="4154129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6781800" y="2923104"/>
                  <a:ext cx="786351" cy="810696"/>
                  <a:chOff x="6786973" y="3797536"/>
                  <a:chExt cx="786351" cy="810696"/>
                </a:xfrm>
              </p:grpSpPr>
              <p:sp>
                <p:nvSpPr>
                  <p:cNvPr id="208" name="Cube 207"/>
                  <p:cNvSpPr/>
                  <p:nvPr/>
                </p:nvSpPr>
                <p:spPr>
                  <a:xfrm flipH="1">
                    <a:off x="6786973" y="3797536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Cube 208"/>
                  <p:cNvSpPr/>
                  <p:nvPr/>
                </p:nvSpPr>
                <p:spPr>
                  <a:xfrm flipH="1">
                    <a:off x="6959502" y="3978681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Cube 209"/>
                  <p:cNvSpPr/>
                  <p:nvPr/>
                </p:nvSpPr>
                <p:spPr>
                  <a:xfrm flipH="1">
                    <a:off x="7147946" y="4154129"/>
                    <a:ext cx="425378" cy="454103"/>
                  </a:xfrm>
                  <a:prstGeom prst="cube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5388061" y="2391803"/>
                <a:ext cx="823667" cy="1678949"/>
                <a:chOff x="6761018" y="2819400"/>
                <a:chExt cx="823667" cy="1678949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6763032" y="3683660"/>
                  <a:ext cx="821653" cy="814689"/>
                  <a:chOff x="6055076" y="2321927"/>
                  <a:chExt cx="821653" cy="814689"/>
                </a:xfrm>
              </p:grpSpPr>
              <p:sp>
                <p:nvSpPr>
                  <p:cNvPr id="158" name="Cube 157"/>
                  <p:cNvSpPr/>
                  <p:nvPr/>
                </p:nvSpPr>
                <p:spPr>
                  <a:xfrm flipH="1">
                    <a:off x="6055076" y="2321927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Cube 158"/>
                  <p:cNvSpPr/>
                  <p:nvPr/>
                </p:nvSpPr>
                <p:spPr>
                  <a:xfrm flipH="1">
                    <a:off x="6254942" y="2492359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Cube 159"/>
                  <p:cNvSpPr/>
                  <p:nvPr/>
                </p:nvSpPr>
                <p:spPr>
                  <a:xfrm flipH="1">
                    <a:off x="6451351" y="2682513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6763032" y="3254149"/>
                  <a:ext cx="821653" cy="814689"/>
                  <a:chOff x="6055076" y="2321927"/>
                  <a:chExt cx="821653" cy="814689"/>
                </a:xfrm>
              </p:grpSpPr>
              <p:sp>
                <p:nvSpPr>
                  <p:cNvPr id="194" name="Cube 193"/>
                  <p:cNvSpPr/>
                  <p:nvPr/>
                </p:nvSpPr>
                <p:spPr>
                  <a:xfrm flipH="1">
                    <a:off x="6055076" y="2321927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Cube 194"/>
                  <p:cNvSpPr/>
                  <p:nvPr/>
                </p:nvSpPr>
                <p:spPr>
                  <a:xfrm flipH="1">
                    <a:off x="6254942" y="2492359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Cube 195"/>
                  <p:cNvSpPr/>
                  <p:nvPr/>
                </p:nvSpPr>
                <p:spPr>
                  <a:xfrm flipH="1">
                    <a:off x="6451351" y="2682513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6761018" y="2819400"/>
                  <a:ext cx="821653" cy="814689"/>
                  <a:chOff x="6055076" y="2321927"/>
                  <a:chExt cx="821653" cy="814689"/>
                </a:xfrm>
              </p:grpSpPr>
              <p:sp>
                <p:nvSpPr>
                  <p:cNvPr id="198" name="Cube 197"/>
                  <p:cNvSpPr/>
                  <p:nvPr/>
                </p:nvSpPr>
                <p:spPr>
                  <a:xfrm flipH="1">
                    <a:off x="6055076" y="2321927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Cube 198"/>
                  <p:cNvSpPr/>
                  <p:nvPr/>
                </p:nvSpPr>
                <p:spPr>
                  <a:xfrm flipH="1">
                    <a:off x="6254942" y="2492359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Cube 199"/>
                  <p:cNvSpPr/>
                  <p:nvPr/>
                </p:nvSpPr>
                <p:spPr>
                  <a:xfrm flipH="1">
                    <a:off x="6451351" y="2682513"/>
                    <a:ext cx="425378" cy="45410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4969098" y="2374799"/>
                <a:ext cx="786245" cy="1685418"/>
                <a:chOff x="6629400" y="2032109"/>
                <a:chExt cx="786245" cy="1685418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6629400" y="2895600"/>
                  <a:ext cx="785646" cy="821927"/>
                  <a:chOff x="6629400" y="2895600"/>
                  <a:chExt cx="785646" cy="821927"/>
                </a:xfrm>
              </p:grpSpPr>
              <p:sp>
                <p:nvSpPr>
                  <p:cNvPr id="152" name="Cube 151"/>
                  <p:cNvSpPr/>
                  <p:nvPr/>
                </p:nvSpPr>
                <p:spPr>
                  <a:xfrm flipH="1">
                    <a:off x="6629400" y="2895600"/>
                    <a:ext cx="425378" cy="454103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Cube 152"/>
                  <p:cNvSpPr/>
                  <p:nvPr/>
                </p:nvSpPr>
                <p:spPr>
                  <a:xfrm flipH="1">
                    <a:off x="6803231" y="3075342"/>
                    <a:ext cx="425378" cy="454103"/>
                  </a:xfrm>
                  <a:prstGeom prst="cub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Cube 153"/>
                  <p:cNvSpPr/>
                  <p:nvPr/>
                </p:nvSpPr>
                <p:spPr>
                  <a:xfrm flipH="1">
                    <a:off x="6989668" y="3263424"/>
                    <a:ext cx="425378" cy="454103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6629999" y="2459182"/>
                  <a:ext cx="785646" cy="821927"/>
                  <a:chOff x="6629400" y="2895600"/>
                  <a:chExt cx="785646" cy="821927"/>
                </a:xfrm>
              </p:grpSpPr>
              <p:sp>
                <p:nvSpPr>
                  <p:cNvPr id="184" name="Cube 183"/>
                  <p:cNvSpPr/>
                  <p:nvPr/>
                </p:nvSpPr>
                <p:spPr>
                  <a:xfrm flipH="1">
                    <a:off x="6629400" y="2895600"/>
                    <a:ext cx="425378" cy="454103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Cube 184"/>
                  <p:cNvSpPr/>
                  <p:nvPr/>
                </p:nvSpPr>
                <p:spPr>
                  <a:xfrm flipH="1">
                    <a:off x="6803231" y="3075342"/>
                    <a:ext cx="425378" cy="454103"/>
                  </a:xfrm>
                  <a:prstGeom prst="cub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Cube 185"/>
                  <p:cNvSpPr/>
                  <p:nvPr/>
                </p:nvSpPr>
                <p:spPr>
                  <a:xfrm flipH="1">
                    <a:off x="6989668" y="3263424"/>
                    <a:ext cx="425378" cy="454103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6629400" y="2032109"/>
                  <a:ext cx="785646" cy="821927"/>
                  <a:chOff x="6629400" y="2895600"/>
                  <a:chExt cx="785646" cy="821927"/>
                </a:xfrm>
              </p:grpSpPr>
              <p:sp>
                <p:nvSpPr>
                  <p:cNvPr id="188" name="Cube 187"/>
                  <p:cNvSpPr/>
                  <p:nvPr/>
                </p:nvSpPr>
                <p:spPr>
                  <a:xfrm flipH="1">
                    <a:off x="6629400" y="2895600"/>
                    <a:ext cx="425378" cy="454103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Cube 188"/>
                  <p:cNvSpPr/>
                  <p:nvPr/>
                </p:nvSpPr>
                <p:spPr>
                  <a:xfrm flipH="1">
                    <a:off x="6803231" y="3075342"/>
                    <a:ext cx="425378" cy="454103"/>
                  </a:xfrm>
                  <a:prstGeom prst="cub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Cube 189"/>
                  <p:cNvSpPr/>
                  <p:nvPr/>
                </p:nvSpPr>
                <p:spPr>
                  <a:xfrm flipH="1">
                    <a:off x="6989668" y="3263424"/>
                    <a:ext cx="425378" cy="454103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40" name="Straight Arrow Connector 139"/>
            <p:cNvCxnSpPr/>
            <p:nvPr/>
          </p:nvCxnSpPr>
          <p:spPr>
            <a:xfrm>
              <a:off x="5417291" y="5214847"/>
              <a:ext cx="2306163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112399" y="5026546"/>
              <a:ext cx="2920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17" name="Arc 216"/>
          <p:cNvSpPr/>
          <p:nvPr/>
        </p:nvSpPr>
        <p:spPr>
          <a:xfrm>
            <a:off x="2364980" y="1216735"/>
            <a:ext cx="1960239" cy="1226269"/>
          </a:xfrm>
          <a:prstGeom prst="arc">
            <a:avLst>
              <a:gd name="adj1" fmla="val 16200000"/>
              <a:gd name="adj2" fmla="val 212333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c 217"/>
          <p:cNvSpPr/>
          <p:nvPr/>
        </p:nvSpPr>
        <p:spPr>
          <a:xfrm>
            <a:off x="4092104" y="2400299"/>
            <a:ext cx="1911245" cy="1079305"/>
          </a:xfrm>
          <a:prstGeom prst="arc">
            <a:avLst>
              <a:gd name="adj1" fmla="val 16200000"/>
              <a:gd name="adj2" fmla="val 211952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4327518" y="1988143"/>
            <a:ext cx="0" cy="2788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6009228" y="3131143"/>
            <a:ext cx="0" cy="2788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6286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 global memory in contiguous order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592"/>
              </p:ext>
            </p:extLst>
          </p:nvPr>
        </p:nvGraphicFramePr>
        <p:xfrm>
          <a:off x="1905000" y="3560181"/>
          <a:ext cx="1524000" cy="1268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43" idx="2"/>
            <a:endCxn id="7" idx="0"/>
          </p:cNvCxnSpPr>
          <p:nvPr/>
        </p:nvCxnSpPr>
        <p:spPr>
          <a:xfrm>
            <a:off x="2667000" y="3092007"/>
            <a:ext cx="0" cy="4681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2875" y="3477220"/>
            <a:ext cx="1985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Noncontiguous</a:t>
            </a:r>
          </a:p>
          <a:p>
            <a:r>
              <a:rPr lang="en-US" sz="2000" dirty="0" smtClean="0"/>
              <a:t>read from shared</a:t>
            </a:r>
          </a:p>
          <a:p>
            <a:r>
              <a:rPr lang="en-US" sz="2000" dirty="0" smtClean="0"/>
              <a:t>memory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48400" y="3040694"/>
            <a:ext cx="0" cy="5920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>
            <a:off x="3429000" y="4194201"/>
            <a:ext cx="1600200" cy="12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249555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0999" y="3297019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27844"/>
              </p:ext>
            </p:extLst>
          </p:nvPr>
        </p:nvGraphicFramePr>
        <p:xfrm>
          <a:off x="1905000" y="1823967"/>
          <a:ext cx="1524000" cy="1268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802673" y="1516618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673" y="3260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write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3153"/>
              </p:ext>
            </p:extLst>
          </p:nvPr>
        </p:nvGraphicFramePr>
        <p:xfrm>
          <a:off x="5181600" y="3562350"/>
          <a:ext cx="1524000" cy="1268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</a:t>
                      </a:r>
                      <a:endParaRPr lang="en-US" sz="14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07416"/>
              </p:ext>
            </p:extLst>
          </p:nvPr>
        </p:nvGraphicFramePr>
        <p:xfrm>
          <a:off x="5181600" y="1778480"/>
          <a:ext cx="1524000" cy="1268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1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5086933" y="3525905"/>
            <a:ext cx="457200" cy="1337396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29200" y="1712531"/>
            <a:ext cx="1684020" cy="402019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319423" y="2029098"/>
            <a:ext cx="1514" cy="15966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43277" y="2046515"/>
            <a:ext cx="360837" cy="19370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51228" y="2020391"/>
            <a:ext cx="727355" cy="22653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343277" y="2046515"/>
            <a:ext cx="1118483" cy="25334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87927" y="146699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write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0731" y="340776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61321" y="1754272"/>
            <a:ext cx="1328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(thread indices)</a:t>
            </a:r>
            <a:endParaRPr lang="en-US" sz="14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28600" y="3210470"/>
            <a:ext cx="8459434" cy="0"/>
          </a:xfrm>
          <a:prstGeom prst="line">
            <a:avLst/>
          </a:prstGeom>
          <a:ln w="2222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96891" y="1708487"/>
            <a:ext cx="1694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Contiguous</a:t>
            </a:r>
          </a:p>
          <a:p>
            <a:r>
              <a:rPr lang="en-US" sz="2000" dirty="0" smtClean="0"/>
              <a:t>write to global</a:t>
            </a:r>
          </a:p>
          <a:p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Global memory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Shared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2.5× </a:t>
            </a:r>
            <a:r>
              <a:rPr lang="en-US" dirty="0" smtClean="0"/>
              <a:t>speedup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Change constant factors </a:t>
            </a:r>
            <a:r>
              <a:rPr lang="en-US" dirty="0"/>
              <a:t>double → </a:t>
            </a:r>
            <a:r>
              <a:rPr lang="en-US" dirty="0" smtClean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1.6× </a:t>
            </a:r>
            <a:r>
              <a:rPr lang="en-US" dirty="0" smtClean="0"/>
              <a:t>speedup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Speedup over CPU version: 100x</a:t>
            </a: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/>
              <a:t>	(</a:t>
            </a:r>
            <a:r>
              <a:rPr lang="en-US" sz="2200" dirty="0"/>
              <a:t>860ms → 8.6ms </a:t>
            </a:r>
            <a:r>
              <a:rPr lang="en-US" sz="2200" dirty="0" smtClean="0"/>
              <a:t>for 256x256x256 cubelet,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8 levels of transforms along each axis)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Trim smallest x% of values – round to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sort absolute values using Thrust library</a:t>
            </a:r>
          </a:p>
          <a:p>
            <a:r>
              <a:rPr lang="en-US" dirty="0" smtClean="0"/>
              <a:t>Speedup over CPU sort: 100×</a:t>
            </a:r>
            <a:r>
              <a:rPr lang="en-US" sz="2600" dirty="0" smtClean="0"/>
              <a:t>   </a:t>
            </a:r>
            <a:r>
              <a:rPr lang="en-US" sz="2100" dirty="0" smtClean="0"/>
              <a:t>(7.0 toolkit is 35% faster than 6.5)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99655"/>
            <a:ext cx="3752932" cy="2346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5915" y="2310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[-5 .. +5]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2" y="2640563"/>
            <a:ext cx="706014" cy="3883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457200"/>
            <a:ext cx="8229600" cy="4461510"/>
            <a:chOff x="457200" y="548640"/>
            <a:chExt cx="8229600" cy="446151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57200" y="1071327"/>
              <a:ext cx="8229600" cy="2240088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Massive amounts of multidimensional data generated by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petascale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scientific simulations, monitoring devices, and high-end imaging applications.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Growing inability of current networks, computer hardware and software to  transmit, store, and analyze this data.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48640"/>
              <a:ext cx="8229600" cy="533577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Challenge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2788729"/>
              <a:ext cx="8229600" cy="533577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Solution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" y="3311416"/>
              <a:ext cx="8229600" cy="169873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Fast and effective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lossy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data compression.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O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ptimized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compression ratios</a:t>
              </a:r>
              <a:r>
                <a:rPr kumimoji="0" lang="en-US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subject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to</a:t>
              </a:r>
              <a:r>
                <a:rPr kumimoji="0" lang="en-US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 priori</a:t>
              </a:r>
              <a:r>
                <a:rPr kumimoji="0" lang="en-US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specified error tolerances.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noProof="0" dirty="0" smtClean="0">
                  <a:latin typeface="Arial" pitchFamily="34" charset="0"/>
                  <a:cs typeface="Arial" pitchFamily="34" charset="0"/>
                </a:rPr>
                <a:t>GPUs to make the above feasible.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9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Map floating point values to small set of integers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Log : bin size near x proportional to x</a:t>
            </a:r>
          </a:p>
          <a:p>
            <a:pPr lvl="1"/>
            <a:r>
              <a:rPr lang="en-US" dirty="0" smtClean="0"/>
              <a:t>Matches data distribution well</a:t>
            </a:r>
          </a:p>
          <a:p>
            <a:pPr lvl="1"/>
            <a:r>
              <a:rPr lang="en-US" dirty="0" smtClean="0"/>
              <a:t>Simple function; fast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Lloyd's algorithm</a:t>
            </a:r>
          </a:p>
          <a:p>
            <a:pPr lvl="1"/>
            <a:r>
              <a:rPr lang="en-US" dirty="0" smtClean="0"/>
              <a:t>Given starting bins, fine-tune to minimize overall error</a:t>
            </a:r>
          </a:p>
          <a:p>
            <a:pPr lvl="1"/>
            <a:r>
              <a:rPr lang="en-US" dirty="0" smtClean="0"/>
              <a:t>Start with log quantization bins</a:t>
            </a:r>
          </a:p>
          <a:p>
            <a:pPr lvl="1"/>
            <a:r>
              <a:rPr lang="en-US" dirty="0" smtClean="0"/>
              <a:t>Multiple passes over full data set, time-consuming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/ Lloyd Quantization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7" y="971550"/>
            <a:ext cx="6813014" cy="1641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6" y="2971800"/>
            <a:ext cx="6650514" cy="1574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5587" y="2504259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quantization, pSNR </a:t>
            </a:r>
            <a:r>
              <a:rPr lang="en-US" dirty="0"/>
              <a:t>38.269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668" y="4499502"/>
            <a:ext cx="32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Lloyd quantization, pSNR </a:t>
            </a:r>
            <a:r>
              <a:rPr lang="en-US" dirty="0"/>
              <a:t>45.974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1" y="2504259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 speedup: 75×  (thrust::transform())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449950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 speedup: create 280×, apply 49×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Optimal bit encoding based on value frequencies</a:t>
            </a:r>
          </a:p>
          <a:p>
            <a:r>
              <a:rPr lang="en-US" dirty="0" smtClean="0"/>
              <a:t>Compute histogram on CPU </a:t>
            </a:r>
            <a:endParaRPr lang="en-US" sz="3000" dirty="0" smtClean="0"/>
          </a:p>
          <a:p>
            <a:pPr lvl="1"/>
            <a:r>
              <a:rPr lang="en-US" dirty="0" smtClean="0"/>
              <a:t>Copy data GPU </a:t>
            </a:r>
            <a:r>
              <a:rPr lang="en-US" dirty="0"/>
              <a:t>→</a:t>
            </a:r>
            <a:r>
              <a:rPr lang="en-US" dirty="0" smtClean="0"/>
              <a:t> CPU: 26ms</a:t>
            </a:r>
          </a:p>
          <a:p>
            <a:pPr lvl="1"/>
            <a:r>
              <a:rPr lang="en-US" dirty="0" smtClean="0"/>
              <a:t>Compute on CPU: 25ms</a:t>
            </a:r>
          </a:p>
          <a:p>
            <a:r>
              <a:rPr lang="en-US" dirty="0" smtClean="0"/>
              <a:t>Compute histogram on GPU</a:t>
            </a:r>
          </a:p>
          <a:p>
            <a:pPr lvl="1"/>
            <a:r>
              <a:rPr lang="en-US" dirty="0"/>
              <a:t>No copy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Compute: .62ms</a:t>
            </a:r>
          </a:p>
          <a:p>
            <a:pPr lvl="1"/>
            <a:r>
              <a:rPr lang="en-US" dirty="0" smtClean="0"/>
              <a:t>Optimization: per-thread counter for common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01653"/>
              </p:ext>
            </p:extLst>
          </p:nvPr>
        </p:nvGraphicFramePr>
        <p:xfrm>
          <a:off x="6096000" y="1809750"/>
          <a:ext cx="2514599" cy="2438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09599"/>
                <a:gridCol w="914400"/>
                <a:gridCol w="990600"/>
              </a:tblGrid>
              <a:tr h="2969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Encoding</a:t>
                      </a: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16609445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46198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011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42896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001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32594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000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30831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0101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6942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01000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2802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5388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010011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561545"/>
              </p:ext>
            </p:extLst>
          </p:nvPr>
        </p:nvGraphicFramePr>
        <p:xfrm>
          <a:off x="457200" y="981321"/>
          <a:ext cx="8066198" cy="174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CPU</a:t>
            </a:r>
            <a:r>
              <a:rPr lang="en-US" dirty="0"/>
              <a:t> → </a:t>
            </a:r>
            <a:r>
              <a:rPr lang="en-US" dirty="0" smtClean="0"/>
              <a:t>GPU speedup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028950"/>
            <a:ext cx="254948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GPU: </a:t>
            </a:r>
            <a:r>
              <a:rPr lang="en-US" dirty="0" smtClean="0">
                <a:solidFill>
                  <a:schemeClr val="accent1"/>
                </a:solidFill>
              </a:rPr>
              <a:t>GTX 980</a:t>
            </a:r>
          </a:p>
          <a:p>
            <a:r>
              <a:rPr lang="en-US" dirty="0">
                <a:solidFill>
                  <a:schemeClr val="accent1"/>
                </a:solidFill>
              </a:rPr>
              <a:t>CPU: </a:t>
            </a:r>
            <a:r>
              <a:rPr lang="en-US" dirty="0" smtClean="0">
                <a:solidFill>
                  <a:schemeClr val="accent1"/>
                </a:solidFill>
              </a:rPr>
              <a:t>Intel Core i7 3.5GHz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4531" y="1907628"/>
            <a:ext cx="4264244" cy="990353"/>
          </a:xfrm>
          <a:prstGeom prst="straightConnector1">
            <a:avLst/>
          </a:prstGeom>
          <a:ln w="19050" cap="rnd">
            <a:solidFill>
              <a:schemeClr val="accent6">
                <a:lumMod val="75000"/>
              </a:schemeClr>
            </a:solidFill>
            <a:prstDash val="sys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9450" y="1912144"/>
            <a:ext cx="374019" cy="996594"/>
          </a:xfrm>
          <a:prstGeom prst="straightConnector1">
            <a:avLst/>
          </a:prstGeom>
          <a:ln w="19050" cap="rnd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857405"/>
              </p:ext>
            </p:extLst>
          </p:nvPr>
        </p:nvGraphicFramePr>
        <p:xfrm>
          <a:off x="152400" y="2629584"/>
          <a:ext cx="5943599" cy="99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57174"/>
              </p:ext>
            </p:extLst>
          </p:nvPr>
        </p:nvGraphicFramePr>
        <p:xfrm>
          <a:off x="1828800" y="3675281"/>
          <a:ext cx="3431837" cy="10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32"/>
                <a:gridCol w="916305"/>
                <a:gridCol w="628305"/>
                <a:gridCol w="606495"/>
              </a:tblGrid>
              <a:tr h="318925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MATLAB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925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Compress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43000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7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Error control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697" y="4705350"/>
            <a:ext cx="342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to process 256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 cubelet, in milliseconds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5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Improve performance</a:t>
            </a:r>
          </a:p>
          <a:p>
            <a:pPr lvl="1"/>
            <a:r>
              <a:rPr lang="en-US" dirty="0"/>
              <a:t>Use subsample for </a:t>
            </a:r>
            <a:r>
              <a:rPr lang="en-US" dirty="0" smtClean="0"/>
              <a:t>training Lloyd's</a:t>
            </a:r>
            <a:endParaRPr lang="en-US" dirty="0"/>
          </a:p>
          <a:p>
            <a:pPr lvl="1"/>
            <a:r>
              <a:rPr lang="en-US" dirty="0"/>
              <a:t>Use Quickselect to find </a:t>
            </a:r>
            <a:r>
              <a:rPr lang="en-US" dirty="0" smtClean="0"/>
              <a:t>threshold value</a:t>
            </a:r>
          </a:p>
          <a:p>
            <a:pPr lvl="1"/>
            <a:r>
              <a:rPr lang="en-US" dirty="0" smtClean="0"/>
              <a:t>Multiple GPUs</a:t>
            </a:r>
            <a:endParaRPr lang="en-US" dirty="0"/>
          </a:p>
          <a:p>
            <a:r>
              <a:rPr lang="en-US" dirty="0" smtClean="0"/>
              <a:t>Improve accuracy</a:t>
            </a:r>
          </a:p>
          <a:p>
            <a:pPr lvl="1"/>
            <a:r>
              <a:rPr lang="en-US" dirty="0" smtClean="0"/>
              <a:t>Weighted values in Lloyd's algorithm</a:t>
            </a:r>
          </a:p>
          <a:p>
            <a:pPr lvl="1"/>
            <a:r>
              <a:rPr lang="en-US" dirty="0" smtClean="0"/>
              <a:t>Normalize values in each quadrant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2: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Team</a:t>
            </a:r>
            <a:endParaRPr lang="en-US" sz="3200" dirty="0"/>
          </a:p>
        </p:txBody>
      </p:sp>
      <p:pic>
        <p:nvPicPr>
          <p:cNvPr id="8" name="Content Placeholder 3" descr="Sergio_Zarantonel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7986" y="514350"/>
            <a:ext cx="1130447" cy="1550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9386" y="2041329"/>
            <a:ext cx="163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Sergio </a:t>
            </a:r>
            <a:r>
              <a:rPr lang="en-US" sz="1200" dirty="0" smtClean="0"/>
              <a:t>Zarantonello</a:t>
            </a:r>
          </a:p>
          <a:p>
            <a:pPr algn="ctr"/>
            <a:r>
              <a:rPr lang="en-US" sz="1200" dirty="0"/>
              <a:t>Santa Clara </a:t>
            </a:r>
            <a:r>
              <a:rPr lang="en-US" sz="1200" dirty="0" smtClean="0"/>
              <a:t>University</a:t>
            </a:r>
          </a:p>
          <a:p>
            <a:pPr algn="ctr"/>
            <a:r>
              <a:rPr lang="en-US" sz="1200" dirty="0" smtClean="0"/>
              <a:t>szarantonello@scu.edu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0368" y="1881860"/>
            <a:ext cx="158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Ed </a:t>
            </a:r>
            <a:r>
              <a:rPr lang="en-US" sz="1200" dirty="0" smtClean="0"/>
              <a:t>Karrels</a:t>
            </a:r>
            <a:br>
              <a:rPr lang="en-US" sz="1200" dirty="0" smtClean="0"/>
            </a:br>
            <a:r>
              <a:rPr lang="en-US" sz="1200" dirty="0" smtClean="0"/>
              <a:t>Santa </a:t>
            </a:r>
            <a:r>
              <a:rPr lang="en-US" sz="1200" dirty="0"/>
              <a:t>Clara </a:t>
            </a:r>
            <a:r>
              <a:rPr lang="en-US" sz="1200" dirty="0" smtClean="0"/>
              <a:t>University,</a:t>
            </a:r>
            <a:br>
              <a:rPr lang="en-US" sz="1200" dirty="0" smtClean="0"/>
            </a:br>
            <a:r>
              <a:rPr lang="en-US" sz="1200" dirty="0" smtClean="0"/>
              <a:t>ed.karrels@gmail.com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0654" y="1962150"/>
            <a:ext cx="1541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Drazen </a:t>
            </a:r>
            <a:r>
              <a:rPr lang="en-US" sz="1200" dirty="0" smtClean="0"/>
              <a:t>Fabris</a:t>
            </a:r>
          </a:p>
          <a:p>
            <a:pPr algn="ctr"/>
            <a:r>
              <a:rPr lang="en-US" sz="1200" dirty="0" smtClean="0"/>
              <a:t>Santa </a:t>
            </a:r>
            <a:r>
              <a:rPr lang="en-US" sz="1200" dirty="0"/>
              <a:t>Clara </a:t>
            </a:r>
            <a:r>
              <a:rPr lang="en-US" sz="1200" dirty="0" smtClean="0"/>
              <a:t>University</a:t>
            </a:r>
          </a:p>
          <a:p>
            <a:pPr algn="ctr"/>
            <a:r>
              <a:rPr lang="en-US" sz="1200" dirty="0" smtClean="0"/>
              <a:t>dfabris@scu.edu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9642" y="4323119"/>
            <a:ext cx="233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David </a:t>
            </a:r>
            <a:r>
              <a:rPr lang="en-US" sz="1200" dirty="0" smtClean="0"/>
              <a:t>Concha</a:t>
            </a:r>
          </a:p>
          <a:p>
            <a:pPr algn="ctr"/>
            <a:r>
              <a:rPr lang="en-US" sz="1200" dirty="0" smtClean="0"/>
              <a:t>Universidad </a:t>
            </a:r>
            <a:r>
              <a:rPr lang="en-US" sz="1200" dirty="0"/>
              <a:t>Rey Juan Carlos, </a:t>
            </a:r>
            <a:r>
              <a:rPr lang="en-US" sz="1200" dirty="0" smtClean="0"/>
              <a:t>Spain</a:t>
            </a:r>
          </a:p>
          <a:p>
            <a:pPr algn="ctr"/>
            <a:r>
              <a:rPr lang="en-US" sz="1200" dirty="0" smtClean="0"/>
              <a:t>david.concha@urjc.es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53402" y="4454683"/>
            <a:ext cx="165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Anupam </a:t>
            </a:r>
            <a:r>
              <a:rPr lang="en-US" sz="1200" dirty="0" smtClean="0"/>
              <a:t>Goyal</a:t>
            </a:r>
          </a:p>
          <a:p>
            <a:pPr algn="ctr"/>
            <a:r>
              <a:rPr lang="en-US" sz="1200" dirty="0" smtClean="0"/>
              <a:t>Algorithmica LLC</a:t>
            </a:r>
          </a:p>
          <a:p>
            <a:pPr algn="ctr"/>
            <a:r>
              <a:rPr lang="en-US" sz="1200" dirty="0" smtClean="0"/>
              <a:t>anupam@rithmica.com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03063" y="4353459"/>
            <a:ext cx="1736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Bonnie </a:t>
            </a:r>
            <a:r>
              <a:rPr lang="en-US" sz="1200" dirty="0" smtClean="0"/>
              <a:t>Smithson</a:t>
            </a:r>
          </a:p>
          <a:p>
            <a:pPr algn="ctr"/>
            <a:r>
              <a:rPr lang="en-US" sz="1200" dirty="0" smtClean="0"/>
              <a:t>Santa </a:t>
            </a:r>
            <a:r>
              <a:rPr lang="en-US" sz="1200" dirty="0"/>
              <a:t>Clara </a:t>
            </a:r>
            <a:r>
              <a:rPr lang="en-US" sz="1200" dirty="0" smtClean="0"/>
              <a:t>University</a:t>
            </a:r>
          </a:p>
          <a:p>
            <a:pPr algn="ctr"/>
            <a:r>
              <a:rPr lang="en-US" sz="1200" dirty="0" smtClean="0"/>
              <a:t>Bonnie@DejaThoris.com</a:t>
            </a:r>
            <a:endParaRPr lang="en-US" sz="1200" dirty="0"/>
          </a:p>
        </p:txBody>
      </p:sp>
      <p:pic>
        <p:nvPicPr>
          <p:cNvPr id="15" name="Picture 20" descr="DSC_0032[1]"/>
          <p:cNvPicPr>
            <a:picLocks noChangeAspect="1" noChangeArrowheads="1"/>
          </p:cNvPicPr>
          <p:nvPr/>
        </p:nvPicPr>
        <p:blipFill>
          <a:blip r:embed="rId3" cstate="print"/>
          <a:srcRect l="18190" r="21689"/>
          <a:stretch>
            <a:fillRect/>
          </a:stretch>
        </p:blipFill>
        <p:spPr bwMode="auto">
          <a:xfrm>
            <a:off x="6359240" y="438150"/>
            <a:ext cx="1435122" cy="158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93" y="2608481"/>
            <a:ext cx="1482087" cy="1852609"/>
          </a:xfrm>
          <a:prstGeom prst="rect">
            <a:avLst/>
          </a:prstGeom>
        </p:spPr>
      </p:pic>
      <p:pic>
        <p:nvPicPr>
          <p:cNvPr id="17" name="16 Imagen" descr="CROPPED-fotoembajad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2767" y="2758230"/>
            <a:ext cx="1553109" cy="15531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36" y="1020543"/>
            <a:ext cx="1323203" cy="882825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2451" y="2677195"/>
            <a:ext cx="1368699" cy="167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4" y="155874"/>
            <a:ext cx="101123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2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nsi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2d vs 3d – round to </a:t>
            </a:r>
            <a:r>
              <a:rPr lang="en-US" dirty="0" err="1" smtClean="0"/>
              <a:t>psnr</a:t>
            </a:r>
            <a:r>
              <a:rPr lang="en-US" dirty="0" smtClean="0"/>
              <a:t> </a:t>
            </a:r>
            <a:r>
              <a:rPr lang="en-US" dirty="0" smtClean="0"/>
              <a:t>46</a:t>
            </a:r>
          </a:p>
          <a:p>
            <a:r>
              <a:rPr lang="en-US" dirty="0" smtClean="0"/>
              <a:t>performance 2d vs 3d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864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+mj-lt"/>
                <a:ea typeface="+mj-ea"/>
                <a:cs typeface="+mj-cs"/>
              </a:rPr>
              <a:t>Our goal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76350"/>
            <a:ext cx="8229600" cy="3505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multidimensional wavelet-based CODEC for large data.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discrete optimization procedure to provide best compression ratios  subject to error tolerance and error metric specified by user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high performance CUDA implementation for large data, exploiting parallelism at various levels.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flexible design allowing for future enhancements (redundant bases, adaptive dictionaries, compressive sensing, sparse representations, etc.)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 initial focus on medical Computed Tomography, Seismic Imaging, and Non-Destructive Testing of Materials.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3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864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Why wavelets ?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80160"/>
            <a:ext cx="8229600" cy="3581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Wavelets are “short” waves “localized” in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both, spatial and frequency domains.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be used as basis functions for sparse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representations of data.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 compact representations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well-behaved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and point singularities.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Multidimensional wavelets take advantage of data correlation along all coordinate axes.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Wavelet encoding/decoding can be implemented with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fast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algorithms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File:MeyerMathematica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6400" t="3453" r="2133" b="6906"/>
          <a:stretch>
            <a:fillRect/>
          </a:stretch>
        </p:blipFill>
        <p:spPr bwMode="auto">
          <a:xfrm>
            <a:off x="5855197" y="133350"/>
            <a:ext cx="3136403" cy="18989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3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864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Conventional 2d procedure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Edittex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47800" y="1091276"/>
            <a:ext cx="698847" cy="1545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2" cstate="print"/>
          <a:srcRect l="13714" t="9143" r="10286" b="11429"/>
          <a:stretch>
            <a:fillRect/>
          </a:stretch>
        </p:blipFill>
        <p:spPr bwMode="auto">
          <a:xfrm>
            <a:off x="685800" y="1352574"/>
            <a:ext cx="2334962" cy="1830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3" cstate="print"/>
          <a:srcRect l="13714" t="9143" r="10286" b="11429"/>
          <a:stretch>
            <a:fillRect/>
          </a:stretch>
        </p:blipFill>
        <p:spPr bwMode="auto">
          <a:xfrm>
            <a:off x="6477000" y="1352550"/>
            <a:ext cx="2335014" cy="1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4" cstate="print"/>
          <a:srcRect l="22286" t="9143" r="18857" b="11429"/>
          <a:stretch>
            <a:fillRect/>
          </a:stretch>
        </p:blipFill>
        <p:spPr bwMode="auto">
          <a:xfrm>
            <a:off x="3810000" y="1352583"/>
            <a:ext cx="1808299" cy="1830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" name="Picture 15" descr="Edittex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858000" y="1123950"/>
            <a:ext cx="1276263" cy="121920"/>
          </a:xfrm>
          <a:prstGeom prst="rect">
            <a:avLst/>
          </a:prstGeom>
          <a:noFill/>
          <a:ln/>
          <a:effectLst/>
        </p:spPr>
      </p:pic>
      <p:sp>
        <p:nvSpPr>
          <p:cNvPr id="19" name="Flowchart: Magnetic Disk 18"/>
          <p:cNvSpPr/>
          <p:nvPr/>
        </p:nvSpPr>
        <p:spPr>
          <a:xfrm>
            <a:off x="4343400" y="4171950"/>
            <a:ext cx="853440" cy="36576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>
            <a:spLocks/>
          </p:cNvSpPr>
          <p:nvPr/>
        </p:nvSpPr>
        <p:spPr>
          <a:xfrm>
            <a:off x="4648200" y="3562350"/>
            <a:ext cx="259080" cy="5334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Edittex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267200" y="4629150"/>
            <a:ext cx="1064362" cy="14627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Edittex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600865" y="3333750"/>
            <a:ext cx="2356429" cy="130181"/>
          </a:xfrm>
          <a:prstGeom prst="rect">
            <a:avLst/>
          </a:prstGeom>
          <a:noFill/>
          <a:ln/>
          <a:effectLst/>
        </p:spPr>
      </p:pic>
      <p:sp>
        <p:nvSpPr>
          <p:cNvPr id="24" name="Right Arrow 23"/>
          <p:cNvSpPr/>
          <p:nvPr/>
        </p:nvSpPr>
        <p:spPr>
          <a:xfrm>
            <a:off x="3124200" y="2190750"/>
            <a:ext cx="609600" cy="28575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715000" y="2190750"/>
            <a:ext cx="609600" cy="28575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685800" y="3486150"/>
            <a:ext cx="1969548" cy="1346545"/>
            <a:chOff x="228600" y="3714750"/>
            <a:chExt cx="1641290" cy="1122121"/>
          </a:xfrm>
        </p:grpSpPr>
        <p:pic>
          <p:nvPicPr>
            <p:cNvPr id="36" name="Picture 35" descr="Edittex.b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228600" y="3943350"/>
              <a:ext cx="1641290" cy="8935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" name="Picture 38" descr="Edittex.b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228600" y="3714750"/>
              <a:ext cx="698580" cy="1218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6553200" y="3486149"/>
            <a:ext cx="1997894" cy="1044618"/>
            <a:chOff x="2193944" y="3714750"/>
            <a:chExt cx="1664912" cy="870515"/>
          </a:xfrm>
        </p:grpSpPr>
        <p:pic>
          <p:nvPicPr>
            <p:cNvPr id="23" name="Picture 22" descr="Edittex.b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/>
            <a:stretch>
              <a:fillRect/>
            </a:stretch>
          </p:blipFill>
          <p:spPr bwMode="auto">
            <a:xfrm>
              <a:off x="2209959" y="3943350"/>
              <a:ext cx="1648897" cy="6419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1" name="Picture 40" descr="Edittex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2193944" y="3714750"/>
              <a:ext cx="625456" cy="113586"/>
            </a:xfrm>
            <a:prstGeom prst="rect">
              <a:avLst/>
            </a:prstGeom>
            <a:noFill/>
            <a:ln/>
            <a:effectLst/>
          </p:spPr>
        </p:pic>
      </p:grpSp>
    </p:spTree>
    <p:extLst>
      <p:ext uri="{BB962C8B-B14F-4D97-AF65-F5344CB8AC3E}">
        <p14:creationId xmlns:p14="http://schemas.microsoft.com/office/powerpoint/2010/main" val="41953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864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Our approach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76350"/>
            <a:ext cx="7543800" cy="386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 is decomposed into overlapping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cubelets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Cubelets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are processed independently.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Cubelets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are encoded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biorthogonal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wavelet filters along each coordinate axis.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Wavelet coefficients 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thresholded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then quantized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Quantized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cubelets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are Huffman encoded.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 is “reversed” to reconstruct  the data.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“Hill Climbing” algorithm is implemented  to deliver highest compression possible subject to  error constraint(s).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3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2d (frame-by-frame) versus 3d procedure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 cstate="print"/>
          <a:srcRect l="79028" r="10132"/>
          <a:stretch>
            <a:fillRect/>
          </a:stretch>
        </p:blipFill>
        <p:spPr bwMode="auto">
          <a:xfrm>
            <a:off x="8565820" y="590550"/>
            <a:ext cx="57818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1"/>
          <p:cNvGrpSpPr/>
          <p:nvPr/>
        </p:nvGrpSpPr>
        <p:grpSpPr>
          <a:xfrm>
            <a:off x="3352800" y="3638550"/>
            <a:ext cx="5342104" cy="1352550"/>
            <a:chOff x="3276600" y="3790950"/>
            <a:chExt cx="5342104" cy="1352550"/>
          </a:xfrm>
        </p:grpSpPr>
        <p:sp>
          <p:nvSpPr>
            <p:cNvPr id="8" name="TextBox 7"/>
            <p:cNvSpPr txBox="1"/>
            <p:nvPr/>
          </p:nvSpPr>
          <p:spPr>
            <a:xfrm>
              <a:off x="3276600" y="4066282"/>
              <a:ext cx="24128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Compression Ratio=6.6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PSNR=46.1 (3d volume)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Cutoff=88% Bins=1106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Max Error= 9.45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4066282"/>
              <a:ext cx="24465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Compression Ratio=10.2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PSNR=46.2 (3d volume)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Cutoff=92% Bins=850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Max Error = 5.68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76600" y="3790950"/>
              <a:ext cx="2051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Error: 2d procedure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3790950"/>
              <a:ext cx="2051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Error: 3d procedure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2400" y="1123950"/>
            <a:ext cx="2819400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X-Ray CT scan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10 steps of the cardiac cycle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512 x 512 x 96  cube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http://www.osirix-viewer.com</a:t>
            </a: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152400" y="2343150"/>
            <a:ext cx="2674305" cy="2581869"/>
            <a:chOff x="152400" y="2190750"/>
            <a:chExt cx="2674305" cy="2581869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4184" t="8089" r="22290" b="10786"/>
            <a:stretch>
              <a:fillRect/>
            </a:stretch>
          </p:blipFill>
          <p:spPr bwMode="auto">
            <a:xfrm>
              <a:off x="152400" y="2190750"/>
              <a:ext cx="1375963" cy="132050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4184" t="8089" r="22290" b="10786"/>
            <a:stretch>
              <a:fillRect/>
            </a:stretch>
          </p:blipFill>
          <p:spPr bwMode="auto">
            <a:xfrm>
              <a:off x="243840" y="2282190"/>
              <a:ext cx="1375963" cy="132050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4184" t="8089" r="22290" b="10786"/>
            <a:stretch>
              <a:fillRect/>
            </a:stretch>
          </p:blipFill>
          <p:spPr bwMode="auto">
            <a:xfrm>
              <a:off x="335280" y="2373630"/>
              <a:ext cx="1375963" cy="132050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14184" t="8089" r="22290" b="10786"/>
            <a:stretch>
              <a:fillRect/>
            </a:stretch>
          </p:blipFill>
          <p:spPr bwMode="auto">
            <a:xfrm>
              <a:off x="426720" y="2465070"/>
              <a:ext cx="1375963" cy="132050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14184" t="8089" r="22290" b="10786"/>
            <a:stretch>
              <a:fillRect/>
            </a:stretch>
          </p:blipFill>
          <p:spPr bwMode="auto">
            <a:xfrm>
              <a:off x="533400" y="2571758"/>
              <a:ext cx="2293305" cy="22008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4" name="Group 55"/>
          <p:cNvGrpSpPr/>
          <p:nvPr/>
        </p:nvGrpSpPr>
        <p:grpSpPr>
          <a:xfrm>
            <a:off x="3048000" y="1047750"/>
            <a:ext cx="5519928" cy="2581869"/>
            <a:chOff x="2895600" y="1115568"/>
            <a:chExt cx="5519928" cy="2581869"/>
          </a:xfrm>
        </p:grpSpPr>
        <p:grpSp>
          <p:nvGrpSpPr>
            <p:cNvPr id="5" name="Group 42"/>
            <p:cNvGrpSpPr/>
            <p:nvPr/>
          </p:nvGrpSpPr>
          <p:grpSpPr>
            <a:xfrm>
              <a:off x="2895600" y="1115568"/>
              <a:ext cx="2674305" cy="2581869"/>
              <a:chOff x="3200400" y="1352542"/>
              <a:chExt cx="2674305" cy="2581869"/>
            </a:xfrm>
          </p:grpSpPr>
          <p:pic>
            <p:nvPicPr>
              <p:cNvPr id="64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184" t="8089" r="22290" b="10786"/>
              <a:stretch>
                <a:fillRect/>
              </a:stretch>
            </p:blipFill>
            <p:spPr bwMode="auto">
              <a:xfrm>
                <a:off x="3200400" y="1352542"/>
                <a:ext cx="1375983" cy="1320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184" t="8089" r="22290" b="10786"/>
              <a:stretch>
                <a:fillRect/>
              </a:stretch>
            </p:blipFill>
            <p:spPr bwMode="auto">
              <a:xfrm>
                <a:off x="3291840" y="1443982"/>
                <a:ext cx="1375983" cy="13205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184" t="8089" r="22290" b="10786"/>
              <a:stretch>
                <a:fillRect/>
              </a:stretch>
            </p:blipFill>
            <p:spPr bwMode="auto">
              <a:xfrm>
                <a:off x="3383280" y="1535422"/>
                <a:ext cx="1375983" cy="13205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184" t="8089" r="22290" b="10786"/>
              <a:stretch>
                <a:fillRect/>
              </a:stretch>
            </p:blipFill>
            <p:spPr bwMode="auto">
              <a:xfrm>
                <a:off x="3474720" y="1626862"/>
                <a:ext cx="1375983" cy="132051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8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4184" t="8089" r="22290" b="10786"/>
              <a:stretch>
                <a:fillRect/>
              </a:stretch>
            </p:blipFill>
            <p:spPr bwMode="auto">
              <a:xfrm>
                <a:off x="3581400" y="1733550"/>
                <a:ext cx="2293305" cy="220086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6" name="Group 43"/>
            <p:cNvGrpSpPr/>
            <p:nvPr/>
          </p:nvGrpSpPr>
          <p:grpSpPr>
            <a:xfrm>
              <a:off x="5715000" y="1115568"/>
              <a:ext cx="2700528" cy="2581869"/>
              <a:chOff x="5605272" y="1352542"/>
              <a:chExt cx="2700528" cy="2581869"/>
            </a:xfrm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4184" t="8089" r="22290" b="10786"/>
              <a:stretch>
                <a:fillRect/>
              </a:stretch>
            </p:blipFill>
            <p:spPr bwMode="auto">
              <a:xfrm>
                <a:off x="5605272" y="1352542"/>
                <a:ext cx="1307507" cy="124594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4184" t="8089" r="22290" b="10786"/>
              <a:stretch>
                <a:fillRect/>
              </a:stretch>
            </p:blipFill>
            <p:spPr bwMode="auto">
              <a:xfrm>
                <a:off x="5696712" y="1443982"/>
                <a:ext cx="1307507" cy="124594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4184" t="8089" r="22290" b="10786"/>
              <a:stretch>
                <a:fillRect/>
              </a:stretch>
            </p:blipFill>
            <p:spPr bwMode="auto">
              <a:xfrm>
                <a:off x="5788152" y="1535422"/>
                <a:ext cx="1307507" cy="124594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4184" t="8089" r="22290" b="10786"/>
              <a:stretch>
                <a:fillRect/>
              </a:stretch>
            </p:blipFill>
            <p:spPr bwMode="auto">
              <a:xfrm>
                <a:off x="5879592" y="1626862"/>
                <a:ext cx="1307507" cy="124594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4184" t="8089" r="22290" b="10786"/>
              <a:stretch>
                <a:fillRect/>
              </a:stretch>
            </p:blipFill>
            <p:spPr bwMode="auto">
              <a:xfrm>
                <a:off x="6012495" y="1733550"/>
                <a:ext cx="2293305" cy="220086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 noChangeAspect="1"/>
          </p:cNvGrpSpPr>
          <p:nvPr/>
        </p:nvGrpSpPr>
        <p:grpSpPr>
          <a:xfrm>
            <a:off x="381000" y="1139190"/>
            <a:ext cx="1963066" cy="1801942"/>
            <a:chOff x="1371600" y="1752600"/>
            <a:chExt cx="3271776" cy="300323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14184" t="8089" r="20264" b="13482"/>
            <a:stretch>
              <a:fillRect/>
            </a:stretch>
          </p:blipFill>
          <p:spPr bwMode="auto">
            <a:xfrm>
              <a:off x="1371600" y="1752600"/>
              <a:ext cx="2662176" cy="23936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14184" t="8089" r="20264" b="13482"/>
            <a:stretch>
              <a:fillRect/>
            </a:stretch>
          </p:blipFill>
          <p:spPr bwMode="auto">
            <a:xfrm>
              <a:off x="1524000" y="1905000"/>
              <a:ext cx="2662176" cy="23936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14184" t="8089" r="20264" b="13482"/>
            <a:stretch>
              <a:fillRect/>
            </a:stretch>
          </p:blipFill>
          <p:spPr bwMode="auto">
            <a:xfrm>
              <a:off x="1676400" y="2057400"/>
              <a:ext cx="2662176" cy="23936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14184" t="8089" r="20264" b="13482"/>
            <a:stretch>
              <a:fillRect/>
            </a:stretch>
          </p:blipFill>
          <p:spPr bwMode="auto">
            <a:xfrm>
              <a:off x="1828800" y="2209800"/>
              <a:ext cx="2662176" cy="23936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14184" t="8089" r="20264" b="13482"/>
            <a:stretch>
              <a:fillRect/>
            </a:stretch>
          </p:blipFill>
          <p:spPr bwMode="auto">
            <a:xfrm>
              <a:off x="1981200" y="2362200"/>
              <a:ext cx="2662176" cy="23936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5" name="Group 61"/>
          <p:cNvGrpSpPr/>
          <p:nvPr/>
        </p:nvGrpSpPr>
        <p:grpSpPr>
          <a:xfrm>
            <a:off x="533400" y="1596390"/>
            <a:ext cx="883920" cy="784336"/>
            <a:chOff x="990600" y="1752600"/>
            <a:chExt cx="1104900" cy="98042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371600" y="1752600"/>
              <a:ext cx="72390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371600" y="1752600"/>
              <a:ext cx="457200" cy="4572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371600" y="1752600"/>
              <a:ext cx="0" cy="7239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00200" y="2171700"/>
              <a:ext cx="325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z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5000" y="1752600"/>
              <a:ext cx="1732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0600" y="2209800"/>
              <a:ext cx="34015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x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152400" y="3105150"/>
            <a:ext cx="2987549" cy="1786697"/>
            <a:chOff x="838200" y="3486150"/>
            <a:chExt cx="2489624" cy="1488914"/>
          </a:xfrm>
        </p:grpSpPr>
        <p:pic>
          <p:nvPicPr>
            <p:cNvPr id="22" name="Picture 21" descr="Edittex.b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838200" y="3486150"/>
              <a:ext cx="2489624" cy="70870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Edittex.b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838200" y="4266438"/>
              <a:ext cx="2483116" cy="708626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70" name="Picture 69" descr="Edittex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29766" y="895350"/>
            <a:ext cx="698593" cy="154538"/>
          </a:xfrm>
          <a:prstGeom prst="rect">
            <a:avLst/>
          </a:prstGeom>
          <a:noFill/>
          <a:ln/>
          <a:effectLst/>
        </p:spPr>
      </p:pic>
      <p:grpSp>
        <p:nvGrpSpPr>
          <p:cNvPr id="57" name="Group 56"/>
          <p:cNvGrpSpPr/>
          <p:nvPr/>
        </p:nvGrpSpPr>
        <p:grpSpPr>
          <a:xfrm>
            <a:off x="6324600" y="910590"/>
            <a:ext cx="1963118" cy="2045805"/>
            <a:chOff x="5545788" y="1047750"/>
            <a:chExt cx="1963118" cy="2045805"/>
          </a:xfrm>
        </p:grpSpPr>
        <p:grpSp>
          <p:nvGrpSpPr>
            <p:cNvPr id="9" name="Group 26"/>
            <p:cNvGrpSpPr>
              <a:grpSpLocks noChangeAspect="1"/>
            </p:cNvGrpSpPr>
            <p:nvPr/>
          </p:nvGrpSpPr>
          <p:grpSpPr>
            <a:xfrm>
              <a:off x="5545788" y="1291590"/>
              <a:ext cx="1963118" cy="1801965"/>
              <a:chOff x="4690872" y="1161288"/>
              <a:chExt cx="3271863" cy="3003274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14184" t="8089" r="20264" b="13482"/>
              <a:stretch>
                <a:fillRect/>
              </a:stretch>
            </p:blipFill>
            <p:spPr bwMode="auto">
              <a:xfrm>
                <a:off x="4690872" y="11612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14184" t="8089" r="20264" b="13482"/>
              <a:stretch>
                <a:fillRect/>
              </a:stretch>
            </p:blipFill>
            <p:spPr bwMode="auto">
              <a:xfrm>
                <a:off x="4843272" y="13136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14184" t="8089" r="20264" b="13482"/>
              <a:stretch>
                <a:fillRect/>
              </a:stretch>
            </p:blipFill>
            <p:spPr bwMode="auto">
              <a:xfrm>
                <a:off x="4995672" y="14660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14184" t="8089" r="20264" b="13482"/>
              <a:stretch>
                <a:fillRect/>
              </a:stretch>
            </p:blipFill>
            <p:spPr bwMode="auto">
              <a:xfrm>
                <a:off x="5148072" y="16184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 l="14184" t="8089" r="20264" b="13482"/>
              <a:stretch>
                <a:fillRect/>
              </a:stretch>
            </p:blipFill>
            <p:spPr bwMode="auto">
              <a:xfrm>
                <a:off x="5300472" y="17708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" name="Group 62"/>
            <p:cNvGrpSpPr/>
            <p:nvPr/>
          </p:nvGrpSpPr>
          <p:grpSpPr>
            <a:xfrm>
              <a:off x="5728668" y="1718310"/>
              <a:ext cx="883920" cy="784336"/>
              <a:chOff x="990600" y="1752600"/>
              <a:chExt cx="1104900" cy="98042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371600" y="1752600"/>
                <a:ext cx="7239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371600" y="1752600"/>
                <a:ext cx="457200" cy="45720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371600" y="1752600"/>
                <a:ext cx="0" cy="72390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00200" y="2171700"/>
                <a:ext cx="325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z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05000" y="1752600"/>
                <a:ext cx="1732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y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90600" y="2209800"/>
                <a:ext cx="34015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x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31" descr="Edittex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606748" y="1047750"/>
              <a:ext cx="1276263" cy="12192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4" name="Right Arrow 33"/>
          <p:cNvSpPr/>
          <p:nvPr/>
        </p:nvSpPr>
        <p:spPr>
          <a:xfrm>
            <a:off x="5334000" y="1901190"/>
            <a:ext cx="86868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88"/>
          <p:cNvGrpSpPr/>
          <p:nvPr/>
        </p:nvGrpSpPr>
        <p:grpSpPr>
          <a:xfrm>
            <a:off x="3962400" y="3409950"/>
            <a:ext cx="1064362" cy="1365471"/>
            <a:chOff x="3810000" y="4572000"/>
            <a:chExt cx="1330453" cy="1706838"/>
          </a:xfrm>
        </p:grpSpPr>
        <p:sp>
          <p:nvSpPr>
            <p:cNvPr id="36" name="Flowchart: Magnetic Disk 35"/>
            <p:cNvSpPr/>
            <p:nvPr/>
          </p:nvSpPr>
          <p:spPr>
            <a:xfrm>
              <a:off x="3962400" y="5486400"/>
              <a:ext cx="1066800" cy="45720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-Down Arrow 36"/>
            <p:cNvSpPr>
              <a:spLocks/>
            </p:cNvSpPr>
            <p:nvPr/>
          </p:nvSpPr>
          <p:spPr>
            <a:xfrm>
              <a:off x="4343400" y="4572000"/>
              <a:ext cx="307848" cy="838200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Edittex.b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3810000" y="6096000"/>
              <a:ext cx="1330453" cy="18283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6096000" y="3181350"/>
            <a:ext cx="2926325" cy="1574302"/>
            <a:chOff x="6324591" y="3562350"/>
            <a:chExt cx="2438604" cy="1311918"/>
          </a:xfrm>
        </p:grpSpPr>
        <p:pic>
          <p:nvPicPr>
            <p:cNvPr id="83" name="Picture 82" descr="Edittex.b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6324591" y="4171950"/>
              <a:ext cx="2438604" cy="70231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5" name="Picture 74" descr="Edittex.b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6324591" y="3562350"/>
              <a:ext cx="2429972" cy="513440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68" name="Picture 67" descr="Edittex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3596484" y="3120390"/>
            <a:ext cx="1966116" cy="130164"/>
          </a:xfrm>
          <a:prstGeom prst="rect">
            <a:avLst/>
          </a:prstGeom>
          <a:noFill/>
          <a:ln/>
          <a:effectLst/>
        </p:spPr>
      </p:pic>
      <p:grpSp>
        <p:nvGrpSpPr>
          <p:cNvPr id="42" name="Group 125"/>
          <p:cNvGrpSpPr/>
          <p:nvPr/>
        </p:nvGrpSpPr>
        <p:grpSpPr>
          <a:xfrm>
            <a:off x="3352800" y="1139190"/>
            <a:ext cx="1858061" cy="1872691"/>
            <a:chOff x="4876800" y="3185189"/>
            <a:chExt cx="2322576" cy="2340864"/>
          </a:xfrm>
        </p:grpSpPr>
        <p:pic>
          <p:nvPicPr>
            <p:cNvPr id="43" name="Picture 3"/>
            <p:cNvPicPr>
              <a:picLocks noChangeArrowheads="1"/>
            </p:cNvPicPr>
            <p:nvPr/>
          </p:nvPicPr>
          <p:blipFill>
            <a:blip r:embed="rId21" cstate="print"/>
            <a:srcRect l="46286" t="9143" r="42857" b="11429"/>
            <a:stretch>
              <a:fillRect/>
            </a:stretch>
          </p:blipFill>
          <p:spPr bwMode="auto">
            <a:xfrm>
              <a:off x="4876800" y="3185189"/>
              <a:ext cx="1865376" cy="1883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4" name="Picture 3"/>
            <p:cNvPicPr>
              <a:picLocks noChangeArrowheads="1"/>
            </p:cNvPicPr>
            <p:nvPr/>
          </p:nvPicPr>
          <p:blipFill>
            <a:blip r:embed="rId21" cstate="print"/>
            <a:srcRect l="46286" t="9143" r="42857" b="11429"/>
            <a:stretch>
              <a:fillRect/>
            </a:stretch>
          </p:blipFill>
          <p:spPr bwMode="auto">
            <a:xfrm>
              <a:off x="5029200" y="3337589"/>
              <a:ext cx="1865376" cy="1883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" name="Picture 3"/>
            <p:cNvPicPr>
              <a:picLocks noChangeArrowheads="1"/>
            </p:cNvPicPr>
            <p:nvPr/>
          </p:nvPicPr>
          <p:blipFill>
            <a:blip r:embed="rId21" cstate="print"/>
            <a:srcRect l="46286" t="9143" r="42857" b="11429"/>
            <a:stretch>
              <a:fillRect/>
            </a:stretch>
          </p:blipFill>
          <p:spPr bwMode="auto">
            <a:xfrm>
              <a:off x="5181600" y="3489989"/>
              <a:ext cx="1865376" cy="1883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6" name="Picture 3"/>
            <p:cNvPicPr>
              <a:picLocks noChangeArrowheads="1"/>
            </p:cNvPicPr>
            <p:nvPr/>
          </p:nvPicPr>
          <p:blipFill>
            <a:blip r:embed="rId21" cstate="print"/>
            <a:srcRect l="46286" t="9143" r="42857" b="11429"/>
            <a:stretch>
              <a:fillRect/>
            </a:stretch>
          </p:blipFill>
          <p:spPr bwMode="auto">
            <a:xfrm>
              <a:off x="5334000" y="3642389"/>
              <a:ext cx="1865376" cy="1883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5" name="TextBox 54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Outline of 3d procedure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9" name="Group 130"/>
          <p:cNvGrpSpPr>
            <a:grpSpLocks noChangeAspect="1"/>
          </p:cNvGrpSpPr>
          <p:nvPr/>
        </p:nvGrpSpPr>
        <p:grpSpPr>
          <a:xfrm>
            <a:off x="4114800" y="2053590"/>
            <a:ext cx="883920" cy="784337"/>
            <a:chOff x="4267200" y="2438400"/>
            <a:chExt cx="1104900" cy="980421"/>
          </a:xfrm>
          <a:effectLst>
            <a:glow rad="228600">
              <a:schemeClr val="bg1">
                <a:alpha val="86000"/>
              </a:schemeClr>
            </a:glow>
          </a:effectLst>
        </p:grpSpPr>
        <p:cxnSp>
          <p:nvCxnSpPr>
            <p:cNvPr id="60" name="Straight Arrow Connector 59"/>
            <p:cNvCxnSpPr/>
            <p:nvPr/>
          </p:nvCxnSpPr>
          <p:spPr>
            <a:xfrm>
              <a:off x="4648200" y="2438400"/>
              <a:ext cx="7239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2438400"/>
              <a:ext cx="45720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648200" y="2438400"/>
              <a:ext cx="0" cy="723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76800" y="2857500"/>
              <a:ext cx="3465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1600" y="2438401"/>
              <a:ext cx="1732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x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200" y="2895601"/>
              <a:ext cx="3257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</a:t>
              </a:r>
              <a:endParaRPr lang="en-US" sz="2800" dirty="0"/>
            </a:p>
          </p:txBody>
        </p:sp>
      </p:grpSp>
      <p:sp>
        <p:nvSpPr>
          <p:cNvPr id="67" name="Right Arrow 66"/>
          <p:cNvSpPr/>
          <p:nvPr/>
        </p:nvSpPr>
        <p:spPr>
          <a:xfrm>
            <a:off x="2362200" y="1901190"/>
            <a:ext cx="86868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35226" y="1116821"/>
            <a:ext cx="1831774" cy="1912129"/>
            <a:chOff x="685800" y="969448"/>
            <a:chExt cx="1831774" cy="1912129"/>
          </a:xfrm>
        </p:grpSpPr>
        <p:grpSp>
          <p:nvGrpSpPr>
            <p:cNvPr id="13" name="Group 16"/>
            <p:cNvGrpSpPr>
              <a:grpSpLocks noChangeAspect="1"/>
            </p:cNvGrpSpPr>
            <p:nvPr/>
          </p:nvGrpSpPr>
          <p:grpSpPr>
            <a:xfrm>
              <a:off x="685800" y="1200150"/>
              <a:ext cx="1831774" cy="1681427"/>
              <a:chOff x="1371600" y="1752600"/>
              <a:chExt cx="3271776" cy="3003236"/>
            </a:xfrm>
          </p:grpSpPr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4184" t="8089" r="20264" b="13482"/>
              <a:stretch>
                <a:fillRect/>
              </a:stretch>
            </p:blipFill>
            <p:spPr bwMode="auto">
              <a:xfrm>
                <a:off x="1371600" y="1752600"/>
                <a:ext cx="2662176" cy="23936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4184" t="8089" r="20264" b="13482"/>
              <a:stretch>
                <a:fillRect/>
              </a:stretch>
            </p:blipFill>
            <p:spPr bwMode="auto">
              <a:xfrm>
                <a:off x="1524000" y="1905000"/>
                <a:ext cx="2662176" cy="23936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4184" t="8089" r="20264" b="13482"/>
              <a:stretch>
                <a:fillRect/>
              </a:stretch>
            </p:blipFill>
            <p:spPr bwMode="auto">
              <a:xfrm>
                <a:off x="1676400" y="2057400"/>
                <a:ext cx="2662176" cy="23936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4184" t="8089" r="20264" b="13482"/>
              <a:stretch>
                <a:fillRect/>
              </a:stretch>
            </p:blipFill>
            <p:spPr bwMode="auto">
              <a:xfrm>
                <a:off x="1828800" y="2209800"/>
                <a:ext cx="2662176" cy="23936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4184" t="8089" r="20264" b="13482"/>
              <a:stretch>
                <a:fillRect/>
              </a:stretch>
            </p:blipFill>
            <p:spPr bwMode="auto">
              <a:xfrm>
                <a:off x="1981200" y="2362200"/>
                <a:ext cx="2662176" cy="23936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  <p:pic>
          <p:nvPicPr>
            <p:cNvPr id="62" name="Picture 61" descr="Edittex.b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1245408" y="969448"/>
              <a:ext cx="698430" cy="154502"/>
            </a:xfrm>
            <a:prstGeom prst="rect">
              <a:avLst/>
            </a:prstGeom>
            <a:noFill/>
            <a:ln/>
            <a:effectLst/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3032760" y="2038350"/>
            <a:ext cx="54864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38600" y="1123950"/>
            <a:ext cx="4254418" cy="3792425"/>
            <a:chOff x="4251960" y="1059180"/>
            <a:chExt cx="4254418" cy="3792425"/>
          </a:xfrm>
        </p:grpSpPr>
        <p:pic>
          <p:nvPicPr>
            <p:cNvPr id="3" name="Picture 2" descr="Edittex.b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251960" y="1075232"/>
              <a:ext cx="1048028" cy="130150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4" name="Group 21"/>
            <p:cNvGrpSpPr>
              <a:grpSpLocks noChangeAspect="1"/>
            </p:cNvGrpSpPr>
            <p:nvPr/>
          </p:nvGrpSpPr>
          <p:grpSpPr>
            <a:xfrm>
              <a:off x="7543800" y="2705100"/>
              <a:ext cx="954074" cy="875755"/>
              <a:chOff x="4419600" y="3886200"/>
              <a:chExt cx="3271858" cy="3003274"/>
            </a:xfrm>
          </p:grpSpPr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4184" t="8089" r="20264" b="13482"/>
              <a:stretch>
                <a:fillRect/>
              </a:stretch>
            </p:blipFill>
            <p:spPr bwMode="auto">
              <a:xfrm>
                <a:off x="4419600" y="3886200"/>
                <a:ext cx="2662258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4184" t="8089" r="20264" b="13482"/>
              <a:stretch>
                <a:fillRect/>
              </a:stretch>
            </p:blipFill>
            <p:spPr bwMode="auto">
              <a:xfrm>
                <a:off x="4572000" y="4038600"/>
                <a:ext cx="2662258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4184" t="8089" r="20264" b="13482"/>
              <a:stretch>
                <a:fillRect/>
              </a:stretch>
            </p:blipFill>
            <p:spPr bwMode="auto">
              <a:xfrm>
                <a:off x="4724400" y="4191000"/>
                <a:ext cx="2662258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4184" t="8089" r="20264" b="13482"/>
              <a:stretch>
                <a:fillRect/>
              </a:stretch>
            </p:blipFill>
            <p:spPr bwMode="auto">
              <a:xfrm>
                <a:off x="4876800" y="4343400"/>
                <a:ext cx="2662258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 l="14184" t="8089" r="20264" b="13482"/>
              <a:stretch>
                <a:fillRect/>
              </a:stretch>
            </p:blipFill>
            <p:spPr bwMode="auto">
              <a:xfrm>
                <a:off x="5029200" y="4495800"/>
                <a:ext cx="2662258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>
            <a:xfrm>
              <a:off x="7482840" y="1303020"/>
              <a:ext cx="954076" cy="875755"/>
              <a:chOff x="4690872" y="1161288"/>
              <a:chExt cx="3271863" cy="3003274"/>
            </a:xfrm>
          </p:grpSpPr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4184" t="8089" r="20264" b="13482"/>
              <a:stretch>
                <a:fillRect/>
              </a:stretch>
            </p:blipFill>
            <p:spPr bwMode="auto">
              <a:xfrm>
                <a:off x="4690872" y="11612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4184" t="8089" r="20264" b="13482"/>
              <a:stretch>
                <a:fillRect/>
              </a:stretch>
            </p:blipFill>
            <p:spPr bwMode="auto">
              <a:xfrm>
                <a:off x="4843272" y="13136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4184" t="8089" r="20264" b="13482"/>
              <a:stretch>
                <a:fillRect/>
              </a:stretch>
            </p:blipFill>
            <p:spPr bwMode="auto">
              <a:xfrm>
                <a:off x="4995672" y="14660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4184" t="8089" r="20264" b="13482"/>
              <a:stretch>
                <a:fillRect/>
              </a:stretch>
            </p:blipFill>
            <p:spPr bwMode="auto">
              <a:xfrm>
                <a:off x="5148072" y="16184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14184" t="8089" r="20264" b="13482"/>
              <a:stretch>
                <a:fillRect/>
              </a:stretch>
            </p:blipFill>
            <p:spPr bwMode="auto">
              <a:xfrm>
                <a:off x="5300472" y="1770888"/>
                <a:ext cx="2662263" cy="239367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6" name="Flowchart: Magnetic Disk 5"/>
            <p:cNvSpPr/>
            <p:nvPr/>
          </p:nvSpPr>
          <p:spPr>
            <a:xfrm>
              <a:off x="6248400" y="4400550"/>
              <a:ext cx="487680" cy="24384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5958840" y="1303020"/>
              <a:ext cx="865096" cy="876946"/>
              <a:chOff x="4876800" y="3185189"/>
              <a:chExt cx="2322576" cy="2340864"/>
            </a:xfrm>
          </p:grpSpPr>
          <p:pic>
            <p:nvPicPr>
              <p:cNvPr id="40" name="Picture 3"/>
              <p:cNvPicPr>
                <a:picLocks noChangeArrowheads="1"/>
              </p:cNvPicPr>
              <p:nvPr/>
            </p:nvPicPr>
            <p:blipFill>
              <a:blip r:embed="rId14" cstate="print"/>
              <a:srcRect l="46286" t="9143" r="42857" b="11429"/>
              <a:stretch>
                <a:fillRect/>
              </a:stretch>
            </p:blipFill>
            <p:spPr bwMode="auto">
              <a:xfrm>
                <a:off x="4876800" y="3185189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41" name="Picture 3"/>
              <p:cNvPicPr>
                <a:picLocks noChangeArrowheads="1"/>
              </p:cNvPicPr>
              <p:nvPr/>
            </p:nvPicPr>
            <p:blipFill>
              <a:blip r:embed="rId14" cstate="print"/>
              <a:srcRect l="46286" t="9143" r="42857" b="11429"/>
              <a:stretch>
                <a:fillRect/>
              </a:stretch>
            </p:blipFill>
            <p:spPr bwMode="auto">
              <a:xfrm>
                <a:off x="5029200" y="3337589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42" name="Picture 3"/>
              <p:cNvPicPr>
                <a:picLocks noChangeArrowheads="1"/>
              </p:cNvPicPr>
              <p:nvPr/>
            </p:nvPicPr>
            <p:blipFill>
              <a:blip r:embed="rId14" cstate="print"/>
              <a:srcRect l="46286" t="9143" r="42857" b="11429"/>
              <a:stretch>
                <a:fillRect/>
              </a:stretch>
            </p:blipFill>
            <p:spPr bwMode="auto">
              <a:xfrm>
                <a:off x="5181600" y="3489989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43" name="Picture 3"/>
              <p:cNvPicPr>
                <a:picLocks noChangeArrowheads="1"/>
              </p:cNvPicPr>
              <p:nvPr/>
            </p:nvPicPr>
            <p:blipFill>
              <a:blip r:embed="rId14" cstate="print"/>
              <a:srcRect l="46286" t="9143" r="42857" b="11429"/>
              <a:stretch>
                <a:fillRect/>
              </a:stretch>
            </p:blipFill>
            <p:spPr bwMode="auto">
              <a:xfrm>
                <a:off x="5334000" y="3642389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  <p:grpSp>
          <p:nvGrpSpPr>
            <p:cNvPr id="8" name="Group 45"/>
            <p:cNvGrpSpPr/>
            <p:nvPr/>
          </p:nvGrpSpPr>
          <p:grpSpPr>
            <a:xfrm>
              <a:off x="4434840" y="1303020"/>
              <a:ext cx="865096" cy="876946"/>
              <a:chOff x="1417356" y="2270791"/>
              <a:chExt cx="2474976" cy="2493264"/>
            </a:xfrm>
          </p:grpSpPr>
          <p:pic>
            <p:nvPicPr>
              <p:cNvPr id="35" name="Picture 2"/>
              <p:cNvPicPr>
                <a:picLocks noChangeArrowheads="1"/>
              </p:cNvPicPr>
              <p:nvPr/>
            </p:nvPicPr>
            <p:blipFill>
              <a:blip r:embed="rId15" cstate="print"/>
              <a:srcRect l="13714" t="9143" r="10286" b="13714"/>
              <a:stretch>
                <a:fillRect/>
              </a:stretch>
            </p:blipFill>
            <p:spPr bwMode="auto">
              <a:xfrm>
                <a:off x="1417356" y="2270791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36" name="Picture 2"/>
              <p:cNvPicPr>
                <a:picLocks noChangeArrowheads="1"/>
              </p:cNvPicPr>
              <p:nvPr/>
            </p:nvPicPr>
            <p:blipFill>
              <a:blip r:embed="rId15" cstate="print"/>
              <a:srcRect l="13714" t="9143" r="10286" b="13714"/>
              <a:stretch>
                <a:fillRect/>
              </a:stretch>
            </p:blipFill>
            <p:spPr bwMode="auto">
              <a:xfrm>
                <a:off x="1569756" y="2423191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37" name="Picture 2"/>
              <p:cNvPicPr>
                <a:picLocks noChangeArrowheads="1"/>
              </p:cNvPicPr>
              <p:nvPr/>
            </p:nvPicPr>
            <p:blipFill>
              <a:blip r:embed="rId15" cstate="print"/>
              <a:srcRect l="13714" t="9143" r="10286" b="13714"/>
              <a:stretch>
                <a:fillRect/>
              </a:stretch>
            </p:blipFill>
            <p:spPr bwMode="auto">
              <a:xfrm>
                <a:off x="1722156" y="2575591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38" name="Picture 2"/>
              <p:cNvPicPr>
                <a:picLocks noChangeArrowheads="1"/>
              </p:cNvPicPr>
              <p:nvPr/>
            </p:nvPicPr>
            <p:blipFill>
              <a:blip r:embed="rId15" cstate="print"/>
              <a:srcRect l="13714" t="9143" r="10286" b="13714"/>
              <a:stretch>
                <a:fillRect/>
              </a:stretch>
            </p:blipFill>
            <p:spPr bwMode="auto">
              <a:xfrm>
                <a:off x="1874556" y="2727991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39" name="Picture 2"/>
              <p:cNvPicPr>
                <a:picLocks noChangeArrowheads="1"/>
              </p:cNvPicPr>
              <p:nvPr/>
            </p:nvPicPr>
            <p:blipFill>
              <a:blip r:embed="rId15" cstate="print"/>
              <a:srcRect l="13714" t="9143" r="10286" b="13714"/>
              <a:stretch>
                <a:fillRect/>
              </a:stretch>
            </p:blipFill>
            <p:spPr bwMode="auto">
              <a:xfrm>
                <a:off x="2026956" y="2880391"/>
                <a:ext cx="1865376" cy="1883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</p:grpSp>
        <p:pic>
          <p:nvPicPr>
            <p:cNvPr id="9" name="Picture 8" descr="Edittex.b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836920" y="1059180"/>
              <a:ext cx="909867" cy="14620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Edittex.b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7230840" y="1083531"/>
              <a:ext cx="1275538" cy="12185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1" name="Picture 10" descr="Edittex.b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7848600" y="3741420"/>
              <a:ext cx="446892" cy="11355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2" name="Picture 11" descr="Edittex.b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6019800" y="4705350"/>
              <a:ext cx="1064254" cy="14625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" name="Bent Arrow 14"/>
            <p:cNvSpPr/>
            <p:nvPr/>
          </p:nvSpPr>
          <p:spPr>
            <a:xfrm>
              <a:off x="4434840" y="2705100"/>
              <a:ext cx="548640" cy="487680"/>
            </a:xfrm>
            <a:prstGeom prst="bentArrow">
              <a:avLst/>
            </a:prstGeom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349240" y="1790700"/>
              <a:ext cx="548640" cy="0"/>
            </a:xfrm>
            <a:prstGeom prst="straightConnector1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73240" y="1790700"/>
              <a:ext cx="548640" cy="0"/>
            </a:xfrm>
            <a:prstGeom prst="straightConnector1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07480" y="2217420"/>
              <a:ext cx="0" cy="548640"/>
            </a:xfrm>
            <a:prstGeom prst="straightConnector1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31480" y="2217420"/>
              <a:ext cx="0" cy="426720"/>
            </a:xfrm>
            <a:prstGeom prst="straightConnector1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88"/>
            <p:cNvGrpSpPr/>
            <p:nvPr/>
          </p:nvGrpSpPr>
          <p:grpSpPr>
            <a:xfrm>
              <a:off x="5044440" y="2217420"/>
              <a:ext cx="1036320" cy="914400"/>
              <a:chOff x="4267200" y="2971800"/>
              <a:chExt cx="1524000" cy="990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4267200" y="3962400"/>
                <a:ext cx="1524000" cy="0"/>
              </a:xfrm>
              <a:prstGeom prst="line">
                <a:avLst/>
              </a:prstGeom>
              <a:ln w="444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67200" y="2971800"/>
                <a:ext cx="0" cy="990600"/>
              </a:xfrm>
              <a:prstGeom prst="straightConnector1">
                <a:avLst/>
              </a:prstGeom>
              <a:ln w="444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lowchart: Connector 21"/>
            <p:cNvSpPr/>
            <p:nvPr/>
          </p:nvSpPr>
          <p:spPr>
            <a:xfrm>
              <a:off x="6141720" y="2827020"/>
              <a:ext cx="670560" cy="609600"/>
            </a:xfrm>
            <a:prstGeom prst="flowChartConnecto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477000" y="3714750"/>
              <a:ext cx="0" cy="670560"/>
            </a:xfrm>
            <a:prstGeom prst="straightConnector1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873240" y="3070860"/>
              <a:ext cx="548640" cy="0"/>
            </a:xfrm>
            <a:prstGeom prst="straightConnector1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75960" y="3421380"/>
              <a:ext cx="139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Error Check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0"/>
            <a:ext cx="31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1: Theory and Applications</a:t>
            </a:r>
            <a:endParaRPr 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457200" y="457200"/>
            <a:ext cx="8229600" cy="53357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latin typeface="+mj-lt"/>
                <a:ea typeface="+mj-ea"/>
                <a:cs typeface="+mj-cs"/>
              </a:rPr>
              <a:t>Optimized compression for given error tolerance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" name="Flowchart: Process 62"/>
          <p:cNvSpPr/>
          <p:nvPr/>
        </p:nvSpPr>
        <p:spPr>
          <a:xfrm>
            <a:off x="3962400" y="971550"/>
            <a:ext cx="4389120" cy="4038600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0" y="3181350"/>
            <a:ext cx="4648200" cy="176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Obtain wavelet coefficients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Find starting compression parameters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Calculate reconstruction error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Calculate compression Ratio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 “Hill Climbing” iterations to find maximum compression ratio subject to error tolerance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Original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571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it  Standard Wavelet Basis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42"/>
  <p:tag name="PICTUREFILESIZE" val="1356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\item  Transpose Z X Y  $\rightarrow$ Y Z X&#10;\vspace{-15mm}&#10;&#10;\item 1D IWTs: Z $\times$ X rows of length Y&#10;\vspace{-15mm}&#10;&#10;\item  Transpose Y Z X   $\rightarrow$ X Y Z&#10;\vspace{-15mm}&#10;&#10;\item 1D IWTs: Y $\times$ Z rows of length X&#10;&#10;%\item 1D IWTs: Nx * Ny of length Nz&#10;%\vspace{-15mm}&#10;&#10;%\item Thresholding&#10;%\vspace{-15mm}&#10;&#10;%\item Quantization&#10;%\vspace{-15mm}&#10;&#10;%\item Entropy Encoding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75"/>
  <p:tag name="PICTUREFILESIZE" val="14112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%\item 1D FWTs: Nx * Ny of length Nz&#10;%\vspace{-15mm}&#10;&#10;%\item Permutation Nx,Ny,Nz $\Rightarrow$ Nz,Nx,Ny&#10;%\vspace{-15mm}&#10;&#10;%\item 1D FWTs: Nz * Nx of length Ny&#10;%\vspace{-15mm}&#10;&#10;%\item Permutation Nz,Nx,Ny $\Rightarrow$ Ny,Nz,Nx&#10;%\vspace{-15mm}&#10;\item Huffman Decoding&#10;\vspace{-15mm}&#10;&#10;\item Dequantization&#10;\vspace{-15mm}&#10;&#10;\item  1D IWTs: X $\times$ Y rows of length Z&#10;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74"/>
  <p:tag name="PICTUREFILESIZE" val="10273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Compress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828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Reconstruct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57"/>
  <p:tag name="PICTUREFILESIZE" val="820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\item 1D FWTs: Y  $\times$  Z rows of length X&#10;\vspace{-15mm}&#10;&#10;\item Transpose X Y Z $\rightarrow$ Y Z X&#10;\vspace{-15mm}&#10;&#10;\item 1D FWTs: Z $\times$ X rows of length Y&#10;\vspace{-15mm}&#10;&#10;\item Transpose Y Z X $\rightarrow$ Z X Y&#10;\vspace{-15mm}&#10;&#10;%\item 1D FWTs: X $\times$ rows of length Z&#10;%\vspace{-15mm}&#10;&#10;%\item Thresholding&#10;%\vspace{-15mm}&#10;&#10;%\item Quantization&#10;%\vspace{-15mm}&#10;&#10;%\item Entropy Encoding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83"/>
  <p:tag name="PICTUREFILESIZE" val="14536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%\item 1D FWTs: Nx * Ny of length Nz&#10;%\vspace{-15mm}&#10;&#10;%\item Permutation Nx,Ny,Nz $\Rightarrow$ Nz,Nx,Ny&#10;%\vspace{-15mm}&#10;&#10;%\item 1D FWTs: Nz * Nx of length Ny&#10;%\vspace{-15mm}&#10;&#10;%\item Permutation Nz,Nx,Ny $\Rightarrow$ Ny,Nz,Nx&#10;%\vspace{-15mm}&#10;\item 1D FWTs: X $\times$ Y rows of length Z&#10;\vspace{-15mm}&#10;&#10;\item Thresholding&#10;\vspace{-15mm}&#10;&#10;\item Quantization&#10;\vspace{-15mm}&#10;&#10;\item Huffman Encoding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82"/>
  <p:tag name="PICTUREFILESIZE" val="14463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Wav Coeffs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29"/>
  <p:tag name="PICTUREFILESIZE" val="726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Quantiz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12"/>
  <p:tag name="PICTUREFILESIZE" val="708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Reconstruct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57"/>
  <p:tag name="PICTUREFILESIZE" val="82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Reconstruct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57"/>
  <p:tag name="PICTUREFILESIZE" val="8206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Error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5"/>
  <p:tag name="PICTUREFILESIZE" val="270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Compress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828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Original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571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Constraint: PSNR $\ge 46$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58"/>
  <p:tag name="PICTUREFILESIZE" val="1620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Rerr = $\frac{ {\Vert {\rm Orig- Rec}\Vert}_\infty }{ {\Vert {\rm Orig}\Vert}_\infty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2608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Original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571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Reconstruct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57"/>
  <p:tag name="PICTUREFILESIZE" val="820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Quality= $\left(1-{\rm Rerr} \right)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00"/>
  <p:tag name="PICTUREFILESIZE" val="1399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960$\times$512$\times$128 cube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99"/>
  <p:tag name="PICTUREFILESIZE" val="1040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Comp.Ratio = 21X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1236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Compresse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8286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{\rm L^\infty}$-Rerr = 0.34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62"/>
  <p:tag name="PICTUREFILESIZE" val="9084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Quality = 0.66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52"/>
  <p:tag name="PICTUREFILESIZE" val="960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PSNR = 27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6734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400$\times$800$\times$400 wavefield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42"/>
  <p:tag name="PICTUREFILESIZE" val="1270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Comp.Ratio = 22X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12366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{\rm L^\infty}$-Rerr = 0.02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62"/>
  <p:tag name="PICTUREFILESIZE" val="908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PSNR = 59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6734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Error $\rightarrow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79"/>
  <p:tag name="PICTUREFILESIZE" val="3920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%\item Time-slice records  of an evolving  3D wavefield &#10;%are stored on disk. then read back to &#10;%memory in reverse order and cross correlated &#10;%with a receiver wavefield to incrementally &#10;%build a seismic image. &#10;%\item Hundreds of terabytes of data can be involved.&#10;\item IO time for writing and reading this data is significant. 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448"/>
  <p:tag name="PICTUREFILESIZE" val="7179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\item Step1. Time-slice records  of an evolving  3D source wavefield &#10;are stored on disk. &#10;%\item Hundreds of terabytes of data can be involved, and the IO time for writing and reading this data is of major consequence. 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448"/>
  <p:tag name="PICTUREFILESIZE" val="671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it Non-Standard Wavelet Basis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90"/>
  <p:tag name="PICTUREFILESIZE" val="1623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%\item Time-slice records  of an evolving  3D wavefield &#10;%are stored on disk. then read back to &#10;%memory in reverse order and cross correlated &#10;%with a receiver wavefield to incrementally &#10;%build a seismic image. &#10;\item Hundreds of terabytes of data can be involved.&#10;%\item IO time for writing and reading this data is of major consequence. 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449"/>
  <p:tag name="PICTUREFILESIZE" val="67117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\item Step 2. Records are read back to &#10;memory in reverse order and cross correlated &#10;with a receiver wavefield to incrementally &#10;build a seismic image. &#10;%\item Hundreds of terabytes of data can be involved, and the IO time for writing and reading this data is of major consequence. 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450"/>
  <p:tag name="PICTUREFILESIZE" val="15980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itemize}&#10;\item Entropy Decoding&#10;\vspace{-15mm}&#10;&#10;\item Dequantization&#10;\vspace{-15mm}&#10;&#10;\item 2D IWT (NS)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03"/>
  <p:tag name="PICTUREFILESIZE" val="5584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Invers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77"/>
  <p:tag name="PICTUREFILESIZE" val="382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begin{itemize}&#10;\item 2D FWT (NS)&#10;\vspace{-15mm}&#10;&#10;\item Thresholding&#10;\vspace{-15mm}&#10;&#10;\item Quantization&#10;\vspace{-15mm}&#10;&#10;\item Entropy Encoding&#10;\end{itemize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202"/>
  <p:tag name="PICTUREFILESIZE" val="7772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Forward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450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{\bf Original }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571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1215</Words>
  <Application>Microsoft Office PowerPoint</Application>
  <PresentationFormat>On-screen Show (16:9)</PresentationFormat>
  <Paragraphs>376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High Capability Multidimensional Data Compression on GPUs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Implementation</vt:lpstr>
      <vt:lpstr>Wavelet Transform on GPU</vt:lpstr>
      <vt:lpstr>3d Wavelet Transform</vt:lpstr>
      <vt:lpstr>Transform Along Each Axis</vt:lpstr>
      <vt:lpstr>GPU Transpose</vt:lpstr>
      <vt:lpstr>Optimizations</vt:lpstr>
      <vt:lpstr>Threshold</vt:lpstr>
      <vt:lpstr>Quantization</vt:lpstr>
      <vt:lpstr>Log / Lloyd Quantization</vt:lpstr>
      <vt:lpstr>Huffman Encoding</vt:lpstr>
      <vt:lpstr>Overall CPU → GPU speedup</vt:lpstr>
      <vt:lpstr>Future Directions</vt:lpstr>
      <vt:lpstr>Our Team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Ed</cp:lastModifiedBy>
  <cp:revision>161</cp:revision>
  <dcterms:created xsi:type="dcterms:W3CDTF">2015-01-17T00:34:39Z</dcterms:created>
  <dcterms:modified xsi:type="dcterms:W3CDTF">2015-03-18T20:58:32Z</dcterms:modified>
</cp:coreProperties>
</file>