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6" d="100"/>
          <a:sy n="76" d="100"/>
        </p:scale>
        <p:origin x="-2328" y="-60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0C166E-5348-4E67-BFA0-F04B7CFCF9B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343260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0C166E-5348-4E67-BFA0-F04B7CFCF9B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94905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0C166E-5348-4E67-BFA0-F04B7CFCF9B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165301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0C166E-5348-4E67-BFA0-F04B7CFCF9B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417437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C166E-5348-4E67-BFA0-F04B7CFCF9B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19038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0C166E-5348-4E67-BFA0-F04B7CFCF9B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513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0C166E-5348-4E67-BFA0-F04B7CFCF9B8}" type="datetimeFigureOut">
              <a:rPr lang="en-US" smtClean="0"/>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183043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0C166E-5348-4E67-BFA0-F04B7CFCF9B8}" type="datetimeFigureOut">
              <a:rPr lang="en-US" smtClean="0"/>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207112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C166E-5348-4E67-BFA0-F04B7CFCF9B8}" type="datetimeFigureOut">
              <a:rPr lang="en-US" smtClean="0"/>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287526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C166E-5348-4E67-BFA0-F04B7CFCF9B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41382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C166E-5348-4E67-BFA0-F04B7CFCF9B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6FD09-B730-4D12-B20A-CFCE3B9C91E5}" type="slidenum">
              <a:rPr lang="en-US" smtClean="0"/>
              <a:t>‹#›</a:t>
            </a:fld>
            <a:endParaRPr lang="en-US"/>
          </a:p>
        </p:txBody>
      </p:sp>
    </p:spTree>
    <p:extLst>
      <p:ext uri="{BB962C8B-B14F-4D97-AF65-F5344CB8AC3E}">
        <p14:creationId xmlns:p14="http://schemas.microsoft.com/office/powerpoint/2010/main" val="122571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C166E-5348-4E67-BFA0-F04B7CFCF9B8}" type="datetimeFigureOut">
              <a:rPr lang="en-US" smtClean="0"/>
              <a:t>3/2/2017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6FD09-B730-4D12-B20A-CFCE3B9C91E5}" type="slidenum">
              <a:rPr lang="en-US" smtClean="0"/>
              <a:t>‹#›</a:t>
            </a:fld>
            <a:endParaRPr lang="en-US"/>
          </a:p>
        </p:txBody>
      </p:sp>
    </p:spTree>
    <p:extLst>
      <p:ext uri="{BB962C8B-B14F-4D97-AF65-F5344CB8AC3E}">
        <p14:creationId xmlns:p14="http://schemas.microsoft.com/office/powerpoint/2010/main" val="1056409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701.03549" TargetMode="External"/><Relationship Id="rId2" Type="http://schemas.openxmlformats.org/officeDocument/2006/relationships/hyperlink" Target="https://www.researchgate.net/profile/Zhong_Zheng15/publication/312622428_Forest_fire_spread_simulating_model_using_cellular_automaton_with_extreme_learning_machine/links/5886df42aca272b7b44cd8e3/Forest-fire-spread-simulating-model-using-cellular-automaton-with-extreme-learning-machine.pdf" TargetMode="External"/><Relationship Id="rId1" Type="http://schemas.openxmlformats.org/officeDocument/2006/relationships/slideLayout" Target="../slideLayouts/slideLayout2.xml"/><Relationship Id="rId5" Type="http://schemas.openxmlformats.org/officeDocument/2006/relationships/hyperlink" Target="http://wwwinfo.dimes.unical.it/~yaro/Forest%20Paper.PDF" TargetMode="External"/><Relationship Id="rId4" Type="http://schemas.openxmlformats.org/officeDocument/2006/relationships/hyperlink" Target="https://www.researchgate.net/profile/Liliana_Perez8/publication/289493955_BorealFireSim_A_GIS-based_Cellular_Automata_Model_of_Wildfires_for_the_Boreal_Forest_of_Quebec_in_a_Climate_Change_Paradigm/links/5699129d08aeeea9859456d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268" y="1828800"/>
            <a:ext cx="8196531" cy="3581400"/>
          </a:xfrm>
        </p:spPr>
        <p:txBody>
          <a:bodyPr>
            <a:normAutofit/>
          </a:bodyPr>
          <a:lstStyle/>
          <a:p>
            <a:pPr marL="0" indent="0" algn="ctr">
              <a:buNone/>
            </a:pPr>
            <a:endParaRPr lang="en-IN" dirty="0"/>
          </a:p>
          <a:p>
            <a:pPr marL="0" indent="0" algn="ctr">
              <a:buNone/>
            </a:pPr>
            <a:r>
              <a:rPr lang="en-IN" dirty="0" smtClean="0"/>
              <a:t> </a:t>
            </a:r>
          </a:p>
          <a:p>
            <a:pPr marL="0" indent="0" algn="ctr">
              <a:buNone/>
            </a:pPr>
            <a:endParaRPr lang="en-IN" dirty="0"/>
          </a:p>
          <a:p>
            <a:pPr marL="0" indent="0">
              <a:buNone/>
            </a:pPr>
            <a:endParaRPr lang="en-IN" dirty="0" smtClean="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69" y="2171701"/>
            <a:ext cx="568193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171701"/>
            <a:ext cx="243892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685799"/>
            <a:ext cx="7467600" cy="1200329"/>
          </a:xfrm>
          <a:prstGeom prst="rect">
            <a:avLst/>
          </a:prstGeom>
          <a:noFill/>
        </p:spPr>
        <p:txBody>
          <a:bodyPr wrap="square" rtlCol="0">
            <a:spAutoFit/>
          </a:bodyPr>
          <a:lstStyle/>
          <a:p>
            <a:pPr algn="ctr"/>
            <a:r>
              <a:rPr lang="en-IN" sz="2400" dirty="0"/>
              <a:t>ANALYSIS OF RESEARCH PAPERS PERTAINING </a:t>
            </a:r>
            <a:r>
              <a:rPr lang="en-IN" sz="2400" dirty="0" smtClean="0"/>
              <a:t>TO CELLULAR AUTOMATA FOREST </a:t>
            </a:r>
            <a:r>
              <a:rPr lang="en-IN" sz="2400" dirty="0"/>
              <a:t>FIRES SPREAD MODELLING USING CELLULAR AUTOMATA APPROACH</a:t>
            </a:r>
          </a:p>
        </p:txBody>
      </p:sp>
      <p:sp>
        <p:nvSpPr>
          <p:cNvPr id="6" name="TextBox 5"/>
          <p:cNvSpPr txBox="1"/>
          <p:nvPr/>
        </p:nvSpPr>
        <p:spPr>
          <a:xfrm>
            <a:off x="3047999" y="5410200"/>
            <a:ext cx="3446969" cy="923330"/>
          </a:xfrm>
          <a:prstGeom prst="rect">
            <a:avLst/>
          </a:prstGeom>
          <a:noFill/>
        </p:spPr>
        <p:txBody>
          <a:bodyPr wrap="none" rtlCol="0">
            <a:spAutoFit/>
          </a:bodyPr>
          <a:lstStyle/>
          <a:p>
            <a:pPr algn="ctr"/>
            <a:r>
              <a:rPr lang="en-US" dirty="0"/>
              <a:t>OSHO </a:t>
            </a:r>
            <a:r>
              <a:rPr lang="en-US" dirty="0" smtClean="0"/>
              <a:t>AGYEYA</a:t>
            </a:r>
          </a:p>
          <a:p>
            <a:pPr algn="ctr"/>
            <a:r>
              <a:rPr lang="en-US" dirty="0" smtClean="0"/>
              <a:t> 15BCE1326</a:t>
            </a:r>
          </a:p>
          <a:p>
            <a:pPr algn="ctr"/>
            <a:r>
              <a:rPr lang="en-US" dirty="0" smtClean="0"/>
              <a:t>VIT UNIVERSITY CHENNAI CAMPUS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ABSTRACT</a:t>
            </a:r>
            <a:br>
              <a:rPr lang="en-US" dirty="0" smtClean="0"/>
            </a:b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457200" y="2286000"/>
            <a:ext cx="8229600" cy="2133600"/>
          </a:xfrm>
        </p:spPr>
        <p:txBody>
          <a:bodyPr>
            <a:normAutofit/>
          </a:bodyPr>
          <a:lstStyle/>
          <a:p>
            <a:pPr marL="0" indent="0">
              <a:buNone/>
            </a:pPr>
            <a:r>
              <a:rPr lang="en-IN" sz="1800" dirty="0" smtClean="0"/>
              <a:t>Analysis </a:t>
            </a:r>
            <a:r>
              <a:rPr lang="en-IN" sz="1800" dirty="0"/>
              <a:t>of research paper will </a:t>
            </a:r>
            <a:r>
              <a:rPr lang="en-IN" sz="1800" dirty="0" smtClean="0"/>
              <a:t>demonstrate how forest </a:t>
            </a:r>
            <a:r>
              <a:rPr lang="en-IN" sz="1800" dirty="0"/>
              <a:t>fire </a:t>
            </a:r>
            <a:r>
              <a:rPr lang="en-IN" sz="1800" dirty="0" smtClean="0"/>
              <a:t>spread can be predicted using </a:t>
            </a:r>
            <a:r>
              <a:rPr lang="en-IN" sz="1800" dirty="0"/>
              <a:t>cellular automata. </a:t>
            </a:r>
            <a:r>
              <a:rPr lang="en-IN" sz="1800" dirty="0" smtClean="0"/>
              <a:t>It plays </a:t>
            </a:r>
            <a:r>
              <a:rPr lang="en-IN" sz="1800" dirty="0"/>
              <a:t>an essential role in designing quick risk </a:t>
            </a:r>
            <a:r>
              <a:rPr lang="en-IN" sz="1800" dirty="0" smtClean="0"/>
              <a:t>management techniques </a:t>
            </a:r>
            <a:r>
              <a:rPr lang="en-IN" sz="1800" dirty="0"/>
              <a:t>and implementing effective suppression policies. As a preferable </a:t>
            </a:r>
            <a:r>
              <a:rPr lang="en-IN" sz="1800" dirty="0" smtClean="0"/>
              <a:t>modelling </a:t>
            </a:r>
            <a:r>
              <a:rPr lang="en-IN" sz="1800" dirty="0"/>
              <a:t>approach, </a:t>
            </a:r>
            <a:r>
              <a:rPr lang="en-IN" sz="1800" dirty="0" smtClean="0"/>
              <a:t>2 dimensional cellular </a:t>
            </a:r>
            <a:r>
              <a:rPr lang="en-IN" sz="1800" dirty="0"/>
              <a:t>automaton (CA) has been used to understand the complex mechanisms of fire spreading.</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290054" cy="1091184"/>
          </a:xfrm>
        </p:spPr>
        <p:txBody>
          <a:bodyPr>
            <a:normAutofit fontScale="90000"/>
          </a:bodyPr>
          <a:lstStyle/>
          <a:p>
            <a:r>
              <a:rPr lang="en-US" dirty="0" smtClean="0"/>
              <a:t>PROBLEM DEFINITION</a:t>
            </a:r>
            <a:br>
              <a:rPr lang="en-US" dirty="0" smtClean="0"/>
            </a:br>
            <a:endParaRPr lang="en-US" dirty="0"/>
          </a:p>
        </p:txBody>
      </p:sp>
      <p:sp>
        <p:nvSpPr>
          <p:cNvPr id="3" name="Content Placeholder 2"/>
          <p:cNvSpPr>
            <a:spLocks noGrp="1"/>
          </p:cNvSpPr>
          <p:nvPr>
            <p:ph idx="1"/>
          </p:nvPr>
        </p:nvSpPr>
        <p:spPr>
          <a:xfrm>
            <a:off x="457200" y="2438400"/>
            <a:ext cx="8229600" cy="3687763"/>
          </a:xfrm>
        </p:spPr>
        <p:txBody>
          <a:bodyPr>
            <a:normAutofit fontScale="92500" lnSpcReduction="10000"/>
          </a:bodyPr>
          <a:lstStyle/>
          <a:p>
            <a:pPr marL="0" indent="0">
              <a:buNone/>
            </a:pPr>
            <a:r>
              <a:rPr lang="en-IN" sz="1800" dirty="0" smtClean="0"/>
              <a:t>A wildfire (wild land fire, forest fire, vegetation fire, grass fire, peat fire, bushfire, hill fire) is an uncontrolled fire often occurring in wild land areas which consume houses or agricultural resources.  It is </a:t>
            </a:r>
            <a:r>
              <a:rPr lang="en-IN" sz="1800" dirty="0"/>
              <a:t>a combustion reaction where the necessary ingredients for its occurrence are: </a:t>
            </a:r>
          </a:p>
          <a:p>
            <a:r>
              <a:rPr lang="en-IN" sz="1800" b="1" dirty="0"/>
              <a:t>Vegetation</a:t>
            </a:r>
            <a:r>
              <a:rPr lang="en-IN" sz="1800" dirty="0"/>
              <a:t>, which provides the combustible source for the reaction</a:t>
            </a:r>
          </a:p>
          <a:p>
            <a:r>
              <a:rPr lang="en-IN" sz="1800" b="1" dirty="0"/>
              <a:t>Oxygen</a:t>
            </a:r>
            <a:r>
              <a:rPr lang="en-IN" sz="1800" dirty="0"/>
              <a:t> in the air, which actuates as an oxidizing agent</a:t>
            </a:r>
          </a:p>
          <a:p>
            <a:r>
              <a:rPr lang="en-IN" sz="1800" b="1" dirty="0"/>
              <a:t>Heat source</a:t>
            </a:r>
            <a:r>
              <a:rPr lang="en-IN" sz="1800" dirty="0"/>
              <a:t> responsible for the initiation</a:t>
            </a:r>
          </a:p>
          <a:p>
            <a:r>
              <a:rPr lang="en-IN" sz="1800" b="1" dirty="0"/>
              <a:t>Self-sustainability</a:t>
            </a:r>
            <a:r>
              <a:rPr lang="en-IN" sz="1800" dirty="0"/>
              <a:t> of the </a:t>
            </a:r>
            <a:r>
              <a:rPr lang="en-IN" sz="1800" dirty="0" smtClean="0"/>
              <a:t>reaction</a:t>
            </a:r>
          </a:p>
          <a:p>
            <a:endParaRPr lang="en-IN" sz="1800" dirty="0"/>
          </a:p>
          <a:p>
            <a:pPr marL="0" indent="0">
              <a:buNone/>
            </a:pPr>
            <a:r>
              <a:rPr lang="en-IN" sz="1800" dirty="0" smtClean="0"/>
              <a:t>Forest fires spread rapidly due to acceleration of combustion by </a:t>
            </a:r>
            <a:r>
              <a:rPr lang="en-IN" sz="1800" dirty="0" err="1" smtClean="0"/>
              <a:t>winds.They</a:t>
            </a:r>
            <a:r>
              <a:rPr lang="en-IN" sz="1800" dirty="0" smtClean="0"/>
              <a:t> cause humungous irreplaceable damage to life and property at scale. The project focuses at studying various fire spreading models using 2-D cellular automata approach to find out which areas are affected first and the manner in which forest fire spread from source to engulfing areas.</a:t>
            </a:r>
            <a:endParaRPr lang="en-IN" sz="1800" dirty="0"/>
          </a:p>
          <a:p>
            <a:pPr marL="0" indent="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3000"/>
            <a:ext cx="8229600" cy="457200"/>
          </a:xfrm>
        </p:spPr>
        <p:txBody>
          <a:bodyPr>
            <a:normAutofit fontScale="90000"/>
          </a:bodyPr>
          <a:lstStyle/>
          <a:p>
            <a:r>
              <a:rPr lang="en-US" dirty="0" smtClean="0"/>
              <a:t>ISSUE MOTIVATED</a:t>
            </a:r>
            <a:br>
              <a:rPr lang="en-US" dirty="0" smtClean="0"/>
            </a:br>
            <a:endParaRPr lang="en-US" dirty="0"/>
          </a:p>
        </p:txBody>
      </p:sp>
      <p:sp>
        <p:nvSpPr>
          <p:cNvPr id="3" name="Content Placeholder 2"/>
          <p:cNvSpPr>
            <a:spLocks noGrp="1"/>
          </p:cNvSpPr>
          <p:nvPr>
            <p:ph idx="1"/>
          </p:nvPr>
        </p:nvSpPr>
        <p:spPr>
          <a:xfrm>
            <a:off x="457200" y="1752600"/>
            <a:ext cx="8229600" cy="5638800"/>
          </a:xfrm>
        </p:spPr>
        <p:txBody>
          <a:bodyPr>
            <a:noAutofit/>
          </a:bodyPr>
          <a:lstStyle/>
          <a:p>
            <a:endParaRPr lang="en-IN" sz="1000" dirty="0" smtClean="0">
              <a:latin typeface="CMR10"/>
            </a:endParaRPr>
          </a:p>
          <a:p>
            <a:pPr marL="0" indent="0">
              <a:buNone/>
            </a:pPr>
            <a:r>
              <a:rPr lang="en-IN" sz="1000" dirty="0" smtClean="0">
                <a:latin typeface="+mj-lt"/>
              </a:rPr>
              <a:t>CAUSES:</a:t>
            </a:r>
          </a:p>
          <a:p>
            <a:r>
              <a:rPr lang="en-IN" sz="1000" b="1" dirty="0" smtClean="0"/>
              <a:t>Unattended </a:t>
            </a:r>
            <a:r>
              <a:rPr lang="en-IN" sz="1000" b="1" dirty="0"/>
              <a:t>campfires </a:t>
            </a:r>
            <a:r>
              <a:rPr lang="en-IN" sz="1000" dirty="0"/>
              <a:t>can put things out of control and can cause wildfires</a:t>
            </a:r>
            <a:r>
              <a:rPr lang="en-IN" sz="1000" dirty="0" smtClean="0"/>
              <a:t>.</a:t>
            </a:r>
          </a:p>
          <a:p>
            <a:r>
              <a:rPr lang="en-IN" sz="1000" b="1" dirty="0" smtClean="0"/>
              <a:t>Car </a:t>
            </a:r>
            <a:r>
              <a:rPr lang="en-IN" sz="1000" b="1" dirty="0"/>
              <a:t>crashes </a:t>
            </a:r>
            <a:r>
              <a:rPr lang="en-IN" sz="1000" dirty="0"/>
              <a:t>have been known to start fires quickly and that is why it is common to see </a:t>
            </a:r>
            <a:r>
              <a:rPr lang="en-IN" sz="1000" dirty="0" smtClean="0"/>
              <a:t>fire-fighters </a:t>
            </a:r>
            <a:r>
              <a:rPr lang="en-IN" sz="1000" dirty="0"/>
              <a:t>rush to the scene in anticipation of a fire. </a:t>
            </a:r>
            <a:endParaRPr lang="en-IN" sz="1000" dirty="0" smtClean="0"/>
          </a:p>
          <a:p>
            <a:r>
              <a:rPr lang="en-IN" sz="1000" b="1" dirty="0"/>
              <a:t>C</a:t>
            </a:r>
            <a:r>
              <a:rPr lang="en-IN" sz="1000" b="1" dirty="0" smtClean="0"/>
              <a:t>igarette </a:t>
            </a:r>
            <a:r>
              <a:rPr lang="en-IN" sz="1000" b="1" dirty="0"/>
              <a:t>bud </a:t>
            </a:r>
            <a:r>
              <a:rPr lang="en-IN" sz="1000" dirty="0"/>
              <a:t>on the ground </a:t>
            </a:r>
            <a:r>
              <a:rPr lang="en-IN" sz="1000" dirty="0" smtClean="0"/>
              <a:t>trigger a big disaster.</a:t>
            </a:r>
          </a:p>
          <a:p>
            <a:r>
              <a:rPr lang="en-IN" sz="1000" b="1" dirty="0" smtClean="0"/>
              <a:t>Fireworks</a:t>
            </a:r>
            <a:r>
              <a:rPr lang="en-IN" sz="1000" dirty="0" smtClean="0"/>
              <a:t>  if </a:t>
            </a:r>
            <a:r>
              <a:rPr lang="en-IN" sz="1000" dirty="0"/>
              <a:t>not handled properly that may end up as flames in unwanted territory.</a:t>
            </a:r>
          </a:p>
          <a:p>
            <a:r>
              <a:rPr lang="en-IN" sz="1000" b="1" dirty="0" smtClean="0"/>
              <a:t>Arson</a:t>
            </a:r>
            <a:r>
              <a:rPr lang="en-IN" sz="1000" dirty="0" smtClean="0"/>
              <a:t> </a:t>
            </a:r>
            <a:r>
              <a:rPr lang="en-IN" sz="1000" dirty="0"/>
              <a:t>is the act of setting fire to property, vehicles or  any other thing with the intention to cause </a:t>
            </a:r>
            <a:r>
              <a:rPr lang="en-IN" sz="1000" dirty="0" smtClean="0"/>
              <a:t>damage, accounts for </a:t>
            </a:r>
            <a:r>
              <a:rPr lang="en-IN" sz="1000" dirty="0"/>
              <a:t>30% of all wildfire cases.</a:t>
            </a:r>
          </a:p>
          <a:p>
            <a:r>
              <a:rPr lang="en-IN" sz="1000" b="1" dirty="0" smtClean="0"/>
              <a:t>Lightening</a:t>
            </a:r>
            <a:r>
              <a:rPr lang="en-IN" sz="1000" dirty="0" smtClean="0"/>
              <a:t> </a:t>
            </a:r>
            <a:r>
              <a:rPr lang="en-IN" sz="1000" dirty="0"/>
              <a:t>can cause wildfires, especially the type of lightning called “hot lightning”, which can last for a relatively long time</a:t>
            </a:r>
            <a:r>
              <a:rPr lang="en-IN" sz="1000" dirty="0" smtClean="0"/>
              <a:t>. </a:t>
            </a:r>
          </a:p>
          <a:p>
            <a:r>
              <a:rPr lang="en-IN" sz="1000" b="1" dirty="0" smtClean="0"/>
              <a:t>Hot </a:t>
            </a:r>
            <a:r>
              <a:rPr lang="en-IN" sz="1000" b="1" dirty="0"/>
              <a:t>burning lava</a:t>
            </a:r>
            <a:r>
              <a:rPr lang="en-IN" sz="1000" dirty="0"/>
              <a:t>, from volcanic eruptions, also causes wildfires</a:t>
            </a:r>
            <a:r>
              <a:rPr lang="en-IN" sz="1000" dirty="0" smtClean="0"/>
              <a:t>.</a:t>
            </a:r>
            <a:endParaRPr lang="en-IN" sz="1000" dirty="0" smtClean="0">
              <a:latin typeface="CMR10"/>
            </a:endParaRPr>
          </a:p>
          <a:p>
            <a:pPr marL="0" indent="0">
              <a:buNone/>
            </a:pPr>
            <a:r>
              <a:rPr lang="en-IN" sz="1000" dirty="0" smtClean="0">
                <a:latin typeface="+mj-lt"/>
              </a:rPr>
              <a:t>IMPACT OF FOREST FIRES:</a:t>
            </a:r>
          </a:p>
          <a:p>
            <a:r>
              <a:rPr lang="en-IN" sz="1000" dirty="0" smtClean="0"/>
              <a:t>When </a:t>
            </a:r>
            <a:r>
              <a:rPr lang="en-IN" sz="1000" dirty="0"/>
              <a:t>a wildfire hits this soil </a:t>
            </a:r>
            <a:r>
              <a:rPr lang="en-IN" sz="1000" dirty="0" smtClean="0"/>
              <a:t> ,it </a:t>
            </a:r>
            <a:r>
              <a:rPr lang="en-IN" sz="1000" dirty="0"/>
              <a:t>becomes too hot and </a:t>
            </a:r>
            <a:r>
              <a:rPr lang="en-IN" sz="1000" b="1" dirty="0"/>
              <a:t>all of </a:t>
            </a:r>
            <a:r>
              <a:rPr lang="en-IN" sz="1000" b="1" dirty="0" smtClean="0"/>
              <a:t>its </a:t>
            </a:r>
            <a:r>
              <a:rPr lang="en-IN" sz="1000" b="1" dirty="0"/>
              <a:t>nutrients are </a:t>
            </a:r>
            <a:r>
              <a:rPr lang="en-IN" sz="1000" b="1" dirty="0" smtClean="0"/>
              <a:t>destroyed.</a:t>
            </a:r>
            <a:endParaRPr lang="en-IN" sz="1000" dirty="0"/>
          </a:p>
          <a:p>
            <a:r>
              <a:rPr lang="en-IN" sz="1000" b="1" dirty="0" smtClean="0"/>
              <a:t>Extinction </a:t>
            </a:r>
            <a:r>
              <a:rPr lang="en-IN" sz="1000" dirty="0" smtClean="0"/>
              <a:t>of certain animal species is also possible.</a:t>
            </a:r>
            <a:r>
              <a:rPr lang="en-IN" sz="1000" dirty="0"/>
              <a:t> </a:t>
            </a:r>
            <a:endParaRPr lang="en-IN" sz="1000" dirty="0" smtClean="0"/>
          </a:p>
          <a:p>
            <a:r>
              <a:rPr lang="en-IN" sz="1000" b="1" dirty="0" smtClean="0"/>
              <a:t>Trees </a:t>
            </a:r>
            <a:r>
              <a:rPr lang="en-IN" sz="1000" b="1" dirty="0"/>
              <a:t>and plants are gone</a:t>
            </a:r>
            <a:r>
              <a:rPr lang="en-IN" sz="1000" dirty="0"/>
              <a:t> as well. </a:t>
            </a:r>
            <a:endParaRPr lang="en-IN" sz="1000" dirty="0" smtClean="0"/>
          </a:p>
          <a:p>
            <a:r>
              <a:rPr lang="en-IN" sz="1000" dirty="0" smtClean="0"/>
              <a:t>Too </a:t>
            </a:r>
            <a:r>
              <a:rPr lang="en-IN" sz="1000" dirty="0"/>
              <a:t>much </a:t>
            </a:r>
            <a:r>
              <a:rPr lang="en-IN" sz="1000" dirty="0" smtClean="0"/>
              <a:t>water poured </a:t>
            </a:r>
            <a:r>
              <a:rPr lang="en-IN" sz="1000" dirty="0"/>
              <a:t>in the soil </a:t>
            </a:r>
            <a:r>
              <a:rPr lang="en-IN" sz="1000" dirty="0" smtClean="0"/>
              <a:t>to extinguish forest fires can </a:t>
            </a:r>
            <a:r>
              <a:rPr lang="en-IN" sz="1000" dirty="0"/>
              <a:t>cause </a:t>
            </a:r>
            <a:r>
              <a:rPr lang="en-IN" sz="1000" b="1" dirty="0"/>
              <a:t>erosion</a:t>
            </a:r>
            <a:r>
              <a:rPr lang="en-IN" sz="1000" dirty="0" smtClean="0"/>
              <a:t>.</a:t>
            </a:r>
          </a:p>
          <a:p>
            <a:r>
              <a:rPr lang="en-IN" sz="1000" dirty="0" smtClean="0"/>
              <a:t>Large </a:t>
            </a:r>
            <a:r>
              <a:rPr lang="en-IN" sz="1000" dirty="0"/>
              <a:t>amounts of smoke </a:t>
            </a:r>
            <a:r>
              <a:rPr lang="en-IN" sz="1000" dirty="0" smtClean="0"/>
              <a:t>causes  </a:t>
            </a:r>
            <a:r>
              <a:rPr lang="en-IN" sz="1000" b="1" dirty="0" smtClean="0"/>
              <a:t>air </a:t>
            </a:r>
            <a:r>
              <a:rPr lang="en-IN" sz="1000" b="1" dirty="0"/>
              <a:t>pollution</a:t>
            </a:r>
            <a:r>
              <a:rPr lang="en-IN" sz="1000" dirty="0" smtClean="0"/>
              <a:t>.</a:t>
            </a:r>
          </a:p>
          <a:p>
            <a:r>
              <a:rPr lang="en-IN" sz="1000" dirty="0" smtClean="0"/>
              <a:t>Unfortunately</a:t>
            </a:r>
            <a:r>
              <a:rPr lang="en-IN" sz="1000" dirty="0"/>
              <a:t>, some </a:t>
            </a:r>
            <a:r>
              <a:rPr lang="en-IN" sz="1000" b="1" dirty="0"/>
              <a:t>human lives are also lost </a:t>
            </a:r>
            <a:r>
              <a:rPr lang="en-IN" sz="1000" dirty="0"/>
              <a:t>in wildfires. </a:t>
            </a:r>
          </a:p>
          <a:p>
            <a:r>
              <a:rPr lang="en-IN" sz="1000" dirty="0" smtClean="0"/>
              <a:t>Incomes </a:t>
            </a:r>
            <a:r>
              <a:rPr lang="en-IN" sz="1000" dirty="0"/>
              <a:t>and </a:t>
            </a:r>
            <a:r>
              <a:rPr lang="en-IN" sz="1000" b="1" dirty="0"/>
              <a:t>jobs are lost for workers</a:t>
            </a:r>
            <a:r>
              <a:rPr lang="en-IN" sz="1000" dirty="0"/>
              <a:t> in the agricultural field whose field crops and animals were destroyed by the </a:t>
            </a:r>
            <a:r>
              <a:rPr lang="en-IN" sz="1000" dirty="0" smtClean="0"/>
              <a:t>wildfire.</a:t>
            </a:r>
          </a:p>
          <a:p>
            <a:r>
              <a:rPr lang="en-IN" sz="1000" b="1" dirty="0" smtClean="0"/>
              <a:t>Insurance </a:t>
            </a:r>
            <a:r>
              <a:rPr lang="en-IN" sz="1000" b="1" dirty="0"/>
              <a:t>premiums soar sky high</a:t>
            </a:r>
            <a:r>
              <a:rPr lang="en-IN" sz="1000" dirty="0"/>
              <a:t> after a wildfire because now everyone is looking to obtain some kind of insurance to prevent such devastating losses. </a:t>
            </a:r>
            <a:r>
              <a:rPr lang="en-IN" sz="1000" dirty="0" smtClean="0"/>
              <a:t/>
            </a:r>
            <a:br>
              <a:rPr lang="en-IN" sz="1000" dirty="0" smtClean="0"/>
            </a:br>
            <a:endParaRPr lang="en-IN" sz="1000" dirty="0"/>
          </a:p>
          <a:p>
            <a:pPr marL="0" indent="0">
              <a:buNone/>
            </a:pPr>
            <a:r>
              <a:rPr lang="en-IN" sz="1000" dirty="0" smtClean="0"/>
              <a:t>All these reasons motivated researchers to analyse forest fires in order to predict how they are spreading so that their damaging effects can be minimised. Also, the areas of a forest that are more susceptible to catching fires can then be made a priority during fire extinguishing process. In absence of proper research and analysis, this disaster poses a great threat to humanity.</a:t>
            </a:r>
            <a:endParaRPr lang="en-IN"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LITERATURE SURVEY</a:t>
            </a:r>
            <a:endParaRPr lang="en-US" dirty="0"/>
          </a:p>
        </p:txBody>
      </p:sp>
      <p:pic>
        <p:nvPicPr>
          <p:cNvPr id="1026" name="Picture 2" descr="C:\Users\Osho Agyeya\Desktop\Ske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467" y="1371600"/>
            <a:ext cx="4114800" cy="90379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sho Agyeya\Desktop\Sketc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67" y="2312803"/>
            <a:ext cx="1337733" cy="93842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4604238" y="1219200"/>
            <a:ext cx="5862" cy="533400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C:\Users\Osho Agyeya\Desktop\Sketch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9986" y="1371600"/>
            <a:ext cx="2666999" cy="109028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28600" y="3505200"/>
            <a:ext cx="876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0" name="Picture 6" descr="C:\Users\Osho Agyeya\Desktop\Sketch1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467" y="3712459"/>
            <a:ext cx="2590800" cy="139680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Osho Agyeya\Desktop\Sketch1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5171042"/>
            <a:ext cx="4113143" cy="11962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Osho Agyeya\Desktop\Sketch11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4884" y="3760979"/>
            <a:ext cx="3947479" cy="73482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Osho Agyeya\Desktop\Sketch11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00600" y="4876800"/>
            <a:ext cx="3994219" cy="11374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Osho Agyeya\Desktop\Sketch1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4043" y="2590800"/>
            <a:ext cx="3798887" cy="805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OF MODULES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Study of the given research papers in the stated order.</a:t>
            </a:r>
          </a:p>
          <a:p>
            <a:pPr marL="514350" indent="-514350">
              <a:buFont typeface="+mj-lt"/>
              <a:buAutoNum type="arabicPeriod"/>
            </a:pPr>
            <a:r>
              <a:rPr lang="en-US" dirty="0" smtClean="0"/>
              <a:t>Arriving at necessary mathematical inferences depicting the fire spread flow model.</a:t>
            </a:r>
          </a:p>
          <a:p>
            <a:pPr marL="514350" indent="-514350">
              <a:buFont typeface="+mj-lt"/>
              <a:buAutoNum type="arabicPeriod"/>
            </a:pPr>
            <a:r>
              <a:rPr lang="en-US" dirty="0" smtClean="0"/>
              <a:t>Formulating results associated with each paper.</a:t>
            </a:r>
          </a:p>
          <a:p>
            <a:pPr marL="514350" indent="-514350">
              <a:buFont typeface="+mj-lt"/>
              <a:buAutoNum type="arabicPeriod"/>
            </a:pPr>
            <a:r>
              <a:rPr lang="en-US" dirty="0" smtClean="0"/>
              <a:t>Simulation of forest fire spreading via necessary tools.</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It is important for the academic community to come up with efficient mathematical models to simulate various natural and man made disasters to  mitigate their adverse effects on humanity. The analysis shall provide base for modeling forest fire spreading so that it can be prevented from percolating further into critical areas.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457200" y="2286000"/>
            <a:ext cx="8229600" cy="3200400"/>
          </a:xfrm>
        </p:spPr>
        <p:txBody>
          <a:bodyPr>
            <a:normAutofit/>
          </a:bodyPr>
          <a:lstStyle/>
          <a:p>
            <a:r>
              <a:rPr lang="en-US" sz="1400" dirty="0">
                <a:hlinkClick r:id="rId2"/>
              </a:rPr>
              <a:t>https://</a:t>
            </a:r>
            <a:r>
              <a:rPr lang="en-US" sz="1400" dirty="0" smtClean="0">
                <a:hlinkClick r:id="rId2"/>
              </a:rPr>
              <a:t>www.researchgate.net/profile/Zhong_Zheng15/publication/312622428_Forest_fire_spread_simulating_model_using_cellular_automaton_with_extreme_learning_machine/links/5886df42aca272b7b44cd8e3/Forest-fire-spread-simulating-model-using-cellular-automaton-with-extreme-learning-machine.pdf</a:t>
            </a:r>
            <a:endParaRPr lang="en-US" sz="1400" dirty="0" smtClean="0"/>
          </a:p>
          <a:p>
            <a:endParaRPr lang="en-US" sz="1400" dirty="0"/>
          </a:p>
          <a:p>
            <a:r>
              <a:rPr lang="en-US" sz="1400" dirty="0">
                <a:hlinkClick r:id="rId3"/>
              </a:rPr>
              <a:t>https://</a:t>
            </a:r>
            <a:r>
              <a:rPr lang="en-US" sz="1400" dirty="0" smtClean="0">
                <a:hlinkClick r:id="rId3"/>
              </a:rPr>
              <a:t>arxiv.org/pdf/1701.03549</a:t>
            </a:r>
            <a:endParaRPr lang="en-US" sz="1400" dirty="0" smtClean="0"/>
          </a:p>
          <a:p>
            <a:endParaRPr lang="en-US" sz="1400" dirty="0" smtClean="0"/>
          </a:p>
          <a:p>
            <a:r>
              <a:rPr lang="en-US" sz="1400" dirty="0">
                <a:hlinkClick r:id="rId4"/>
              </a:rPr>
              <a:t>https://</a:t>
            </a:r>
            <a:r>
              <a:rPr lang="en-US" sz="1400" dirty="0" smtClean="0">
                <a:hlinkClick r:id="rId4"/>
              </a:rPr>
              <a:t>www.researchgate.net/profile/Liliana_Perez8/publication/289493955_BorealFireSim_A_GIS-based_Cellular_Automata_Model_of_Wildfires_for_the_Boreal_Forest_of_Quebec_in_a_Climate_Change_Paradigm/links/5699129d08aeeea9859456d1.pdf</a:t>
            </a:r>
            <a:endParaRPr lang="en-US" sz="1400" dirty="0" smtClean="0"/>
          </a:p>
          <a:p>
            <a:endParaRPr lang="en-US" sz="1400" dirty="0"/>
          </a:p>
          <a:p>
            <a:r>
              <a:rPr lang="en-US" sz="1400" dirty="0">
                <a:hlinkClick r:id="rId5"/>
              </a:rPr>
              <a:t>http://wwwinfo.dimes.unical.it/~yaro/Forest%20Paper.PDF</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426</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   ABSTRACT    </vt:lpstr>
      <vt:lpstr>PROBLEM DEFINITION </vt:lpstr>
      <vt:lpstr>ISSUE MOTIVATED </vt:lpstr>
      <vt:lpstr>LITERATURE SURVEY</vt:lpstr>
      <vt:lpstr>LIST OF MODULES  </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Slide 1: Title, student names with register number </dc:title>
  <dc:creator>Administrator</dc:creator>
  <cp:lastModifiedBy>Osho</cp:lastModifiedBy>
  <cp:revision>48</cp:revision>
  <dcterms:created xsi:type="dcterms:W3CDTF">2017-03-01T08:00:57Z</dcterms:created>
  <dcterms:modified xsi:type="dcterms:W3CDTF">2017-03-02T08:31:35Z</dcterms:modified>
</cp:coreProperties>
</file>