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8"/>
  </p:notesMasterIdLst>
  <p:sldIdLst>
    <p:sldId id="285" r:id="rId2"/>
    <p:sldId id="257"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6" r:id="rId23"/>
    <p:sldId id="307" r:id="rId24"/>
    <p:sldId id="308" r:id="rId25"/>
    <p:sldId id="309" r:id="rId26"/>
    <p:sldId id="279" r:id="rId27"/>
  </p:sldIdLst>
  <p:sldSz cx="9144000" cy="5143500" type="screen16x9"/>
  <p:notesSz cx="6858000" cy="9144000"/>
  <p:embeddedFontLst>
    <p:embeddedFont>
      <p:font typeface="Arvo" panose="020B0604020202020204" charset="0"/>
      <p:regular r:id="rId29"/>
      <p:bold r:id="rId30"/>
      <p:italic r:id="rId31"/>
      <p:boldItalic r:id="rId32"/>
    </p:embeddedFont>
    <p:embeddedFont>
      <p:font typeface="Roboto Condensed Light" panose="020B0604020202020204" charset="0"/>
      <p:regular r:id="rId33"/>
      <p:bold r:id="rId34"/>
      <p:italic r:id="rId35"/>
      <p:boldItalic r:id="rId36"/>
    </p:embeddedFont>
    <p:embeddedFont>
      <p:font typeface="Montserrat" panose="02000505000000020004" pitchFamily="2" charset="0"/>
      <p:regular r:id="rId37"/>
      <p:bold r:id="rId38"/>
    </p:embeddedFont>
    <p:embeddedFont>
      <p:font typeface="Calibri" panose="020F0502020204030204" pitchFamily="34" charset="0"/>
      <p:regular r:id="rId39"/>
      <p:bold r:id="rId40"/>
      <p:italic r:id="rId41"/>
      <p:boldItalic r:id="rId42"/>
    </p:embeddedFont>
    <p:embeddedFont>
      <p:font typeface="Roboto Condensed" panose="020B060402020202020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248"/>
    <a:srgbClr val="FF9800"/>
    <a:srgbClr val="3F5378"/>
    <a:srgbClr val="C7D3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E08998-BBD5-4470-8F09-61E45548B3F7}">
  <a:tblStyle styleId="{F0E08998-BBD5-4470-8F09-61E45548B3F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7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0442997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100" name="Slide Number Placeholder 3"/>
          <p:cNvSpPr>
            <a:spLocks noGrp="1"/>
          </p:cNvSpPr>
          <p:nvPr>
            <p:ph type="sldNum" sz="quarter" idx="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0E16C77-7E32-46A2-B78F-EDDBB9D2FAF0}" type="slidenum">
              <a:rPr lang="en-US" altLang="en-US" smtClean="0"/>
              <a:pPr>
                <a:spcBef>
                  <a:spcPct val="0"/>
                </a:spcBef>
              </a:pPr>
              <a:t>1</a:t>
            </a:fld>
            <a:endParaRPr lang="en-US" altLang="en-US" smtClean="0"/>
          </a:p>
        </p:txBody>
      </p:sp>
    </p:spTree>
    <p:extLst>
      <p:ext uri="{BB962C8B-B14F-4D97-AF65-F5344CB8AC3E}">
        <p14:creationId xmlns:p14="http://schemas.microsoft.com/office/powerpoint/2010/main" val="1647231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100" name="Slide Number Placeholder 3"/>
          <p:cNvSpPr>
            <a:spLocks noGrp="1"/>
          </p:cNvSpPr>
          <p:nvPr>
            <p:ph type="sldNum" sz="quarter" idx="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0E16C77-7E32-46A2-B78F-EDDBB9D2FAF0}" type="slidenum">
              <a:rPr lang="en-US" altLang="en-US" smtClean="0"/>
              <a:pPr>
                <a:spcBef>
                  <a:spcPct val="0"/>
                </a:spcBef>
              </a:pPr>
              <a:t>10</a:t>
            </a:fld>
            <a:endParaRPr lang="en-US" altLang="en-US" smtClean="0"/>
          </a:p>
        </p:txBody>
      </p:sp>
    </p:spTree>
    <p:extLst>
      <p:ext uri="{BB962C8B-B14F-4D97-AF65-F5344CB8AC3E}">
        <p14:creationId xmlns:p14="http://schemas.microsoft.com/office/powerpoint/2010/main" val="842173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5087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23027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98955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100" name="Slide Number Placeholder 3"/>
          <p:cNvSpPr>
            <a:spLocks noGrp="1"/>
          </p:cNvSpPr>
          <p:nvPr>
            <p:ph type="sldNum" sz="quarter" idx="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0E16C77-7E32-46A2-B78F-EDDBB9D2FAF0}" type="slidenum">
              <a:rPr lang="en-US" altLang="en-US" smtClean="0"/>
              <a:pPr>
                <a:spcBef>
                  <a:spcPct val="0"/>
                </a:spcBef>
              </a:pPr>
              <a:t>14</a:t>
            </a:fld>
            <a:endParaRPr lang="en-US" altLang="en-US" smtClean="0"/>
          </a:p>
        </p:txBody>
      </p:sp>
    </p:spTree>
    <p:extLst>
      <p:ext uri="{BB962C8B-B14F-4D97-AF65-F5344CB8AC3E}">
        <p14:creationId xmlns:p14="http://schemas.microsoft.com/office/powerpoint/2010/main" val="1966883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100" name="Slide Number Placeholder 3"/>
          <p:cNvSpPr>
            <a:spLocks noGrp="1"/>
          </p:cNvSpPr>
          <p:nvPr>
            <p:ph type="sldNum" sz="quarter" idx="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0E16C77-7E32-46A2-B78F-EDDBB9D2FAF0}" type="slidenum">
              <a:rPr lang="en-US" altLang="en-US" smtClean="0"/>
              <a:pPr>
                <a:spcBef>
                  <a:spcPct val="0"/>
                </a:spcBef>
              </a:pPr>
              <a:t>15</a:t>
            </a:fld>
            <a:endParaRPr lang="en-US" altLang="en-US" smtClean="0"/>
          </a:p>
        </p:txBody>
      </p:sp>
    </p:spTree>
    <p:extLst>
      <p:ext uri="{BB962C8B-B14F-4D97-AF65-F5344CB8AC3E}">
        <p14:creationId xmlns:p14="http://schemas.microsoft.com/office/powerpoint/2010/main" val="4003329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100" name="Slide Number Placeholder 3"/>
          <p:cNvSpPr>
            <a:spLocks noGrp="1"/>
          </p:cNvSpPr>
          <p:nvPr>
            <p:ph type="sldNum" sz="quarter" idx="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0E16C77-7E32-46A2-B78F-EDDBB9D2FAF0}" type="slidenum">
              <a:rPr lang="en-US" altLang="en-US" smtClean="0"/>
              <a:pPr>
                <a:spcBef>
                  <a:spcPct val="0"/>
                </a:spcBef>
              </a:pPr>
              <a:t>16</a:t>
            </a:fld>
            <a:endParaRPr lang="en-US" altLang="en-US" smtClean="0"/>
          </a:p>
        </p:txBody>
      </p:sp>
    </p:spTree>
    <p:extLst>
      <p:ext uri="{BB962C8B-B14F-4D97-AF65-F5344CB8AC3E}">
        <p14:creationId xmlns:p14="http://schemas.microsoft.com/office/powerpoint/2010/main" val="1293829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100" name="Slide Number Placeholder 3"/>
          <p:cNvSpPr>
            <a:spLocks noGrp="1"/>
          </p:cNvSpPr>
          <p:nvPr>
            <p:ph type="sldNum" sz="quarter" idx="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0E16C77-7E32-46A2-B78F-EDDBB9D2FAF0}" type="slidenum">
              <a:rPr lang="en-US" altLang="en-US" smtClean="0"/>
              <a:pPr>
                <a:spcBef>
                  <a:spcPct val="0"/>
                </a:spcBef>
              </a:pPr>
              <a:t>17</a:t>
            </a:fld>
            <a:endParaRPr lang="en-US" altLang="en-US" smtClean="0"/>
          </a:p>
        </p:txBody>
      </p:sp>
    </p:spTree>
    <p:extLst>
      <p:ext uri="{BB962C8B-B14F-4D97-AF65-F5344CB8AC3E}">
        <p14:creationId xmlns:p14="http://schemas.microsoft.com/office/powerpoint/2010/main" val="3486942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100" name="Slide Number Placeholder 3"/>
          <p:cNvSpPr>
            <a:spLocks noGrp="1"/>
          </p:cNvSpPr>
          <p:nvPr>
            <p:ph type="sldNum" sz="quarter" idx="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0E16C77-7E32-46A2-B78F-EDDBB9D2FAF0}" type="slidenum">
              <a:rPr lang="en-US" altLang="en-US" smtClean="0"/>
              <a:pPr>
                <a:spcBef>
                  <a:spcPct val="0"/>
                </a:spcBef>
              </a:pPr>
              <a:t>18</a:t>
            </a:fld>
            <a:endParaRPr lang="en-US" altLang="en-US" smtClean="0"/>
          </a:p>
        </p:txBody>
      </p:sp>
    </p:spTree>
    <p:extLst>
      <p:ext uri="{BB962C8B-B14F-4D97-AF65-F5344CB8AC3E}">
        <p14:creationId xmlns:p14="http://schemas.microsoft.com/office/powerpoint/2010/main" val="1595205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100" name="Slide Number Placeholder 3"/>
          <p:cNvSpPr>
            <a:spLocks noGrp="1"/>
          </p:cNvSpPr>
          <p:nvPr>
            <p:ph type="sldNum" sz="quarter" idx="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0E16C77-7E32-46A2-B78F-EDDBB9D2FAF0}" type="slidenum">
              <a:rPr lang="en-US" altLang="en-US" smtClean="0"/>
              <a:pPr>
                <a:spcBef>
                  <a:spcPct val="0"/>
                </a:spcBef>
              </a:pPr>
              <a:t>19</a:t>
            </a:fld>
            <a:endParaRPr lang="en-US" altLang="en-US" smtClean="0"/>
          </a:p>
        </p:txBody>
      </p:sp>
    </p:spTree>
    <p:extLst>
      <p:ext uri="{BB962C8B-B14F-4D97-AF65-F5344CB8AC3E}">
        <p14:creationId xmlns:p14="http://schemas.microsoft.com/office/powerpoint/2010/main" val="3778731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723216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100" name="Slide Number Placeholder 3"/>
          <p:cNvSpPr>
            <a:spLocks noGrp="1"/>
          </p:cNvSpPr>
          <p:nvPr>
            <p:ph type="sldNum" sz="quarter" idx="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0E16C77-7E32-46A2-B78F-EDDBB9D2FAF0}" type="slidenum">
              <a:rPr lang="en-US" altLang="en-US" smtClean="0"/>
              <a:pPr>
                <a:spcBef>
                  <a:spcPct val="0"/>
                </a:spcBef>
              </a:pPr>
              <a:t>20</a:t>
            </a:fld>
            <a:endParaRPr lang="en-US" altLang="en-US" smtClean="0"/>
          </a:p>
        </p:txBody>
      </p:sp>
    </p:spTree>
    <p:extLst>
      <p:ext uri="{BB962C8B-B14F-4D97-AF65-F5344CB8AC3E}">
        <p14:creationId xmlns:p14="http://schemas.microsoft.com/office/powerpoint/2010/main" val="712686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100" name="Slide Number Placeholder 3"/>
          <p:cNvSpPr>
            <a:spLocks noGrp="1"/>
          </p:cNvSpPr>
          <p:nvPr>
            <p:ph type="sldNum" sz="quarter" idx="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0E16C77-7E32-46A2-B78F-EDDBB9D2FAF0}" type="slidenum">
              <a:rPr lang="en-US" altLang="en-US" smtClean="0"/>
              <a:pPr>
                <a:spcBef>
                  <a:spcPct val="0"/>
                </a:spcBef>
              </a:pPr>
              <a:t>21</a:t>
            </a:fld>
            <a:endParaRPr lang="en-US" altLang="en-US" smtClean="0"/>
          </a:p>
        </p:txBody>
      </p:sp>
    </p:spTree>
    <p:extLst>
      <p:ext uri="{BB962C8B-B14F-4D97-AF65-F5344CB8AC3E}">
        <p14:creationId xmlns:p14="http://schemas.microsoft.com/office/powerpoint/2010/main" val="1194689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34086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985118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182322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151545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98911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67568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17657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32158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32547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100" name="Slide Number Placeholder 3"/>
          <p:cNvSpPr>
            <a:spLocks noGrp="1"/>
          </p:cNvSpPr>
          <p:nvPr>
            <p:ph type="sldNum" sz="quarter" idx="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0E16C77-7E32-46A2-B78F-EDDBB9D2FAF0}" type="slidenum">
              <a:rPr lang="en-US" altLang="en-US" smtClean="0"/>
              <a:pPr>
                <a:spcBef>
                  <a:spcPct val="0"/>
                </a:spcBef>
              </a:pPr>
              <a:t>7</a:t>
            </a:fld>
            <a:endParaRPr lang="en-US" altLang="en-US" smtClean="0"/>
          </a:p>
        </p:txBody>
      </p:sp>
    </p:spTree>
    <p:extLst>
      <p:ext uri="{BB962C8B-B14F-4D97-AF65-F5344CB8AC3E}">
        <p14:creationId xmlns:p14="http://schemas.microsoft.com/office/powerpoint/2010/main" val="724426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100" name="Slide Number Placeholder 3"/>
          <p:cNvSpPr>
            <a:spLocks noGrp="1"/>
          </p:cNvSpPr>
          <p:nvPr>
            <p:ph type="sldNum" sz="quarter" idx="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0E16C77-7E32-46A2-B78F-EDDBB9D2FAF0}" type="slidenum">
              <a:rPr lang="en-US" altLang="en-US" smtClean="0"/>
              <a:pPr>
                <a:spcBef>
                  <a:spcPct val="0"/>
                </a:spcBef>
              </a:pPr>
              <a:t>8</a:t>
            </a:fld>
            <a:endParaRPr lang="en-US" altLang="en-US" smtClean="0"/>
          </a:p>
        </p:txBody>
      </p:sp>
    </p:spTree>
    <p:extLst>
      <p:ext uri="{BB962C8B-B14F-4D97-AF65-F5344CB8AC3E}">
        <p14:creationId xmlns:p14="http://schemas.microsoft.com/office/powerpoint/2010/main" val="3081336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81494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xmlns="" id="{54BB5B35-3958-4EF4-B1F7-AF3B8AA361A6}"/>
              </a:ext>
            </a:extLst>
          </p:cNvPr>
          <p:cNvSpPr>
            <a:spLocks noGrp="1"/>
          </p:cNvSpPr>
          <p:nvPr>
            <p:ph type="dt" sz="half" idx="10"/>
          </p:nvPr>
        </p:nvSpPr>
        <p:spPr>
          <a:xfrm>
            <a:off x="457200" y="4767263"/>
            <a:ext cx="2133600" cy="273844"/>
          </a:xfrm>
          <a:prstGeom prst="rect">
            <a:avLst/>
          </a:prstGeom>
        </p:spPr>
        <p:txBody>
          <a:bodyPr/>
          <a:lstStyle>
            <a:lvl1pPr>
              <a:defRPr/>
            </a:lvl1pPr>
          </a:lstStyle>
          <a:p>
            <a:pPr>
              <a:defRPr/>
            </a:pPr>
            <a:fld id="{3FB4A7A0-3D1B-40A3-B3F9-D1DB61D14E1C}" type="datetime1">
              <a:rPr lang="en-US"/>
              <a:pPr>
                <a:defRPr/>
              </a:pPr>
              <a:t>8/28/2018</a:t>
            </a:fld>
            <a:endParaRPr lang="en-US"/>
          </a:p>
        </p:txBody>
      </p:sp>
      <p:sp>
        <p:nvSpPr>
          <p:cNvPr id="5" name="Slide Number Placeholder 5">
            <a:extLst>
              <a:ext uri="{FF2B5EF4-FFF2-40B4-BE49-F238E27FC236}">
                <a16:creationId xmlns:a16="http://schemas.microsoft.com/office/drawing/2014/main" xmlns="" id="{E25381C3-0A06-43BF-BAEA-ABDFEE3D77A5}"/>
              </a:ext>
            </a:extLst>
          </p:cNvPr>
          <p:cNvSpPr>
            <a:spLocks noGrp="1"/>
          </p:cNvSpPr>
          <p:nvPr>
            <p:ph type="sldNum" sz="quarter" idx="11"/>
          </p:nvPr>
        </p:nvSpPr>
        <p:spPr/>
        <p:txBody>
          <a:bodyPr/>
          <a:lstStyle>
            <a:lvl1pPr>
              <a:defRPr/>
            </a:lvl1pPr>
          </a:lstStyle>
          <a:p>
            <a:pPr>
              <a:defRPr/>
            </a:pPr>
            <a:fld id="{50E2AC5F-6EB5-4340-A17B-1CB334BB3925}" type="slidenum">
              <a:rPr lang="en-US" altLang="en-US"/>
              <a:pPr>
                <a:defRPr/>
              </a:pPr>
              <a:t>‹#›</a:t>
            </a:fld>
            <a:endParaRPr lang="en-US" altLang="en-US"/>
          </a:p>
        </p:txBody>
      </p:sp>
    </p:spTree>
    <p:extLst>
      <p:ext uri="{BB962C8B-B14F-4D97-AF65-F5344CB8AC3E}">
        <p14:creationId xmlns:p14="http://schemas.microsoft.com/office/powerpoint/2010/main" val="3014610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2" r:id="rId1"/>
    <p:sldLayoutId id="2147483656" r:id="rId2"/>
    <p:sldLayoutId id="2147483658"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6.jpe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8.jpe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11.jpe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1971675" cy="704850"/>
          </a:xfrm>
          <a:prstGeom prst="rect">
            <a:avLst/>
          </a:prstGeom>
        </p:spPr>
      </p:pic>
      <p:sp>
        <p:nvSpPr>
          <p:cNvPr id="2" name="Title 1">
            <a:extLst>
              <a:ext uri="{FF2B5EF4-FFF2-40B4-BE49-F238E27FC236}">
                <a16:creationId xmlns:a16="http://schemas.microsoft.com/office/drawing/2014/main" xmlns="" id="{20F3C975-28E2-4CC6-A792-C2B3AF8284AF}"/>
              </a:ext>
            </a:extLst>
          </p:cNvPr>
          <p:cNvSpPr>
            <a:spLocks noGrp="1"/>
          </p:cNvSpPr>
          <p:nvPr>
            <p:ph type="ctrTitle"/>
          </p:nvPr>
        </p:nvSpPr>
        <p:spPr>
          <a:xfrm>
            <a:off x="555425" y="460584"/>
            <a:ext cx="8033147" cy="1889522"/>
          </a:xfrm>
        </p:spPr>
        <p:txBody>
          <a:bodyPr rtlCol="0">
            <a:normAutofit/>
          </a:bodyPr>
          <a:lstStyle/>
          <a:p>
            <a:pPr algn="ctr">
              <a:defRPr/>
            </a:pPr>
            <a:r>
              <a:rPr lang="en-US" sz="2400" b="1" dirty="0">
                <a:solidFill>
                  <a:srgbClr val="3F5378"/>
                </a:solidFill>
                <a:latin typeface="Montserrat" panose="02000505000000020004" pitchFamily="2" charset="0"/>
                <a:cs typeface="Times New Roman" panose="02020603050405020304" pitchFamily="18" charset="0"/>
              </a:rPr>
              <a:t>CSE 3021 – Social And Information Network</a:t>
            </a:r>
            <a:r>
              <a:rPr lang="en-US" sz="2400" dirty="0">
                <a:solidFill>
                  <a:srgbClr val="C7D3E6"/>
                </a:solidFill>
                <a:latin typeface="Montserrat" panose="02000505000000020004" pitchFamily="2" charset="0"/>
                <a:cs typeface="Times New Roman" panose="02020603050405020304" pitchFamily="18" charset="0"/>
              </a:rPr>
              <a:t/>
            </a:r>
            <a:br>
              <a:rPr lang="en-US" sz="2400" dirty="0">
                <a:solidFill>
                  <a:srgbClr val="C7D3E6"/>
                </a:solidFill>
                <a:latin typeface="Montserrat" panose="02000505000000020004" pitchFamily="2" charset="0"/>
                <a:cs typeface="Times New Roman" panose="02020603050405020304" pitchFamily="18" charset="0"/>
              </a:rPr>
            </a:br>
            <a:r>
              <a:rPr lang="en-US" sz="2400" dirty="0">
                <a:solidFill>
                  <a:schemeClr val="tx1"/>
                </a:solidFill>
                <a:latin typeface="Montserrat" panose="02000505000000020004" pitchFamily="2" charset="0"/>
                <a:cs typeface="Times New Roman" panose="02020603050405020304" pitchFamily="18" charset="0"/>
              </a:rPr>
              <a:t/>
            </a:r>
            <a:br>
              <a:rPr lang="en-US" sz="2400" dirty="0">
                <a:solidFill>
                  <a:schemeClr val="tx1"/>
                </a:solidFill>
                <a:latin typeface="Montserrat" panose="02000505000000020004" pitchFamily="2" charset="0"/>
                <a:cs typeface="Times New Roman" panose="02020603050405020304" pitchFamily="18" charset="0"/>
              </a:rPr>
            </a:br>
            <a:r>
              <a:rPr lang="en-US" sz="2400" b="1" dirty="0">
                <a:solidFill>
                  <a:srgbClr val="FF9800"/>
                </a:solidFill>
                <a:latin typeface="Montserrat" panose="02000505000000020004" pitchFamily="2" charset="0"/>
                <a:cs typeface="Times New Roman" panose="02020603050405020304" pitchFamily="18" charset="0"/>
              </a:rPr>
              <a:t>Deep Learning on Graph Database using Neo4j</a:t>
            </a:r>
            <a:br>
              <a:rPr lang="en-US" sz="2400" b="1" dirty="0">
                <a:solidFill>
                  <a:srgbClr val="FF9800"/>
                </a:solidFill>
                <a:latin typeface="Montserrat" panose="02000505000000020004" pitchFamily="2" charset="0"/>
                <a:cs typeface="Times New Roman" panose="02020603050405020304" pitchFamily="18" charset="0"/>
              </a:rPr>
            </a:br>
            <a:r>
              <a:rPr lang="en-US" sz="2400" dirty="0">
                <a:solidFill>
                  <a:srgbClr val="FF9800"/>
                </a:solidFill>
                <a:latin typeface="Montserrat" panose="02000505000000020004" pitchFamily="2" charset="0"/>
                <a:cs typeface="Times New Roman" panose="02020603050405020304" pitchFamily="18" charset="0"/>
              </a:rPr>
              <a:t>(Review-1)</a:t>
            </a:r>
          </a:p>
        </p:txBody>
      </p:sp>
      <p:sp>
        <p:nvSpPr>
          <p:cNvPr id="3" name="Subtitle 2">
            <a:extLst>
              <a:ext uri="{FF2B5EF4-FFF2-40B4-BE49-F238E27FC236}">
                <a16:creationId xmlns:a16="http://schemas.microsoft.com/office/drawing/2014/main" xmlns="" id="{54E140DF-55B6-4A1B-9601-61BED9DF2E41}"/>
              </a:ext>
            </a:extLst>
          </p:cNvPr>
          <p:cNvSpPr>
            <a:spLocks noGrp="1"/>
          </p:cNvSpPr>
          <p:nvPr>
            <p:ph type="subTitle" idx="1"/>
          </p:nvPr>
        </p:nvSpPr>
        <p:spPr>
          <a:xfrm>
            <a:off x="555425" y="2846990"/>
            <a:ext cx="7641772" cy="1789510"/>
          </a:xfrm>
        </p:spPr>
        <p:txBody>
          <a:bodyPr rtlCol="0">
            <a:noAutofit/>
          </a:bodyPr>
          <a:lstStyle/>
          <a:p>
            <a:pPr>
              <a:defRPr/>
            </a:pPr>
            <a:r>
              <a:rPr lang="en-US" sz="1200" b="1" dirty="0">
                <a:solidFill>
                  <a:srgbClr val="3F5378"/>
                </a:solidFill>
                <a:latin typeface="Montserrat" panose="02000505000000020004" pitchFamily="2" charset="0"/>
                <a:cs typeface="Times New Roman" panose="02020603050405020304" pitchFamily="18" charset="0"/>
              </a:rPr>
              <a:t>Team Members</a:t>
            </a:r>
          </a:p>
          <a:p>
            <a:pPr>
              <a:defRPr/>
            </a:pPr>
            <a:endParaRPr lang="en-US" sz="1200" b="1" dirty="0">
              <a:solidFill>
                <a:srgbClr val="3F5378"/>
              </a:solidFill>
              <a:latin typeface="Montserrat" panose="02000505000000020004" pitchFamily="2" charset="0"/>
              <a:cs typeface="Times New Roman" panose="02020603050405020304" pitchFamily="18" charset="0"/>
            </a:endParaRPr>
          </a:p>
          <a:p>
            <a:pPr>
              <a:defRPr/>
            </a:pPr>
            <a:r>
              <a:rPr lang="en-US" sz="1200" b="1" dirty="0">
                <a:solidFill>
                  <a:srgbClr val="3F5378"/>
                </a:solidFill>
                <a:latin typeface="Montserrat" panose="02000505000000020004" pitchFamily="2" charset="0"/>
                <a:cs typeface="Times New Roman" panose="02020603050405020304" pitchFamily="18" charset="0"/>
              </a:rPr>
              <a:t>Reg. No.               Name</a:t>
            </a:r>
          </a:p>
          <a:p>
            <a:pPr>
              <a:defRPr/>
            </a:pPr>
            <a:r>
              <a:rPr lang="en-US" sz="1200" b="1" dirty="0">
                <a:solidFill>
                  <a:srgbClr val="3F5378"/>
                </a:solidFill>
                <a:latin typeface="Montserrat" panose="02000505000000020004" pitchFamily="2" charset="0"/>
                <a:cs typeface="Times New Roman" panose="02020603050405020304" pitchFamily="18" charset="0"/>
              </a:rPr>
              <a:t>        15BCE1326          </a:t>
            </a:r>
            <a:r>
              <a:rPr lang="en-US" sz="1200" b="1" dirty="0" err="1">
                <a:solidFill>
                  <a:srgbClr val="3F5378"/>
                </a:solidFill>
                <a:latin typeface="Montserrat" panose="02000505000000020004" pitchFamily="2" charset="0"/>
                <a:cs typeface="Times New Roman" panose="02020603050405020304" pitchFamily="18" charset="0"/>
              </a:rPr>
              <a:t>Osho</a:t>
            </a:r>
            <a:r>
              <a:rPr lang="en-US" sz="1200" b="1" dirty="0">
                <a:solidFill>
                  <a:srgbClr val="3F5378"/>
                </a:solidFill>
                <a:latin typeface="Montserrat" panose="02000505000000020004" pitchFamily="2" charset="0"/>
                <a:cs typeface="Times New Roman" panose="02020603050405020304" pitchFamily="18" charset="0"/>
              </a:rPr>
              <a:t> </a:t>
            </a:r>
            <a:r>
              <a:rPr lang="en-US" sz="1200" b="1" dirty="0" err="1">
                <a:solidFill>
                  <a:srgbClr val="3F5378"/>
                </a:solidFill>
                <a:latin typeface="Montserrat" panose="02000505000000020004" pitchFamily="2" charset="0"/>
                <a:cs typeface="Times New Roman" panose="02020603050405020304" pitchFamily="18" charset="0"/>
              </a:rPr>
              <a:t>Agyeya</a:t>
            </a:r>
            <a:endParaRPr lang="en-US" sz="1200" b="1" dirty="0">
              <a:solidFill>
                <a:srgbClr val="3F5378"/>
              </a:solidFill>
              <a:latin typeface="Montserrat" panose="02000505000000020004" pitchFamily="2" charset="0"/>
              <a:cs typeface="Times New Roman" panose="02020603050405020304" pitchFamily="18" charset="0"/>
            </a:endParaRPr>
          </a:p>
          <a:p>
            <a:pPr>
              <a:defRPr/>
            </a:pPr>
            <a:r>
              <a:rPr lang="en-US" sz="1200" b="1" dirty="0">
                <a:solidFill>
                  <a:srgbClr val="3F5378"/>
                </a:solidFill>
                <a:latin typeface="Montserrat" panose="02000505000000020004" pitchFamily="2" charset="0"/>
                <a:cs typeface="Times New Roman" panose="02020603050405020304" pitchFamily="18" charset="0"/>
              </a:rPr>
              <a:t>           15BCE1136          </a:t>
            </a:r>
            <a:r>
              <a:rPr lang="en-US" sz="1200" b="1" dirty="0" err="1">
                <a:solidFill>
                  <a:srgbClr val="3F5378"/>
                </a:solidFill>
                <a:latin typeface="Montserrat" panose="02000505000000020004" pitchFamily="2" charset="0"/>
                <a:cs typeface="Times New Roman" panose="02020603050405020304" pitchFamily="18" charset="0"/>
              </a:rPr>
              <a:t>Pushpit</a:t>
            </a:r>
            <a:r>
              <a:rPr lang="en-US" sz="1200" b="1" dirty="0">
                <a:solidFill>
                  <a:srgbClr val="3F5378"/>
                </a:solidFill>
                <a:latin typeface="Montserrat" panose="02000505000000020004" pitchFamily="2" charset="0"/>
                <a:cs typeface="Times New Roman" panose="02020603050405020304" pitchFamily="18" charset="0"/>
              </a:rPr>
              <a:t> </a:t>
            </a:r>
            <a:r>
              <a:rPr lang="en-US" sz="1200" b="1" dirty="0" err="1">
                <a:solidFill>
                  <a:srgbClr val="3F5378"/>
                </a:solidFill>
                <a:latin typeface="Montserrat" panose="02000505000000020004" pitchFamily="2" charset="0"/>
                <a:cs typeface="Times New Roman" panose="02020603050405020304" pitchFamily="18" charset="0"/>
              </a:rPr>
              <a:t>Bagga</a:t>
            </a:r>
            <a:endParaRPr lang="en-US" sz="1200" b="1" dirty="0">
              <a:solidFill>
                <a:srgbClr val="3F5378"/>
              </a:solidFill>
              <a:latin typeface="Montserrat" panose="02000505000000020004" pitchFamily="2" charset="0"/>
              <a:cs typeface="Times New Roman" panose="02020603050405020304" pitchFamily="18" charset="0"/>
            </a:endParaRPr>
          </a:p>
          <a:p>
            <a:pPr>
              <a:defRPr/>
            </a:pPr>
            <a:r>
              <a:rPr lang="en-US" sz="1200" b="1" dirty="0">
                <a:solidFill>
                  <a:srgbClr val="3F5378"/>
                </a:solidFill>
                <a:latin typeface="Montserrat" panose="02000505000000020004" pitchFamily="2" charset="0"/>
                <a:cs typeface="Times New Roman" panose="02020603050405020304" pitchFamily="18" charset="0"/>
              </a:rPr>
              <a:t>           15BCE1252          Tushar Pahuja</a:t>
            </a:r>
          </a:p>
          <a:p>
            <a:pPr>
              <a:defRPr/>
            </a:pPr>
            <a:r>
              <a:rPr lang="en-US" sz="1200" b="1" dirty="0">
                <a:solidFill>
                  <a:srgbClr val="3F5378"/>
                </a:solidFill>
                <a:latin typeface="Montserrat" panose="02000505000000020004" pitchFamily="2" charset="0"/>
                <a:cs typeface="Times New Roman" panose="02020603050405020304" pitchFamily="18" charset="0"/>
              </a:rPr>
              <a:t>        15BCE1257           </a:t>
            </a:r>
            <a:r>
              <a:rPr lang="en-US" sz="1200" b="1" dirty="0" err="1">
                <a:solidFill>
                  <a:srgbClr val="3F5378"/>
                </a:solidFill>
                <a:latin typeface="Montserrat" panose="02000505000000020004" pitchFamily="2" charset="0"/>
                <a:cs typeface="Times New Roman" panose="02020603050405020304" pitchFamily="18" charset="0"/>
              </a:rPr>
              <a:t>Hargur</a:t>
            </a:r>
            <a:r>
              <a:rPr lang="en-US" sz="1200" b="1" dirty="0">
                <a:solidFill>
                  <a:srgbClr val="3F5378"/>
                </a:solidFill>
                <a:latin typeface="Montserrat" panose="02000505000000020004" pitchFamily="2" charset="0"/>
                <a:cs typeface="Times New Roman" panose="02020603050405020304" pitchFamily="18" charset="0"/>
              </a:rPr>
              <a:t> </a:t>
            </a:r>
            <a:r>
              <a:rPr lang="en-US" sz="1200" b="1" dirty="0" err="1">
                <a:solidFill>
                  <a:srgbClr val="3F5378"/>
                </a:solidFill>
                <a:latin typeface="Montserrat" panose="02000505000000020004" pitchFamily="2" charset="0"/>
                <a:cs typeface="Times New Roman" panose="02020603050405020304" pitchFamily="18" charset="0"/>
              </a:rPr>
              <a:t>Bedi</a:t>
            </a:r>
            <a:endParaRPr lang="en-US" sz="1200" b="1" dirty="0">
              <a:solidFill>
                <a:srgbClr val="3F5378"/>
              </a:solidFill>
              <a:latin typeface="Montserrat" panose="02000505000000020004" pitchFamily="2" charset="0"/>
              <a:cs typeface="Times New Roman" panose="02020603050405020304" pitchFamily="18" charset="0"/>
            </a:endParaRPr>
          </a:p>
          <a:p>
            <a:pPr>
              <a:defRPr/>
            </a:pPr>
            <a:endParaRPr lang="en-US" sz="1200" b="1" dirty="0">
              <a:solidFill>
                <a:srgbClr val="3F5378"/>
              </a:solidFill>
              <a:latin typeface="Montserrat" panose="02000505000000020004" pitchFamily="2" charset="0"/>
              <a:cs typeface="Times New Roman" panose="02020603050405020304" pitchFamily="18" charset="0"/>
            </a:endParaRPr>
          </a:p>
          <a:p>
            <a:pPr>
              <a:defRPr/>
            </a:pPr>
            <a:r>
              <a:rPr lang="en-US" sz="1200" b="1" dirty="0">
                <a:solidFill>
                  <a:srgbClr val="3F5378"/>
                </a:solidFill>
                <a:latin typeface="Montserrat" panose="02000505000000020004" pitchFamily="2" charset="0"/>
                <a:cs typeface="Times New Roman" panose="02020603050405020304" pitchFamily="18" charset="0"/>
              </a:rPr>
              <a:t>Faculty : </a:t>
            </a:r>
            <a:r>
              <a:rPr lang="en-US" sz="1200" b="1" dirty="0" err="1">
                <a:solidFill>
                  <a:srgbClr val="3F5378"/>
                </a:solidFill>
                <a:latin typeface="Montserrat" panose="02000505000000020004" pitchFamily="2" charset="0"/>
                <a:cs typeface="Times New Roman" panose="02020603050405020304" pitchFamily="18" charset="0"/>
              </a:rPr>
              <a:t>Dr.L.Jani</a:t>
            </a:r>
            <a:r>
              <a:rPr lang="en-US" sz="1200" b="1" dirty="0">
                <a:solidFill>
                  <a:srgbClr val="3F5378"/>
                </a:solidFill>
                <a:latin typeface="Montserrat" panose="02000505000000020004" pitchFamily="2" charset="0"/>
                <a:cs typeface="Times New Roman" panose="02020603050405020304" pitchFamily="18" charset="0"/>
              </a:rPr>
              <a:t> </a:t>
            </a:r>
            <a:r>
              <a:rPr lang="en-US" sz="1200" b="1" dirty="0" err="1">
                <a:solidFill>
                  <a:srgbClr val="3F5378"/>
                </a:solidFill>
                <a:latin typeface="Montserrat" panose="02000505000000020004" pitchFamily="2" charset="0"/>
                <a:cs typeface="Times New Roman" panose="02020603050405020304" pitchFamily="18" charset="0"/>
              </a:rPr>
              <a:t>Anbarasi</a:t>
            </a:r>
            <a:endParaRPr lang="en-US" sz="1200" b="1" dirty="0">
              <a:solidFill>
                <a:srgbClr val="3F5378"/>
              </a:solidFill>
              <a:latin typeface="Montserrat" panose="02000505000000020004" pitchFamily="2" charset="0"/>
              <a:cs typeface="Times New Roman" panose="02020603050405020304" pitchFamily="18" charset="0"/>
            </a:endParaRPr>
          </a:p>
          <a:p>
            <a:pPr>
              <a:defRPr/>
            </a:pPr>
            <a:r>
              <a:rPr lang="en-US" sz="1200" b="1" dirty="0">
                <a:solidFill>
                  <a:srgbClr val="3F5378"/>
                </a:solidFill>
                <a:latin typeface="Montserrat" panose="02000505000000020004" pitchFamily="2" charset="0"/>
                <a:cs typeface="Times New Roman" panose="02020603050405020304" pitchFamily="18" charset="0"/>
              </a:rPr>
              <a:t>VIT, Chennai.</a:t>
            </a:r>
          </a:p>
        </p:txBody>
      </p:sp>
      <p:sp>
        <p:nvSpPr>
          <p:cNvPr id="3076" name="Slide Number Placeholder 4"/>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spcBef>
                <a:spcPct val="0"/>
              </a:spcBef>
              <a:buFontTx/>
              <a:buNone/>
            </a:pPr>
            <a:fld id="{23D37DA7-BFB0-4229-99EA-150BD7775BB0}" type="slidenum">
              <a:rPr lang="en-US" altLang="en-US" sz="900">
                <a:solidFill>
                  <a:srgbClr val="898989"/>
                </a:solidFill>
                <a:latin typeface="Times New Roman" panose="02020603050405020304" pitchFamily="18" charset="0"/>
                <a:cs typeface="Times New Roman" panose="02020603050405020304" pitchFamily="18" charset="0"/>
              </a:rPr>
              <a:pPr>
                <a:spcBef>
                  <a:spcPct val="0"/>
                </a:spcBef>
                <a:buFontTx/>
                <a:buNone/>
              </a:pPr>
              <a:t>1</a:t>
            </a:fld>
            <a:endParaRPr lang="en-US" altLang="en-US" sz="900">
              <a:solidFill>
                <a:srgbClr val="898989"/>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4"/>
          <a:stretch>
            <a:fillRect/>
          </a:stretch>
        </p:blipFill>
        <p:spPr>
          <a:xfrm>
            <a:off x="7105650" y="4492246"/>
            <a:ext cx="2038350" cy="638175"/>
          </a:xfrm>
          <a:prstGeom prst="rect">
            <a:avLst/>
          </a:prstGeom>
        </p:spPr>
      </p:pic>
    </p:spTree>
    <p:extLst>
      <p:ext uri="{BB962C8B-B14F-4D97-AF65-F5344CB8AC3E}">
        <p14:creationId xmlns:p14="http://schemas.microsoft.com/office/powerpoint/2010/main" val="183314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1971675" cy="704850"/>
          </a:xfrm>
          <a:prstGeom prst="rect">
            <a:avLst/>
          </a:prstGeom>
        </p:spPr>
      </p:pic>
      <p:sp>
        <p:nvSpPr>
          <p:cNvPr id="3076" name="Slide Number Placeholder 4"/>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spcBef>
                <a:spcPct val="0"/>
              </a:spcBef>
              <a:buFontTx/>
              <a:buNone/>
            </a:pPr>
            <a:fld id="{23D37DA7-BFB0-4229-99EA-150BD7775BB0}" type="slidenum">
              <a:rPr lang="en-US" altLang="en-US" sz="900">
                <a:solidFill>
                  <a:srgbClr val="898989"/>
                </a:solidFill>
                <a:latin typeface="Times New Roman" panose="02020603050405020304" pitchFamily="18" charset="0"/>
                <a:cs typeface="Times New Roman" panose="02020603050405020304" pitchFamily="18" charset="0"/>
              </a:rPr>
              <a:pPr>
                <a:spcBef>
                  <a:spcPct val="0"/>
                </a:spcBef>
                <a:buFontTx/>
                <a:buNone/>
              </a:pPr>
              <a:t>10</a:t>
            </a:fld>
            <a:endParaRPr lang="en-US" altLang="en-US" sz="900">
              <a:solidFill>
                <a:srgbClr val="898989"/>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4"/>
          <a:stretch>
            <a:fillRect/>
          </a:stretch>
        </p:blipFill>
        <p:spPr>
          <a:xfrm>
            <a:off x="7105650" y="4492246"/>
            <a:ext cx="2038350" cy="638175"/>
          </a:xfrm>
          <a:prstGeom prst="rect">
            <a:avLst/>
          </a:prstGeom>
        </p:spPr>
      </p:pic>
      <p:sp>
        <p:nvSpPr>
          <p:cNvPr id="9" name="Google Shape;193;p12"/>
          <p:cNvSpPr txBox="1">
            <a:spLocks/>
          </p:cNvSpPr>
          <p:nvPr/>
        </p:nvSpPr>
        <p:spPr>
          <a:xfrm>
            <a:off x="609368" y="1306304"/>
            <a:ext cx="7435173" cy="15757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1pPr>
            <a:lvl2pPr marL="342900" marR="0" lvl="1"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2pPr>
            <a:lvl3pPr marL="685800" marR="0" lvl="2"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3pPr>
            <a:lvl4pPr marL="1028700" marR="0" lvl="3"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4pPr>
            <a:lvl5pPr marL="1371600" marR="0" lvl="4"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5pPr>
            <a:lvl6pPr marL="1714500" marR="0" lvl="5"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6pPr>
            <a:lvl7pPr marL="2057400" marR="0" lvl="6"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7pPr>
            <a:lvl8pPr marL="2400300" marR="0" lvl="7"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8pPr>
            <a:lvl9pPr marL="2743200" marR="0" lvl="8" indent="0" algn="ctr" rtl="0">
              <a:lnSpc>
                <a:spcPct val="100000"/>
              </a:lnSpc>
              <a:spcBef>
                <a:spcPts val="1000"/>
              </a:spcBef>
              <a:spcAft>
                <a:spcPts val="100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9pPr>
          </a:lstStyle>
          <a:p>
            <a:pPr algn="l">
              <a:defRPr/>
            </a:pPr>
            <a:r>
              <a:rPr lang="en-US" altLang="en-US" sz="1700" dirty="0">
                <a:solidFill>
                  <a:srgbClr val="263248"/>
                </a:solidFill>
                <a:latin typeface="Times New Roman" panose="02020603050405020304" pitchFamily="18" charset="0"/>
                <a:cs typeface="Times New Roman" panose="02020603050405020304" pitchFamily="18" charset="0"/>
              </a:rPr>
              <a:t>Review score are calculated as the dot product between a person’s style_preference and a product’s style</a:t>
            </a:r>
            <a:r>
              <a:rPr lang="en-US" altLang="en-US" sz="1700" dirty="0" smtClean="0">
                <a:solidFill>
                  <a:srgbClr val="263248"/>
                </a:solidFill>
                <a:latin typeface="Times New Roman" panose="02020603050405020304" pitchFamily="18" charset="0"/>
                <a:cs typeface="Times New Roman" panose="02020603050405020304" pitchFamily="18" charset="0"/>
              </a:rPr>
              <a:t>.</a:t>
            </a:r>
          </a:p>
          <a:p>
            <a:pPr algn="l">
              <a:defRPr/>
            </a:pPr>
            <a:endParaRPr lang="en-US" altLang="en-US" sz="1700" dirty="0">
              <a:solidFill>
                <a:srgbClr val="263248"/>
              </a:solidFill>
              <a:latin typeface="Times New Roman" panose="02020603050405020304" pitchFamily="18" charset="0"/>
              <a:cs typeface="Times New Roman" panose="02020603050405020304" pitchFamily="18" charset="0"/>
            </a:endParaRPr>
          </a:p>
          <a:p>
            <a:pPr algn="l">
              <a:defRPr/>
            </a:pPr>
            <a:r>
              <a:rPr lang="en-US" altLang="en-US" sz="1700" dirty="0">
                <a:solidFill>
                  <a:srgbClr val="263248"/>
                </a:solidFill>
                <a:latin typeface="Times New Roman" panose="02020603050405020304" pitchFamily="18" charset="0"/>
                <a:cs typeface="Times New Roman" panose="02020603050405020304" pitchFamily="18" charset="0"/>
              </a:rPr>
              <a:t>For example, a person with style_preference [0,1,0,0,0,0] reviews product Nintendo Switch with style [0,1,0,0,0,0], and her review score is 1.0. When she reviews a PS4, with style [1,0,0,0,0,0], her review score is 0.0.</a:t>
            </a:r>
          </a:p>
          <a:p>
            <a:pPr algn="l">
              <a:defRPr/>
            </a:pPr>
            <a:endParaRPr lang="en-US" altLang="en-US" sz="1700" dirty="0">
              <a:solidFill>
                <a:srgbClr val="263248"/>
              </a:solidFill>
              <a:latin typeface="Times New Roman" panose="02020603050405020304" pitchFamily="18" charset="0"/>
              <a:cs typeface="Times New Roman" panose="02020603050405020304" pitchFamily="18" charset="0"/>
            </a:endParaRPr>
          </a:p>
        </p:txBody>
      </p:sp>
      <p:sp>
        <p:nvSpPr>
          <p:cNvPr id="10" name="Google Shape;193;p12"/>
          <p:cNvSpPr txBox="1">
            <a:spLocks/>
          </p:cNvSpPr>
          <p:nvPr/>
        </p:nvSpPr>
        <p:spPr>
          <a:xfrm>
            <a:off x="293916" y="849104"/>
            <a:ext cx="3973515"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1pPr>
            <a:lvl2pPr marL="342900" marR="0" lvl="1"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2pPr>
            <a:lvl3pPr marL="685800" marR="0" lvl="2"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3pPr>
            <a:lvl4pPr marL="1028700" marR="0" lvl="3"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4pPr>
            <a:lvl5pPr marL="1371600" marR="0" lvl="4"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5pPr>
            <a:lvl6pPr marL="1714500" marR="0" lvl="5"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6pPr>
            <a:lvl7pPr marL="2057400" marR="0" lvl="6"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7pPr>
            <a:lvl8pPr marL="2400300" marR="0" lvl="7"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8pPr>
            <a:lvl9pPr marL="2743200" marR="0" lvl="8" indent="0" algn="ctr" rtl="0">
              <a:lnSpc>
                <a:spcPct val="100000"/>
              </a:lnSpc>
              <a:spcBef>
                <a:spcPts val="1000"/>
              </a:spcBef>
              <a:spcAft>
                <a:spcPts val="100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9pPr>
          </a:lstStyle>
          <a:p>
            <a:r>
              <a:rPr lang="en-US" altLang="en-US" sz="1800" b="1" dirty="0" smtClean="0">
                <a:solidFill>
                  <a:srgbClr val="FF9800"/>
                </a:solidFill>
                <a:latin typeface="Roboto Condensed" panose="020B0604020202020204" charset="0"/>
                <a:ea typeface="Roboto Condensed" panose="020B0604020202020204" charset="0"/>
                <a:cs typeface="Times New Roman" panose="02020603050405020304" pitchFamily="18" charset="0"/>
              </a:rPr>
              <a:t>How review scored are calculated?</a:t>
            </a:r>
            <a:endParaRPr lang="en-US" altLang="en-US" sz="1800" b="1" dirty="0">
              <a:solidFill>
                <a:srgbClr val="FF9800"/>
              </a:solidFill>
              <a:latin typeface="Roboto Condensed" panose="020B0604020202020204" charset="0"/>
              <a:ea typeface="Roboto Condensed" panose="020B0604020202020204" charset="0"/>
              <a:cs typeface="Times New Roman" panose="02020603050405020304" pitchFamily="18" charset="0"/>
            </a:endParaRPr>
          </a:p>
        </p:txBody>
      </p:sp>
      <p:sp>
        <p:nvSpPr>
          <p:cNvPr id="16" name="Google Shape;192;p12"/>
          <p:cNvSpPr txBox="1">
            <a:spLocks/>
          </p:cNvSpPr>
          <p:nvPr/>
        </p:nvSpPr>
        <p:spPr>
          <a:xfrm>
            <a:off x="8771886" y="4653533"/>
            <a:ext cx="1487400" cy="31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1200" b="1" dirty="0" smtClean="0">
                <a:solidFill>
                  <a:schemeClr val="bg1"/>
                </a:solidFill>
                <a:latin typeface="Roboto Condensed" panose="020B0604020202020204" charset="0"/>
                <a:ea typeface="Roboto Condensed" panose="020B0604020202020204" charset="0"/>
              </a:rPr>
              <a:t>10</a:t>
            </a:r>
            <a:endParaRPr lang="en" sz="1200" b="1" dirty="0">
              <a:solidFill>
                <a:schemeClr val="bg1"/>
              </a:solidFill>
              <a:latin typeface="Roboto Condensed" panose="020B0604020202020204" charset="0"/>
              <a:ea typeface="Roboto Condensed" panose="020B0604020202020204" charset="0"/>
            </a:endParaRPr>
          </a:p>
        </p:txBody>
      </p:sp>
    </p:spTree>
    <p:extLst>
      <p:ext uri="{BB962C8B-B14F-4D97-AF65-F5344CB8AC3E}">
        <p14:creationId xmlns:p14="http://schemas.microsoft.com/office/powerpoint/2010/main" val="13883794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smtClean="0"/>
              <a:t>SYSTEM ARCHTECTURE</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11</a:t>
            </a:fld>
            <a:endParaRPr/>
          </a:p>
        </p:txBody>
      </p:sp>
      <p:sp>
        <p:nvSpPr>
          <p:cNvPr id="193" name="Google Shape;193;p12"/>
          <p:cNvSpPr txBox="1">
            <a:spLocks noGrp="1"/>
          </p:cNvSpPr>
          <p:nvPr>
            <p:ph type="body" idx="1"/>
          </p:nvPr>
        </p:nvSpPr>
        <p:spPr>
          <a:xfrm>
            <a:off x="0" y="1624677"/>
            <a:ext cx="8556403" cy="1575718"/>
          </a:xfrm>
          <a:prstGeom prst="rect">
            <a:avLst/>
          </a:prstGeom>
        </p:spPr>
        <p:txBody>
          <a:bodyPr spcFirstLastPara="1" wrap="square" lIns="91425" tIns="91425" rIns="91425" bIns="91425" anchor="t" anchorCtr="0">
            <a:noAutofit/>
          </a:bodyPr>
          <a:lstStyle/>
          <a:p>
            <a:pPr marL="101600" indent="0" algn="just" eaLnBrk="1" hangingPunct="1">
              <a:buNone/>
              <a:defRPr/>
            </a:pPr>
            <a:r>
              <a:rPr lang="en-US" altLang="en-US" sz="1700" dirty="0">
                <a:latin typeface="Roboto Condensed" panose="020B0604020202020204" charset="0"/>
                <a:ea typeface="Roboto Condensed" panose="020B0604020202020204" charset="0"/>
                <a:cs typeface="Times New Roman" panose="02020603050405020304" pitchFamily="18" charset="0"/>
              </a:rPr>
              <a:t>A </a:t>
            </a:r>
            <a:r>
              <a:rPr lang="en-US" altLang="en-US" sz="1700" b="1" dirty="0">
                <a:solidFill>
                  <a:srgbClr val="FF9800"/>
                </a:solidFill>
                <a:latin typeface="Roboto Condensed" panose="020B0604020202020204" charset="0"/>
                <a:ea typeface="Roboto Condensed" panose="020B0604020202020204" charset="0"/>
                <a:cs typeface="Times New Roman" panose="02020603050405020304" pitchFamily="18" charset="0"/>
              </a:rPr>
              <a:t>Deep Learning Neural Network </a:t>
            </a:r>
            <a:r>
              <a:rPr lang="en-US" altLang="en-US" sz="1700" dirty="0">
                <a:latin typeface="Roboto Condensed" panose="020B0604020202020204" charset="0"/>
                <a:ea typeface="Roboto Condensed" panose="020B0604020202020204" charset="0"/>
                <a:cs typeface="Times New Roman" panose="02020603050405020304" pitchFamily="18" charset="0"/>
              </a:rPr>
              <a:t>model is used for this project. The model has two dense layers, of width 6, with </a:t>
            </a:r>
            <a:r>
              <a:rPr lang="en-US" altLang="en-US" sz="1700" dirty="0" err="1">
                <a:latin typeface="Roboto Condensed" panose="020B0604020202020204" charset="0"/>
                <a:ea typeface="Roboto Condensed" panose="020B0604020202020204" charset="0"/>
                <a:cs typeface="Times New Roman" panose="02020603050405020304" pitchFamily="18" charset="0"/>
              </a:rPr>
              <a:t>tanh</a:t>
            </a:r>
            <a:r>
              <a:rPr lang="en-US" altLang="en-US" sz="1700" dirty="0">
                <a:latin typeface="Roboto Condensed" panose="020B0604020202020204" charset="0"/>
                <a:ea typeface="Roboto Condensed" panose="020B0604020202020204" charset="0"/>
                <a:cs typeface="Times New Roman" panose="02020603050405020304" pitchFamily="18" charset="0"/>
              </a:rPr>
              <a:t> activation layers. These give it room to separately combine the corresponding elements from the style preference of the persons and style of the movie vectors. Then an output layer of width one is applied, also with </a:t>
            </a:r>
            <a:r>
              <a:rPr lang="en-US" altLang="en-US" sz="1700" dirty="0" err="1">
                <a:latin typeface="Roboto Condensed" panose="020B0604020202020204" charset="0"/>
                <a:ea typeface="Roboto Condensed" panose="020B0604020202020204" charset="0"/>
                <a:cs typeface="Times New Roman" panose="02020603050405020304" pitchFamily="18" charset="0"/>
              </a:rPr>
              <a:t>tanh</a:t>
            </a:r>
            <a:r>
              <a:rPr lang="en-US" altLang="en-US" sz="1700" dirty="0">
                <a:latin typeface="Roboto Condensed" panose="020B0604020202020204" charset="0"/>
                <a:ea typeface="Roboto Condensed" panose="020B0604020202020204" charset="0"/>
                <a:cs typeface="Times New Roman" panose="02020603050405020304" pitchFamily="18" charset="0"/>
              </a:rPr>
              <a:t> activation. The network at this point has generated a single value, the prediction for the review score. With our model built, we compile it to use the popular Adam optimizer and mean squared error as the loss function.</a:t>
            </a:r>
            <a:endParaRPr lang="en-US" altLang="en-US" sz="1700" dirty="0">
              <a:latin typeface="Roboto Condensed" panose="020B0604020202020204" charset="0"/>
              <a:ea typeface="Roboto Condensed" panose="020B0604020202020204" charset="0"/>
              <a:cs typeface="Times New Roman" panose="02020603050405020304" pitchFamily="18" charset="0"/>
            </a:endParaRPr>
          </a:p>
        </p:txBody>
      </p:sp>
      <p:grpSp>
        <p:nvGrpSpPr>
          <p:cNvPr id="194" name="Google Shape;194;p12"/>
          <p:cNvGrpSpPr/>
          <p:nvPr/>
        </p:nvGrpSpPr>
        <p:grpSpPr>
          <a:xfrm>
            <a:off x="293683" y="574116"/>
            <a:ext cx="309041" cy="403124"/>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1273190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21" name="Picture 6" descr="Image result for deep learning on graph database"/>
          <p:cNvPicPr>
            <a:picLocks noChangeAspect="1" noChangeArrowheads="1"/>
          </p:cNvPicPr>
          <p:nvPr/>
        </p:nvPicPr>
        <p:blipFill>
          <a:blip r:embed="rId3">
            <a:extLst>
              <a:ext uri="{28A0092B-C50C-407E-A947-70E740481C1C}">
                <a14:useLocalDpi xmlns:a14="http://schemas.microsoft.com/office/drawing/2010/main" val="0"/>
              </a:ext>
            </a:extLst>
          </a:blip>
          <a:srcRect t="12762"/>
          <a:stretch>
            <a:fillRect/>
          </a:stretch>
        </p:blipFill>
        <p:spPr>
          <a:xfrm>
            <a:off x="1964679" y="1368259"/>
            <a:ext cx="4107996" cy="3583841"/>
          </a:xfrm>
          <a:prstGeom prst="rect">
            <a:avLst/>
          </a:prstGeom>
          <a:noFill/>
          <a:ln>
            <a:noFill/>
          </a:ln>
        </p:spPr>
      </p:pic>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smtClean="0"/>
              <a:t>SYSTEM DIAGRAM</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12</a:t>
            </a:fld>
            <a:endParaRPr/>
          </a:p>
        </p:txBody>
      </p:sp>
      <p:grpSp>
        <p:nvGrpSpPr>
          <p:cNvPr id="194" name="Google Shape;194;p12"/>
          <p:cNvGrpSpPr/>
          <p:nvPr/>
        </p:nvGrpSpPr>
        <p:grpSpPr>
          <a:xfrm>
            <a:off x="293683" y="574116"/>
            <a:ext cx="309041" cy="403124"/>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3286939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smtClean="0"/>
              <a:t>MODULES</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13</a:t>
            </a:fld>
            <a:endParaRPr/>
          </a:p>
        </p:txBody>
      </p:sp>
      <p:sp>
        <p:nvSpPr>
          <p:cNvPr id="193" name="Google Shape;193;p12"/>
          <p:cNvSpPr txBox="1">
            <a:spLocks noGrp="1"/>
          </p:cNvSpPr>
          <p:nvPr>
            <p:ph type="body" idx="1"/>
          </p:nvPr>
        </p:nvSpPr>
        <p:spPr>
          <a:xfrm>
            <a:off x="548997" y="1494049"/>
            <a:ext cx="8556403" cy="1575718"/>
          </a:xfrm>
          <a:prstGeom prst="rect">
            <a:avLst/>
          </a:prstGeom>
        </p:spPr>
        <p:txBody>
          <a:bodyPr spcFirstLastPara="1" wrap="square" lIns="91425" tIns="91425" rIns="91425" bIns="91425" anchor="t" anchorCtr="0">
            <a:noAutofit/>
          </a:bodyPr>
          <a:lstStyle/>
          <a:p>
            <a:pPr marL="0" indent="0" eaLnBrk="1" hangingPunct="1">
              <a:buFont typeface="Arial" panose="020B0604020202020204" pitchFamily="34" charset="0"/>
              <a:buNone/>
              <a:defRPr/>
            </a:pPr>
            <a:r>
              <a:rPr lang="en-US" altLang="en-US" sz="1700" dirty="0">
                <a:latin typeface="Roboto Condensed" panose="020B0604020202020204" charset="0"/>
                <a:ea typeface="Roboto Condensed" panose="020B0604020202020204" charset="0"/>
                <a:cs typeface="Times New Roman" panose="02020603050405020304" pitchFamily="18" charset="0"/>
              </a:rPr>
              <a:t>1.  Creation of graph database manually in Neo4j </a:t>
            </a:r>
          </a:p>
          <a:p>
            <a:pPr marL="0" indent="0" eaLnBrk="1" hangingPunct="1">
              <a:buFont typeface="Arial" panose="020B0604020202020204" pitchFamily="34" charset="0"/>
              <a:buNone/>
              <a:defRPr/>
            </a:pPr>
            <a:r>
              <a:rPr lang="en-US" altLang="en-US" sz="1700" dirty="0">
                <a:latin typeface="Roboto Condensed" panose="020B0604020202020204" charset="0"/>
                <a:ea typeface="Roboto Condensed" panose="020B0604020202020204" charset="0"/>
                <a:cs typeface="Times New Roman" panose="02020603050405020304" pitchFamily="18" charset="0"/>
              </a:rPr>
              <a:t>2.  Exploratory data analysis</a:t>
            </a:r>
          </a:p>
          <a:p>
            <a:pPr marL="0" indent="0" eaLnBrk="1" hangingPunct="1">
              <a:buFont typeface="Arial" panose="020B0604020202020204" pitchFamily="34" charset="0"/>
              <a:buNone/>
              <a:defRPr/>
            </a:pPr>
            <a:r>
              <a:rPr lang="en-US" altLang="en-US" sz="1700" dirty="0">
                <a:latin typeface="Roboto Condensed" panose="020B0604020202020204" charset="0"/>
                <a:ea typeface="Roboto Condensed" panose="020B0604020202020204" charset="0"/>
                <a:cs typeface="Times New Roman" panose="02020603050405020304" pitchFamily="18" charset="0"/>
              </a:rPr>
              <a:t>3.  Establishing connection between Neo4j and </a:t>
            </a:r>
            <a:r>
              <a:rPr lang="en-US" altLang="en-US" sz="1700" dirty="0" err="1">
                <a:latin typeface="Roboto Condensed" panose="020B0604020202020204" charset="0"/>
                <a:ea typeface="Roboto Condensed" panose="020B0604020202020204" charset="0"/>
                <a:cs typeface="Times New Roman" panose="02020603050405020304" pitchFamily="18" charset="0"/>
              </a:rPr>
              <a:t>Keras</a:t>
            </a:r>
            <a:endParaRPr lang="en-US" altLang="en-US" sz="1700" dirty="0">
              <a:latin typeface="Roboto Condensed" panose="020B0604020202020204" charset="0"/>
              <a:ea typeface="Roboto Condensed" panose="020B0604020202020204" charset="0"/>
              <a:cs typeface="Times New Roman" panose="02020603050405020304" pitchFamily="18" charset="0"/>
            </a:endParaRPr>
          </a:p>
          <a:p>
            <a:pPr marL="0" indent="0" eaLnBrk="1" hangingPunct="1">
              <a:buFont typeface="Arial" panose="020B0604020202020204" pitchFamily="34" charset="0"/>
              <a:buNone/>
              <a:defRPr/>
            </a:pPr>
            <a:r>
              <a:rPr lang="en-US" altLang="en-US" sz="1700" dirty="0">
                <a:latin typeface="Roboto Condensed" panose="020B0604020202020204" charset="0"/>
                <a:ea typeface="Roboto Condensed" panose="020B0604020202020204" charset="0"/>
                <a:cs typeface="Times New Roman" panose="02020603050405020304" pitchFamily="18" charset="0"/>
              </a:rPr>
              <a:t>4.  Create a machine learning model</a:t>
            </a:r>
          </a:p>
          <a:p>
            <a:pPr marL="0" indent="0" eaLnBrk="1" hangingPunct="1">
              <a:buFont typeface="Arial" panose="020B0604020202020204" pitchFamily="34" charset="0"/>
              <a:buNone/>
              <a:defRPr/>
            </a:pPr>
            <a:r>
              <a:rPr lang="en-US" altLang="en-US" sz="1700" dirty="0">
                <a:latin typeface="Roboto Condensed" panose="020B0604020202020204" charset="0"/>
                <a:ea typeface="Roboto Condensed" panose="020B0604020202020204" charset="0"/>
                <a:cs typeface="Times New Roman" panose="02020603050405020304" pitchFamily="18" charset="0"/>
              </a:rPr>
              <a:t>5.  Training session of the model</a:t>
            </a:r>
          </a:p>
          <a:p>
            <a:pPr marL="0" indent="0" eaLnBrk="1" hangingPunct="1">
              <a:buFont typeface="Arial" panose="020B0604020202020204" pitchFamily="34" charset="0"/>
              <a:buNone/>
              <a:defRPr/>
            </a:pPr>
            <a:r>
              <a:rPr lang="en-US" altLang="en-US" sz="1700" dirty="0">
                <a:latin typeface="Roboto Condensed" panose="020B0604020202020204" charset="0"/>
                <a:ea typeface="Roboto Condensed" panose="020B0604020202020204" charset="0"/>
                <a:cs typeface="Times New Roman" panose="02020603050405020304" pitchFamily="18" charset="0"/>
              </a:rPr>
              <a:t>6.  </a:t>
            </a:r>
            <a:r>
              <a:rPr lang="en-US" altLang="en-US" sz="1700" dirty="0" err="1">
                <a:latin typeface="Roboto Condensed" panose="020B0604020202020204" charset="0"/>
                <a:ea typeface="Roboto Condensed" panose="020B0604020202020204" charset="0"/>
                <a:cs typeface="Times New Roman" panose="02020603050405020304" pitchFamily="18" charset="0"/>
              </a:rPr>
              <a:t>Hyperparameter</a:t>
            </a:r>
            <a:r>
              <a:rPr lang="en-US" altLang="en-US" sz="1700" dirty="0">
                <a:latin typeface="Roboto Condensed" panose="020B0604020202020204" charset="0"/>
                <a:ea typeface="Roboto Condensed" panose="020B0604020202020204" charset="0"/>
                <a:cs typeface="Times New Roman" panose="02020603050405020304" pitchFamily="18" charset="0"/>
              </a:rPr>
              <a:t> tuning after observing results of training session</a:t>
            </a:r>
          </a:p>
          <a:p>
            <a:pPr marL="0" indent="0" eaLnBrk="1" hangingPunct="1">
              <a:buFont typeface="Arial" panose="020B0604020202020204" pitchFamily="34" charset="0"/>
              <a:buNone/>
              <a:defRPr/>
            </a:pPr>
            <a:r>
              <a:rPr lang="en-US" altLang="en-US" sz="1700" dirty="0">
                <a:latin typeface="Roboto Condensed" panose="020B0604020202020204" charset="0"/>
                <a:ea typeface="Roboto Condensed" panose="020B0604020202020204" charset="0"/>
                <a:cs typeface="Times New Roman" panose="02020603050405020304" pitchFamily="18" charset="0"/>
              </a:rPr>
              <a:t>7.  Finalizing the model</a:t>
            </a:r>
          </a:p>
          <a:p>
            <a:pPr marL="0" indent="0" eaLnBrk="1" hangingPunct="1">
              <a:buFont typeface="Arial" panose="020B0604020202020204" pitchFamily="34" charset="0"/>
              <a:buNone/>
              <a:defRPr/>
            </a:pPr>
            <a:r>
              <a:rPr lang="en-US" altLang="en-US" sz="1700" dirty="0">
                <a:latin typeface="Roboto Condensed" panose="020B0604020202020204" charset="0"/>
                <a:ea typeface="Roboto Condensed" panose="020B0604020202020204" charset="0"/>
                <a:cs typeface="Times New Roman" panose="02020603050405020304" pitchFamily="18" charset="0"/>
              </a:rPr>
              <a:t>8.  Making final predictions</a:t>
            </a:r>
          </a:p>
          <a:p>
            <a:pPr eaLnBrk="1" hangingPunct="1">
              <a:defRPr/>
            </a:pPr>
            <a:endParaRPr lang="en-US" altLang="en-US" sz="1700" dirty="0">
              <a:latin typeface="Roboto Condensed" panose="020B0604020202020204" charset="0"/>
              <a:ea typeface="Roboto Condensed" panose="020B0604020202020204" charset="0"/>
              <a:cs typeface="Times New Roman" panose="02020603050405020304" pitchFamily="18" charset="0"/>
            </a:endParaRPr>
          </a:p>
        </p:txBody>
      </p:sp>
      <p:grpSp>
        <p:nvGrpSpPr>
          <p:cNvPr id="194" name="Google Shape;194;p12"/>
          <p:cNvGrpSpPr/>
          <p:nvPr/>
        </p:nvGrpSpPr>
        <p:grpSpPr>
          <a:xfrm>
            <a:off x="293683" y="574116"/>
            <a:ext cx="309041" cy="403124"/>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1915528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1971675" cy="704850"/>
          </a:xfrm>
          <a:prstGeom prst="rect">
            <a:avLst/>
          </a:prstGeom>
        </p:spPr>
      </p:pic>
      <p:sp>
        <p:nvSpPr>
          <p:cNvPr id="3076" name="Slide Number Placeholder 4"/>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spcBef>
                <a:spcPct val="0"/>
              </a:spcBef>
              <a:buFontTx/>
              <a:buNone/>
            </a:pPr>
            <a:fld id="{23D37DA7-BFB0-4229-99EA-150BD7775BB0}" type="slidenum">
              <a:rPr lang="en-US" altLang="en-US" sz="900">
                <a:solidFill>
                  <a:srgbClr val="898989"/>
                </a:solidFill>
                <a:latin typeface="Times New Roman" panose="02020603050405020304" pitchFamily="18" charset="0"/>
                <a:cs typeface="Times New Roman" panose="02020603050405020304" pitchFamily="18" charset="0"/>
              </a:rPr>
              <a:pPr>
                <a:spcBef>
                  <a:spcPct val="0"/>
                </a:spcBef>
                <a:buFontTx/>
                <a:buNone/>
              </a:pPr>
              <a:t>14</a:t>
            </a:fld>
            <a:endParaRPr lang="en-US" altLang="en-US" sz="900">
              <a:solidFill>
                <a:srgbClr val="898989"/>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4"/>
          <a:stretch>
            <a:fillRect/>
          </a:stretch>
        </p:blipFill>
        <p:spPr>
          <a:xfrm>
            <a:off x="7105650" y="4492246"/>
            <a:ext cx="2038350" cy="638175"/>
          </a:xfrm>
          <a:prstGeom prst="rect">
            <a:avLst/>
          </a:prstGeom>
        </p:spPr>
      </p:pic>
      <p:sp>
        <p:nvSpPr>
          <p:cNvPr id="9" name="Google Shape;193;p12"/>
          <p:cNvSpPr txBox="1">
            <a:spLocks/>
          </p:cNvSpPr>
          <p:nvPr/>
        </p:nvSpPr>
        <p:spPr>
          <a:xfrm>
            <a:off x="4560882" y="977246"/>
            <a:ext cx="4321861" cy="15757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1pPr>
            <a:lvl2pPr marL="342900" marR="0" lvl="1"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2pPr>
            <a:lvl3pPr marL="685800" marR="0" lvl="2"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3pPr>
            <a:lvl4pPr marL="1028700" marR="0" lvl="3"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4pPr>
            <a:lvl5pPr marL="1371600" marR="0" lvl="4"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5pPr>
            <a:lvl6pPr marL="1714500" marR="0" lvl="5"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6pPr>
            <a:lvl7pPr marL="2057400" marR="0" lvl="6"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7pPr>
            <a:lvl8pPr marL="2400300" marR="0" lvl="7"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8pPr>
            <a:lvl9pPr marL="2743200" marR="0" lvl="8" indent="0" algn="ctr" rtl="0">
              <a:lnSpc>
                <a:spcPct val="100000"/>
              </a:lnSpc>
              <a:spcBef>
                <a:spcPts val="1000"/>
              </a:spcBef>
              <a:spcAft>
                <a:spcPts val="100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9pPr>
          </a:lstStyle>
          <a:p>
            <a:pPr marL="285750" indent="-285750" algn="l" eaLnBrk="1" hangingPunct="1">
              <a:buFont typeface="Courier New" panose="02070309020205020404" pitchFamily="49" charset="0"/>
              <a:buChar char="o"/>
            </a:pPr>
            <a:endParaRPr lang="en-US" altLang="en-US" sz="1700" dirty="0">
              <a:solidFill>
                <a:srgbClr val="263248"/>
              </a:solidFill>
              <a:latin typeface="Roboto Condensed" panose="020B0604020202020204" charset="0"/>
              <a:ea typeface="Roboto Condensed" panose="020B0604020202020204" charset="0"/>
              <a:cs typeface="Times New Roman" panose="02020603050405020304" pitchFamily="18" charset="0"/>
            </a:endParaRPr>
          </a:p>
          <a:p>
            <a:pPr marL="285750" indent="-285750" algn="l">
              <a:buFont typeface="Courier New" panose="02070309020205020404" pitchFamily="49" charset="0"/>
              <a:buChar char="o"/>
            </a:pPr>
            <a:r>
              <a:rPr lang="en-US" altLang="en-US" sz="1700" dirty="0">
                <a:solidFill>
                  <a:srgbClr val="263248"/>
                </a:solidFill>
                <a:latin typeface="Roboto Condensed" panose="020B0604020202020204" charset="0"/>
                <a:ea typeface="Roboto Condensed" panose="020B0604020202020204" charset="0"/>
                <a:cs typeface="Times New Roman" panose="02020603050405020304" pitchFamily="18" charset="0"/>
              </a:rPr>
              <a:t>This involves converting structured database into graph database. When deriving a graph model from a relational model, we should keep the following guidelines in mind</a:t>
            </a:r>
            <a:r>
              <a:rPr lang="en-US" altLang="en-US" sz="1700" dirty="0" smtClean="0">
                <a:solidFill>
                  <a:srgbClr val="263248"/>
                </a:solidFill>
                <a:latin typeface="Roboto Condensed" panose="020B0604020202020204" charset="0"/>
                <a:ea typeface="Roboto Condensed" panose="020B0604020202020204" charset="0"/>
                <a:cs typeface="Times New Roman" panose="02020603050405020304" pitchFamily="18" charset="0"/>
              </a:rPr>
              <a:t>:</a:t>
            </a:r>
            <a:r>
              <a:rPr lang="en-US" altLang="en-US" sz="1700" dirty="0">
                <a:solidFill>
                  <a:srgbClr val="263248"/>
                </a:solidFill>
                <a:latin typeface="Roboto Condensed" panose="020B0604020202020204" charset="0"/>
                <a:ea typeface="Roboto Condensed" panose="020B0604020202020204" charset="0"/>
                <a:cs typeface="Times New Roman" panose="02020603050405020304" pitchFamily="18" charset="0"/>
              </a:rPr>
              <a:t/>
            </a:r>
            <a:br>
              <a:rPr lang="en-US" altLang="en-US" sz="1700" dirty="0">
                <a:solidFill>
                  <a:srgbClr val="263248"/>
                </a:solidFill>
                <a:latin typeface="Roboto Condensed" panose="020B0604020202020204" charset="0"/>
                <a:ea typeface="Roboto Condensed" panose="020B0604020202020204" charset="0"/>
                <a:cs typeface="Times New Roman" panose="02020603050405020304" pitchFamily="18" charset="0"/>
              </a:rPr>
            </a:br>
            <a:r>
              <a:rPr lang="en-US" altLang="en-US" sz="1700" dirty="0" smtClean="0">
                <a:solidFill>
                  <a:srgbClr val="263248"/>
                </a:solidFill>
                <a:latin typeface="Roboto Condensed" panose="020B0604020202020204" charset="0"/>
                <a:ea typeface="Roboto Condensed" panose="020B0604020202020204" charset="0"/>
                <a:cs typeface="Times New Roman" panose="02020603050405020304" pitchFamily="18" charset="0"/>
              </a:rPr>
              <a:t>	</a:t>
            </a:r>
            <a:r>
              <a:rPr lang="en-US" altLang="en-US" sz="1700" dirty="0">
                <a:solidFill>
                  <a:srgbClr val="263248"/>
                </a:solidFill>
                <a:latin typeface="Roboto Condensed" panose="020B0604020202020204" charset="0"/>
                <a:ea typeface="Roboto Condensed" panose="020B0604020202020204" charset="0"/>
                <a:cs typeface="Times New Roman" panose="02020603050405020304" pitchFamily="18" charset="0"/>
              </a:rPr>
              <a:t>A row is a node</a:t>
            </a:r>
            <a:br>
              <a:rPr lang="en-US" altLang="en-US" sz="1700" dirty="0">
                <a:solidFill>
                  <a:srgbClr val="263248"/>
                </a:solidFill>
                <a:latin typeface="Roboto Condensed" panose="020B0604020202020204" charset="0"/>
                <a:ea typeface="Roboto Condensed" panose="020B0604020202020204" charset="0"/>
                <a:cs typeface="Times New Roman" panose="02020603050405020304" pitchFamily="18" charset="0"/>
              </a:rPr>
            </a:br>
            <a:r>
              <a:rPr lang="en-US" altLang="en-US" sz="1700" dirty="0" smtClean="0">
                <a:solidFill>
                  <a:srgbClr val="263248"/>
                </a:solidFill>
                <a:latin typeface="Roboto Condensed" panose="020B0604020202020204" charset="0"/>
                <a:ea typeface="Roboto Condensed" panose="020B0604020202020204" charset="0"/>
                <a:cs typeface="Times New Roman" panose="02020603050405020304" pitchFamily="18" charset="0"/>
              </a:rPr>
              <a:t>	A </a:t>
            </a:r>
            <a:r>
              <a:rPr lang="en-US" altLang="en-US" sz="1700" dirty="0">
                <a:solidFill>
                  <a:srgbClr val="263248"/>
                </a:solidFill>
                <a:latin typeface="Roboto Condensed" panose="020B0604020202020204" charset="0"/>
                <a:ea typeface="Roboto Condensed" panose="020B0604020202020204" charset="0"/>
                <a:cs typeface="Times New Roman" panose="02020603050405020304" pitchFamily="18" charset="0"/>
              </a:rPr>
              <a:t>table name is a label name</a:t>
            </a:r>
          </a:p>
          <a:p>
            <a:pPr marL="285750" indent="-285750" algn="l" eaLnBrk="1" hangingPunct="1">
              <a:buFont typeface="Courier New" panose="02070309020205020404" pitchFamily="49" charset="0"/>
              <a:buChar char="o"/>
            </a:pPr>
            <a:endParaRPr lang="en-US" altLang="en-US" sz="1700" dirty="0">
              <a:solidFill>
                <a:srgbClr val="263248"/>
              </a:solidFill>
              <a:latin typeface="Roboto Condensed" panose="020B0604020202020204" charset="0"/>
              <a:ea typeface="Roboto Condensed" panose="020B0604020202020204" charset="0"/>
              <a:cs typeface="Times New Roman" panose="02020603050405020304" pitchFamily="18" charset="0"/>
            </a:endParaRPr>
          </a:p>
        </p:txBody>
      </p:sp>
      <p:sp>
        <p:nvSpPr>
          <p:cNvPr id="10" name="Google Shape;193;p12"/>
          <p:cNvSpPr txBox="1">
            <a:spLocks/>
          </p:cNvSpPr>
          <p:nvPr/>
        </p:nvSpPr>
        <p:spPr>
          <a:xfrm>
            <a:off x="2427516" y="156483"/>
            <a:ext cx="5551713"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1pPr>
            <a:lvl2pPr marL="342900" marR="0" lvl="1"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2pPr>
            <a:lvl3pPr marL="685800" marR="0" lvl="2"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3pPr>
            <a:lvl4pPr marL="1028700" marR="0" lvl="3"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4pPr>
            <a:lvl5pPr marL="1371600" marR="0" lvl="4"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5pPr>
            <a:lvl6pPr marL="1714500" marR="0" lvl="5"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6pPr>
            <a:lvl7pPr marL="2057400" marR="0" lvl="6"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7pPr>
            <a:lvl8pPr marL="2400300" marR="0" lvl="7"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8pPr>
            <a:lvl9pPr marL="2743200" marR="0" lvl="8" indent="0" algn="ctr" rtl="0">
              <a:lnSpc>
                <a:spcPct val="100000"/>
              </a:lnSpc>
              <a:spcBef>
                <a:spcPts val="1000"/>
              </a:spcBef>
              <a:spcAft>
                <a:spcPts val="100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9pPr>
          </a:lstStyle>
          <a:p>
            <a:pPr>
              <a:defRPr/>
            </a:pPr>
            <a:r>
              <a:rPr lang="en-US" altLang="en-US" sz="2000" b="1" dirty="0">
                <a:solidFill>
                  <a:srgbClr val="FF9800"/>
                </a:solidFill>
                <a:latin typeface="Roboto Condensed" panose="020B0604020202020204" charset="0"/>
                <a:ea typeface="Roboto Condensed" panose="020B0604020202020204" charset="0"/>
                <a:cs typeface="Times New Roman" panose="02020603050405020304" pitchFamily="18" charset="0"/>
              </a:rPr>
              <a:t>1.  Creation of graph database manually in Neo4j </a:t>
            </a:r>
            <a:endParaRPr lang="en-US" altLang="en-US" sz="2000" b="1" dirty="0">
              <a:solidFill>
                <a:srgbClr val="FF9800"/>
              </a:solidFill>
              <a:latin typeface="Roboto Condensed" panose="020B0604020202020204" charset="0"/>
              <a:ea typeface="Roboto Condensed" panose="020B0604020202020204" charset="0"/>
              <a:cs typeface="Times New Roman" panose="02020603050405020304" pitchFamily="18" charset="0"/>
            </a:endParaRPr>
          </a:p>
        </p:txBody>
      </p:sp>
      <p:sp>
        <p:nvSpPr>
          <p:cNvPr id="16" name="Google Shape;192;p12"/>
          <p:cNvSpPr txBox="1">
            <a:spLocks/>
          </p:cNvSpPr>
          <p:nvPr/>
        </p:nvSpPr>
        <p:spPr>
          <a:xfrm>
            <a:off x="8771886" y="4653533"/>
            <a:ext cx="1487400" cy="31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1200" b="1" dirty="0" smtClean="0">
                <a:solidFill>
                  <a:schemeClr val="bg1"/>
                </a:solidFill>
                <a:latin typeface="Roboto Condensed" panose="020B0604020202020204" charset="0"/>
                <a:ea typeface="Roboto Condensed" panose="020B0604020202020204" charset="0"/>
              </a:rPr>
              <a:t>14</a:t>
            </a:r>
            <a:endParaRPr lang="en" sz="1200" b="1" dirty="0">
              <a:solidFill>
                <a:schemeClr val="bg1"/>
              </a:solidFill>
              <a:latin typeface="Roboto Condensed" panose="020B0604020202020204" charset="0"/>
              <a:ea typeface="Roboto Condensed" panose="020B0604020202020204" charset="0"/>
            </a:endParaRPr>
          </a:p>
        </p:txBody>
      </p:sp>
      <p:pic>
        <p:nvPicPr>
          <p:cNvPr id="8" name="Picture 8" descr="Image result for neo4j"/>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768" y="1194253"/>
            <a:ext cx="3917496" cy="3048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83511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1971675" cy="704850"/>
          </a:xfrm>
          <a:prstGeom prst="rect">
            <a:avLst/>
          </a:prstGeom>
        </p:spPr>
      </p:pic>
      <p:sp>
        <p:nvSpPr>
          <p:cNvPr id="3076" name="Slide Number Placeholder 4"/>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spcBef>
                <a:spcPct val="0"/>
              </a:spcBef>
              <a:buFontTx/>
              <a:buNone/>
            </a:pPr>
            <a:fld id="{23D37DA7-BFB0-4229-99EA-150BD7775BB0}" type="slidenum">
              <a:rPr lang="en-US" altLang="en-US" sz="900">
                <a:solidFill>
                  <a:srgbClr val="898989"/>
                </a:solidFill>
                <a:latin typeface="Times New Roman" panose="02020603050405020304" pitchFamily="18" charset="0"/>
                <a:cs typeface="Times New Roman" panose="02020603050405020304" pitchFamily="18" charset="0"/>
              </a:rPr>
              <a:pPr>
                <a:spcBef>
                  <a:spcPct val="0"/>
                </a:spcBef>
                <a:buFontTx/>
                <a:buNone/>
              </a:pPr>
              <a:t>15</a:t>
            </a:fld>
            <a:endParaRPr lang="en-US" altLang="en-US" sz="900">
              <a:solidFill>
                <a:srgbClr val="898989"/>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4"/>
          <a:stretch>
            <a:fillRect/>
          </a:stretch>
        </p:blipFill>
        <p:spPr>
          <a:xfrm>
            <a:off x="7105650" y="4492246"/>
            <a:ext cx="2038350" cy="638175"/>
          </a:xfrm>
          <a:prstGeom prst="rect">
            <a:avLst/>
          </a:prstGeom>
        </p:spPr>
      </p:pic>
      <p:sp>
        <p:nvSpPr>
          <p:cNvPr id="9" name="Google Shape;193;p12"/>
          <p:cNvSpPr txBox="1">
            <a:spLocks/>
          </p:cNvSpPr>
          <p:nvPr/>
        </p:nvSpPr>
        <p:spPr>
          <a:xfrm>
            <a:off x="4469796" y="1465748"/>
            <a:ext cx="4042833" cy="15757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1pPr>
            <a:lvl2pPr marL="342900" marR="0" lvl="1"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2pPr>
            <a:lvl3pPr marL="685800" marR="0" lvl="2"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3pPr>
            <a:lvl4pPr marL="1028700" marR="0" lvl="3"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4pPr>
            <a:lvl5pPr marL="1371600" marR="0" lvl="4"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5pPr>
            <a:lvl6pPr marL="1714500" marR="0" lvl="5"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6pPr>
            <a:lvl7pPr marL="2057400" marR="0" lvl="6"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7pPr>
            <a:lvl8pPr marL="2400300" marR="0" lvl="7"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8pPr>
            <a:lvl9pPr marL="2743200" marR="0" lvl="8" indent="0" algn="ctr" rtl="0">
              <a:lnSpc>
                <a:spcPct val="100000"/>
              </a:lnSpc>
              <a:spcBef>
                <a:spcPts val="1000"/>
              </a:spcBef>
              <a:spcAft>
                <a:spcPts val="100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9pPr>
          </a:lstStyle>
          <a:p>
            <a:pPr marL="285750" indent="-285750" algn="l" eaLnBrk="1" hangingPunct="1">
              <a:buFont typeface="Arial" panose="020B0604020202020204" pitchFamily="34" charset="0"/>
              <a:buChar char="•"/>
            </a:pPr>
            <a:r>
              <a:rPr lang="en-US" altLang="en-US" sz="1700" dirty="0" smtClean="0">
                <a:solidFill>
                  <a:srgbClr val="263248"/>
                </a:solidFill>
                <a:latin typeface="Roboto Condensed" panose="020B0604020202020204" charset="0"/>
                <a:ea typeface="Roboto Condensed" panose="020B0604020202020204" charset="0"/>
                <a:cs typeface="Times New Roman" panose="02020603050405020304" pitchFamily="18" charset="0"/>
              </a:rPr>
              <a:t>In </a:t>
            </a:r>
            <a:r>
              <a:rPr lang="en-US" altLang="en-US" sz="1700" dirty="0">
                <a:solidFill>
                  <a:srgbClr val="263248"/>
                </a:solidFill>
                <a:latin typeface="Roboto Condensed" panose="020B0604020202020204" charset="0"/>
                <a:ea typeface="Roboto Condensed" panose="020B0604020202020204" charset="0"/>
                <a:cs typeface="Times New Roman" panose="02020603050405020304" pitchFamily="18" charset="0"/>
              </a:rPr>
              <a:t>statistics, exploratory data analysis (EDA) is an approach to analyzing data sets to summarize their main characteristics, often with visual </a:t>
            </a:r>
            <a:r>
              <a:rPr lang="en-US" altLang="en-US" sz="1700" dirty="0" err="1">
                <a:solidFill>
                  <a:srgbClr val="263248"/>
                </a:solidFill>
                <a:latin typeface="Roboto Condensed" panose="020B0604020202020204" charset="0"/>
                <a:ea typeface="Roboto Condensed" panose="020B0604020202020204" charset="0"/>
                <a:cs typeface="Times New Roman" panose="02020603050405020304" pitchFamily="18" charset="0"/>
              </a:rPr>
              <a:t>methods.This</a:t>
            </a:r>
            <a:r>
              <a:rPr lang="en-US" altLang="en-US" sz="1700" dirty="0">
                <a:solidFill>
                  <a:srgbClr val="263248"/>
                </a:solidFill>
                <a:latin typeface="Roboto Condensed" panose="020B0604020202020204" charset="0"/>
                <a:ea typeface="Roboto Condensed" panose="020B0604020202020204" charset="0"/>
                <a:cs typeface="Times New Roman" panose="02020603050405020304" pitchFamily="18" charset="0"/>
              </a:rPr>
              <a:t> involves studying the data to find patterns in it in order to find clusters and related data.</a:t>
            </a:r>
          </a:p>
        </p:txBody>
      </p:sp>
      <p:sp>
        <p:nvSpPr>
          <p:cNvPr id="16" name="Google Shape;192;p12"/>
          <p:cNvSpPr txBox="1">
            <a:spLocks/>
          </p:cNvSpPr>
          <p:nvPr/>
        </p:nvSpPr>
        <p:spPr>
          <a:xfrm>
            <a:off x="8771886" y="4653533"/>
            <a:ext cx="1487400" cy="31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1200" b="1" dirty="0" smtClean="0">
                <a:solidFill>
                  <a:schemeClr val="bg1"/>
                </a:solidFill>
                <a:latin typeface="Roboto Condensed" panose="020B0604020202020204" charset="0"/>
                <a:ea typeface="Roboto Condensed" panose="020B0604020202020204" charset="0"/>
              </a:rPr>
              <a:t>15</a:t>
            </a:r>
            <a:endParaRPr lang="en" sz="1200" b="1" dirty="0">
              <a:solidFill>
                <a:schemeClr val="bg1"/>
              </a:solidFill>
              <a:latin typeface="Roboto Condensed" panose="020B0604020202020204" charset="0"/>
              <a:ea typeface="Roboto Condensed" panose="020B0604020202020204" charset="0"/>
            </a:endParaRPr>
          </a:p>
        </p:txBody>
      </p:sp>
      <p:sp>
        <p:nvSpPr>
          <p:cNvPr id="8" name="Google Shape;193;p12"/>
          <p:cNvSpPr txBox="1">
            <a:spLocks/>
          </p:cNvSpPr>
          <p:nvPr/>
        </p:nvSpPr>
        <p:spPr>
          <a:xfrm>
            <a:off x="2427516" y="167369"/>
            <a:ext cx="5094513"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1pPr>
            <a:lvl2pPr marL="342900" marR="0" lvl="1"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2pPr>
            <a:lvl3pPr marL="685800" marR="0" lvl="2"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3pPr>
            <a:lvl4pPr marL="1028700" marR="0" lvl="3"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4pPr>
            <a:lvl5pPr marL="1371600" marR="0" lvl="4"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5pPr>
            <a:lvl6pPr marL="1714500" marR="0" lvl="5"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6pPr>
            <a:lvl7pPr marL="2057400" marR="0" lvl="6"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7pPr>
            <a:lvl8pPr marL="2400300" marR="0" lvl="7"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8pPr>
            <a:lvl9pPr marL="2743200" marR="0" lvl="8" indent="0" algn="ctr" rtl="0">
              <a:lnSpc>
                <a:spcPct val="100000"/>
              </a:lnSpc>
              <a:spcBef>
                <a:spcPts val="1000"/>
              </a:spcBef>
              <a:spcAft>
                <a:spcPts val="100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9pPr>
          </a:lstStyle>
          <a:p>
            <a:pPr>
              <a:defRPr/>
            </a:pPr>
            <a:r>
              <a:rPr lang="en-US" altLang="en-US" sz="2000" b="1" dirty="0">
                <a:solidFill>
                  <a:srgbClr val="FF9800"/>
                </a:solidFill>
                <a:latin typeface="Roboto Condensed" panose="020B0604020202020204" charset="0"/>
                <a:ea typeface="Roboto Condensed" panose="020B0604020202020204" charset="0"/>
                <a:cs typeface="Times New Roman" panose="02020603050405020304" pitchFamily="18" charset="0"/>
              </a:rPr>
              <a:t>2.  Exploratory data analysis</a:t>
            </a:r>
            <a:endParaRPr lang="en-US" altLang="en-US" sz="2000" b="1" dirty="0">
              <a:solidFill>
                <a:srgbClr val="FF9800"/>
              </a:solidFill>
              <a:latin typeface="Roboto Condensed" panose="020B0604020202020204" charset="0"/>
              <a:ea typeface="Roboto Condensed" panose="020B0604020202020204" charset="0"/>
              <a:cs typeface="Times New Roman" panose="02020603050405020304" pitchFamily="18" charset="0"/>
            </a:endParaRPr>
          </a:p>
        </p:txBody>
      </p:sp>
      <p:pic>
        <p:nvPicPr>
          <p:cNvPr id="11" name="Picture 2" descr="Image result for exploratory data analysi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42" y="849136"/>
            <a:ext cx="3657600" cy="3643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8461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1971675" cy="704850"/>
          </a:xfrm>
          <a:prstGeom prst="rect">
            <a:avLst/>
          </a:prstGeom>
        </p:spPr>
      </p:pic>
      <p:sp>
        <p:nvSpPr>
          <p:cNvPr id="3076" name="Slide Number Placeholder 4"/>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spcBef>
                <a:spcPct val="0"/>
              </a:spcBef>
              <a:buFontTx/>
              <a:buNone/>
            </a:pPr>
            <a:fld id="{23D37DA7-BFB0-4229-99EA-150BD7775BB0}" type="slidenum">
              <a:rPr lang="en-US" altLang="en-US" sz="900">
                <a:solidFill>
                  <a:srgbClr val="898989"/>
                </a:solidFill>
                <a:latin typeface="Times New Roman" panose="02020603050405020304" pitchFamily="18" charset="0"/>
                <a:cs typeface="Times New Roman" panose="02020603050405020304" pitchFamily="18" charset="0"/>
              </a:rPr>
              <a:pPr>
                <a:spcBef>
                  <a:spcPct val="0"/>
                </a:spcBef>
                <a:buFontTx/>
                <a:buNone/>
              </a:pPr>
              <a:t>16</a:t>
            </a:fld>
            <a:endParaRPr lang="en-US" altLang="en-US" sz="900">
              <a:solidFill>
                <a:srgbClr val="898989"/>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4"/>
          <a:stretch>
            <a:fillRect/>
          </a:stretch>
        </p:blipFill>
        <p:spPr>
          <a:xfrm>
            <a:off x="7105650" y="4492246"/>
            <a:ext cx="2038350" cy="638175"/>
          </a:xfrm>
          <a:prstGeom prst="rect">
            <a:avLst/>
          </a:prstGeom>
        </p:spPr>
      </p:pic>
      <p:sp>
        <p:nvSpPr>
          <p:cNvPr id="9" name="Google Shape;193;p12"/>
          <p:cNvSpPr txBox="1">
            <a:spLocks/>
          </p:cNvSpPr>
          <p:nvPr/>
        </p:nvSpPr>
        <p:spPr>
          <a:xfrm>
            <a:off x="4887686" y="1306304"/>
            <a:ext cx="3156855" cy="15757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1pPr>
            <a:lvl2pPr marL="342900" marR="0" lvl="1"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2pPr>
            <a:lvl3pPr marL="685800" marR="0" lvl="2"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3pPr>
            <a:lvl4pPr marL="1028700" marR="0" lvl="3"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4pPr>
            <a:lvl5pPr marL="1371600" marR="0" lvl="4"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5pPr>
            <a:lvl6pPr marL="1714500" marR="0" lvl="5"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6pPr>
            <a:lvl7pPr marL="2057400" marR="0" lvl="6"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7pPr>
            <a:lvl8pPr marL="2400300" marR="0" lvl="7"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8pPr>
            <a:lvl9pPr marL="2743200" marR="0" lvl="8" indent="0" algn="ctr" rtl="0">
              <a:lnSpc>
                <a:spcPct val="100000"/>
              </a:lnSpc>
              <a:spcBef>
                <a:spcPts val="1000"/>
              </a:spcBef>
              <a:spcAft>
                <a:spcPts val="100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9pPr>
          </a:lstStyle>
          <a:p>
            <a:pPr algn="l" eaLnBrk="1" hangingPunct="1"/>
            <a:endParaRPr lang="en-US" altLang="en-US" sz="1700" dirty="0">
              <a:solidFill>
                <a:srgbClr val="263248"/>
              </a:solidFill>
              <a:latin typeface="Roboto Condensed" panose="020B0604020202020204" charset="0"/>
              <a:ea typeface="Roboto Condensed" panose="020B0604020202020204" charset="0"/>
              <a:cs typeface="Times New Roman" panose="02020603050405020304" pitchFamily="18" charset="0"/>
            </a:endParaRPr>
          </a:p>
          <a:p>
            <a:pPr marL="285750" indent="-285750" algn="l" eaLnBrk="1" hangingPunct="1">
              <a:buFont typeface="Courier New" panose="02070309020205020404" pitchFamily="49" charset="0"/>
              <a:buChar char="o"/>
            </a:pPr>
            <a:r>
              <a:rPr lang="en-US" altLang="en-US" sz="1700" dirty="0">
                <a:solidFill>
                  <a:srgbClr val="263248"/>
                </a:solidFill>
                <a:latin typeface="Roboto Condensed" panose="020B0604020202020204" charset="0"/>
                <a:ea typeface="Roboto Condensed" panose="020B0604020202020204" charset="0"/>
                <a:cs typeface="Times New Roman" panose="02020603050405020304" pitchFamily="18" charset="0"/>
              </a:rPr>
              <a:t>After having studied the data, we are supposed to connect the graph database to the </a:t>
            </a:r>
            <a:r>
              <a:rPr lang="en-US" altLang="en-US" sz="1700" dirty="0" err="1">
                <a:solidFill>
                  <a:srgbClr val="263248"/>
                </a:solidFill>
                <a:latin typeface="Roboto Condensed" panose="020B0604020202020204" charset="0"/>
                <a:ea typeface="Roboto Condensed" panose="020B0604020202020204" charset="0"/>
                <a:cs typeface="Times New Roman" panose="02020603050405020304" pitchFamily="18" charset="0"/>
              </a:rPr>
              <a:t>Keras</a:t>
            </a:r>
            <a:r>
              <a:rPr lang="en-US" altLang="en-US" sz="1700" dirty="0">
                <a:solidFill>
                  <a:srgbClr val="263248"/>
                </a:solidFill>
                <a:latin typeface="Roboto Condensed" panose="020B0604020202020204" charset="0"/>
                <a:ea typeface="Roboto Condensed" panose="020B0604020202020204" charset="0"/>
                <a:cs typeface="Times New Roman" panose="02020603050405020304" pitchFamily="18" charset="0"/>
              </a:rPr>
              <a:t> code which we want to execute by the usage of Neo4j APIs.</a:t>
            </a:r>
          </a:p>
        </p:txBody>
      </p:sp>
      <p:sp>
        <p:nvSpPr>
          <p:cNvPr id="16" name="Google Shape;192;p12"/>
          <p:cNvSpPr txBox="1">
            <a:spLocks/>
          </p:cNvSpPr>
          <p:nvPr/>
        </p:nvSpPr>
        <p:spPr>
          <a:xfrm>
            <a:off x="8771886" y="4653533"/>
            <a:ext cx="1487400" cy="31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1200" b="1" dirty="0" smtClean="0">
                <a:solidFill>
                  <a:schemeClr val="bg1"/>
                </a:solidFill>
                <a:latin typeface="Roboto Condensed" panose="020B0604020202020204" charset="0"/>
                <a:ea typeface="Roboto Condensed" panose="020B0604020202020204" charset="0"/>
              </a:rPr>
              <a:t>16</a:t>
            </a:r>
            <a:endParaRPr lang="en" sz="1200" b="1" dirty="0">
              <a:solidFill>
                <a:schemeClr val="bg1"/>
              </a:solidFill>
              <a:latin typeface="Roboto Condensed" panose="020B0604020202020204" charset="0"/>
              <a:ea typeface="Roboto Condensed" panose="020B0604020202020204" charset="0"/>
            </a:endParaRPr>
          </a:p>
        </p:txBody>
      </p:sp>
      <p:sp>
        <p:nvSpPr>
          <p:cNvPr id="8" name="Google Shape;193;p12"/>
          <p:cNvSpPr txBox="1">
            <a:spLocks/>
          </p:cNvSpPr>
          <p:nvPr/>
        </p:nvSpPr>
        <p:spPr>
          <a:xfrm>
            <a:off x="2427516" y="156483"/>
            <a:ext cx="5617025"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1pPr>
            <a:lvl2pPr marL="342900" marR="0" lvl="1"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2pPr>
            <a:lvl3pPr marL="685800" marR="0" lvl="2"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3pPr>
            <a:lvl4pPr marL="1028700" marR="0" lvl="3"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4pPr>
            <a:lvl5pPr marL="1371600" marR="0" lvl="4"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5pPr>
            <a:lvl6pPr marL="1714500" marR="0" lvl="5"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6pPr>
            <a:lvl7pPr marL="2057400" marR="0" lvl="6"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7pPr>
            <a:lvl8pPr marL="2400300" marR="0" lvl="7"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8pPr>
            <a:lvl9pPr marL="2743200" marR="0" lvl="8" indent="0" algn="ctr" rtl="0">
              <a:lnSpc>
                <a:spcPct val="100000"/>
              </a:lnSpc>
              <a:spcBef>
                <a:spcPts val="1000"/>
              </a:spcBef>
              <a:spcAft>
                <a:spcPts val="100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9pPr>
          </a:lstStyle>
          <a:p>
            <a:pPr>
              <a:defRPr/>
            </a:pPr>
            <a:r>
              <a:rPr lang="en-US" altLang="en-US" sz="2000" b="1" dirty="0">
                <a:solidFill>
                  <a:srgbClr val="FF9800"/>
                </a:solidFill>
                <a:latin typeface="Roboto Condensed" panose="020B0604020202020204" charset="0"/>
                <a:ea typeface="Roboto Condensed" panose="020B0604020202020204" charset="0"/>
                <a:cs typeface="Times New Roman" panose="02020603050405020304" pitchFamily="18" charset="0"/>
              </a:rPr>
              <a:t>3.  Establishing connection between Neo4j and </a:t>
            </a:r>
            <a:r>
              <a:rPr lang="en-US" altLang="en-US" sz="2000" b="1" dirty="0" err="1">
                <a:solidFill>
                  <a:srgbClr val="FF9800"/>
                </a:solidFill>
                <a:latin typeface="Roboto Condensed" panose="020B0604020202020204" charset="0"/>
                <a:ea typeface="Roboto Condensed" panose="020B0604020202020204" charset="0"/>
                <a:cs typeface="Times New Roman" panose="02020603050405020304" pitchFamily="18" charset="0"/>
              </a:rPr>
              <a:t>Keras</a:t>
            </a:r>
            <a:endParaRPr lang="en-US" altLang="en-US" sz="2000" b="1" dirty="0">
              <a:solidFill>
                <a:srgbClr val="FF9800"/>
              </a:solidFill>
              <a:latin typeface="Roboto Condensed" panose="020B0604020202020204" charset="0"/>
              <a:ea typeface="Roboto Condensed" panose="020B0604020202020204" charset="0"/>
              <a:cs typeface="Times New Roman" panose="02020603050405020304" pitchFamily="18" charset="0"/>
            </a:endParaRPr>
          </a:p>
        </p:txBody>
      </p:sp>
      <p:pic>
        <p:nvPicPr>
          <p:cNvPr id="11" name="Picture 2" descr="Image result for keras and neo4j"/>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419" y="1597025"/>
            <a:ext cx="3521982" cy="1760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61720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1971675" cy="704850"/>
          </a:xfrm>
          <a:prstGeom prst="rect">
            <a:avLst/>
          </a:prstGeom>
        </p:spPr>
      </p:pic>
      <p:sp>
        <p:nvSpPr>
          <p:cNvPr id="3076" name="Slide Number Placeholder 4"/>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spcBef>
                <a:spcPct val="0"/>
              </a:spcBef>
              <a:buFontTx/>
              <a:buNone/>
            </a:pPr>
            <a:fld id="{23D37DA7-BFB0-4229-99EA-150BD7775BB0}" type="slidenum">
              <a:rPr lang="en-US" altLang="en-US" sz="900">
                <a:solidFill>
                  <a:srgbClr val="898989"/>
                </a:solidFill>
                <a:latin typeface="Times New Roman" panose="02020603050405020304" pitchFamily="18" charset="0"/>
                <a:cs typeface="Times New Roman" panose="02020603050405020304" pitchFamily="18" charset="0"/>
              </a:rPr>
              <a:pPr>
                <a:spcBef>
                  <a:spcPct val="0"/>
                </a:spcBef>
                <a:buFontTx/>
                <a:buNone/>
              </a:pPr>
              <a:t>17</a:t>
            </a:fld>
            <a:endParaRPr lang="en-US" altLang="en-US" sz="900">
              <a:solidFill>
                <a:srgbClr val="898989"/>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4"/>
          <a:stretch>
            <a:fillRect/>
          </a:stretch>
        </p:blipFill>
        <p:spPr>
          <a:xfrm>
            <a:off x="7105650" y="4492246"/>
            <a:ext cx="2038350" cy="638175"/>
          </a:xfrm>
          <a:prstGeom prst="rect">
            <a:avLst/>
          </a:prstGeom>
        </p:spPr>
      </p:pic>
      <p:sp>
        <p:nvSpPr>
          <p:cNvPr id="9" name="Google Shape;193;p12"/>
          <p:cNvSpPr txBox="1">
            <a:spLocks/>
          </p:cNvSpPr>
          <p:nvPr/>
        </p:nvSpPr>
        <p:spPr>
          <a:xfrm>
            <a:off x="5192486" y="1513133"/>
            <a:ext cx="3254827" cy="15757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1pPr>
            <a:lvl2pPr marL="342900" marR="0" lvl="1"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2pPr>
            <a:lvl3pPr marL="685800" marR="0" lvl="2"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3pPr>
            <a:lvl4pPr marL="1028700" marR="0" lvl="3"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4pPr>
            <a:lvl5pPr marL="1371600" marR="0" lvl="4"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5pPr>
            <a:lvl6pPr marL="1714500" marR="0" lvl="5"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6pPr>
            <a:lvl7pPr marL="2057400" marR="0" lvl="6"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7pPr>
            <a:lvl8pPr marL="2400300" marR="0" lvl="7"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8pPr>
            <a:lvl9pPr marL="2743200" marR="0" lvl="8" indent="0" algn="ctr" rtl="0">
              <a:lnSpc>
                <a:spcPct val="100000"/>
              </a:lnSpc>
              <a:spcBef>
                <a:spcPts val="1000"/>
              </a:spcBef>
              <a:spcAft>
                <a:spcPts val="100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9pPr>
          </a:lstStyle>
          <a:p>
            <a:pPr marL="285750" indent="-285750" algn="l" eaLnBrk="1" hangingPunct="1">
              <a:buFont typeface="Courier New" panose="02070309020205020404" pitchFamily="49" charset="0"/>
              <a:buChar char="o"/>
            </a:pPr>
            <a:r>
              <a:rPr lang="en-US" altLang="en-US" sz="1700" dirty="0" smtClean="0">
                <a:solidFill>
                  <a:srgbClr val="263248"/>
                </a:solidFill>
                <a:latin typeface="Roboto Condensed" panose="020B0604020202020204" charset="0"/>
                <a:ea typeface="Roboto Condensed" panose="020B0604020202020204" charset="0"/>
                <a:cs typeface="Times New Roman" panose="02020603050405020304" pitchFamily="18" charset="0"/>
              </a:rPr>
              <a:t>This </a:t>
            </a:r>
            <a:r>
              <a:rPr lang="en-US" altLang="en-US" sz="1700" dirty="0">
                <a:solidFill>
                  <a:srgbClr val="263248"/>
                </a:solidFill>
                <a:latin typeface="Roboto Condensed" panose="020B0604020202020204" charset="0"/>
                <a:ea typeface="Roboto Condensed" panose="020B0604020202020204" charset="0"/>
                <a:cs typeface="Times New Roman" panose="02020603050405020304" pitchFamily="18" charset="0"/>
              </a:rPr>
              <a:t>involves defining the layers of the neural network along with the loss function and optimizer. The no. of layers in the output layer varies according to the input statement. </a:t>
            </a:r>
          </a:p>
        </p:txBody>
      </p:sp>
      <p:sp>
        <p:nvSpPr>
          <p:cNvPr id="16" name="Google Shape;192;p12"/>
          <p:cNvSpPr txBox="1">
            <a:spLocks/>
          </p:cNvSpPr>
          <p:nvPr/>
        </p:nvSpPr>
        <p:spPr>
          <a:xfrm>
            <a:off x="8771886" y="4653533"/>
            <a:ext cx="1487400" cy="31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1200" b="1" dirty="0" smtClean="0">
                <a:solidFill>
                  <a:schemeClr val="bg1"/>
                </a:solidFill>
                <a:latin typeface="Roboto Condensed" panose="020B0604020202020204" charset="0"/>
                <a:ea typeface="Roboto Condensed" panose="020B0604020202020204" charset="0"/>
              </a:rPr>
              <a:t>17</a:t>
            </a:r>
            <a:endParaRPr lang="en" sz="1200" b="1" dirty="0">
              <a:solidFill>
                <a:schemeClr val="bg1"/>
              </a:solidFill>
              <a:latin typeface="Roboto Condensed" panose="020B0604020202020204" charset="0"/>
              <a:ea typeface="Roboto Condensed" panose="020B0604020202020204" charset="0"/>
            </a:endParaRPr>
          </a:p>
        </p:txBody>
      </p:sp>
      <p:sp>
        <p:nvSpPr>
          <p:cNvPr id="8" name="Google Shape;193;p12"/>
          <p:cNvSpPr txBox="1">
            <a:spLocks/>
          </p:cNvSpPr>
          <p:nvPr/>
        </p:nvSpPr>
        <p:spPr>
          <a:xfrm>
            <a:off x="2427516" y="156483"/>
            <a:ext cx="5094513"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1pPr>
            <a:lvl2pPr marL="342900" marR="0" lvl="1"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2pPr>
            <a:lvl3pPr marL="685800" marR="0" lvl="2"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3pPr>
            <a:lvl4pPr marL="1028700" marR="0" lvl="3"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4pPr>
            <a:lvl5pPr marL="1371600" marR="0" lvl="4"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5pPr>
            <a:lvl6pPr marL="1714500" marR="0" lvl="5"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6pPr>
            <a:lvl7pPr marL="2057400" marR="0" lvl="6"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7pPr>
            <a:lvl8pPr marL="2400300" marR="0" lvl="7"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8pPr>
            <a:lvl9pPr marL="2743200" marR="0" lvl="8" indent="0" algn="ctr" rtl="0">
              <a:lnSpc>
                <a:spcPct val="100000"/>
              </a:lnSpc>
              <a:spcBef>
                <a:spcPts val="1000"/>
              </a:spcBef>
              <a:spcAft>
                <a:spcPts val="100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9pPr>
          </a:lstStyle>
          <a:p>
            <a:pPr>
              <a:defRPr/>
            </a:pPr>
            <a:r>
              <a:rPr lang="en-US" altLang="en-US" sz="2000" b="1" dirty="0">
                <a:solidFill>
                  <a:srgbClr val="FF9800"/>
                </a:solidFill>
                <a:latin typeface="Roboto Condensed" panose="020B0604020202020204" charset="0"/>
                <a:ea typeface="Roboto Condensed" panose="020B0604020202020204" charset="0"/>
                <a:cs typeface="Times New Roman" panose="02020603050405020304" pitchFamily="18" charset="0"/>
              </a:rPr>
              <a:t>4.  Create a machine learning model</a:t>
            </a:r>
            <a:endParaRPr lang="en-US" altLang="en-US" sz="2000" b="1" dirty="0">
              <a:solidFill>
                <a:srgbClr val="FF9800"/>
              </a:solidFill>
              <a:latin typeface="Roboto Condensed" panose="020B0604020202020204" charset="0"/>
              <a:ea typeface="Roboto Condensed" panose="020B0604020202020204" charset="0"/>
              <a:cs typeface="Times New Roman" panose="02020603050405020304" pitchFamily="18" charset="0"/>
            </a:endParaRPr>
          </a:p>
        </p:txBody>
      </p:sp>
      <p:pic>
        <p:nvPicPr>
          <p:cNvPr id="11" name="Picture 4" descr="Image result for machine learning mod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6094" y="1248694"/>
            <a:ext cx="3673249" cy="324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38140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1971675" cy="704850"/>
          </a:xfrm>
          <a:prstGeom prst="rect">
            <a:avLst/>
          </a:prstGeom>
        </p:spPr>
      </p:pic>
      <p:sp>
        <p:nvSpPr>
          <p:cNvPr id="3076" name="Slide Number Placeholder 4"/>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spcBef>
                <a:spcPct val="0"/>
              </a:spcBef>
              <a:buFontTx/>
              <a:buNone/>
            </a:pPr>
            <a:fld id="{23D37DA7-BFB0-4229-99EA-150BD7775BB0}" type="slidenum">
              <a:rPr lang="en-US" altLang="en-US" sz="900">
                <a:solidFill>
                  <a:srgbClr val="898989"/>
                </a:solidFill>
                <a:latin typeface="Times New Roman" panose="02020603050405020304" pitchFamily="18" charset="0"/>
                <a:cs typeface="Times New Roman" panose="02020603050405020304" pitchFamily="18" charset="0"/>
              </a:rPr>
              <a:pPr>
                <a:spcBef>
                  <a:spcPct val="0"/>
                </a:spcBef>
                <a:buFontTx/>
                <a:buNone/>
              </a:pPr>
              <a:t>18</a:t>
            </a:fld>
            <a:endParaRPr lang="en-US" altLang="en-US" sz="900">
              <a:solidFill>
                <a:srgbClr val="898989"/>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4"/>
          <a:stretch>
            <a:fillRect/>
          </a:stretch>
        </p:blipFill>
        <p:spPr>
          <a:xfrm>
            <a:off x="7105650" y="4492246"/>
            <a:ext cx="2038350" cy="638175"/>
          </a:xfrm>
          <a:prstGeom prst="rect">
            <a:avLst/>
          </a:prstGeom>
        </p:spPr>
      </p:pic>
      <p:sp>
        <p:nvSpPr>
          <p:cNvPr id="9" name="Google Shape;193;p12"/>
          <p:cNvSpPr txBox="1">
            <a:spLocks/>
          </p:cNvSpPr>
          <p:nvPr/>
        </p:nvSpPr>
        <p:spPr>
          <a:xfrm>
            <a:off x="5072743" y="1273647"/>
            <a:ext cx="3537855" cy="15757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1pPr>
            <a:lvl2pPr marL="342900" marR="0" lvl="1"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2pPr>
            <a:lvl3pPr marL="685800" marR="0" lvl="2"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3pPr>
            <a:lvl4pPr marL="1028700" marR="0" lvl="3"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4pPr>
            <a:lvl5pPr marL="1371600" marR="0" lvl="4"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5pPr>
            <a:lvl6pPr marL="1714500" marR="0" lvl="5"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6pPr>
            <a:lvl7pPr marL="2057400" marR="0" lvl="6"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7pPr>
            <a:lvl8pPr marL="2400300" marR="0" lvl="7"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8pPr>
            <a:lvl9pPr marL="2743200" marR="0" lvl="8" indent="0" algn="ctr" rtl="0">
              <a:lnSpc>
                <a:spcPct val="100000"/>
              </a:lnSpc>
              <a:spcBef>
                <a:spcPts val="1000"/>
              </a:spcBef>
              <a:spcAft>
                <a:spcPts val="100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9pPr>
          </a:lstStyle>
          <a:p>
            <a:pPr marL="285750" indent="-285750" algn="l" eaLnBrk="1" hangingPunct="1">
              <a:buFont typeface="Courier New" panose="02070309020205020404" pitchFamily="49" charset="0"/>
              <a:buChar char="o"/>
            </a:pPr>
            <a:endParaRPr lang="en-US" altLang="en-US" sz="1700" dirty="0">
              <a:solidFill>
                <a:srgbClr val="263248"/>
              </a:solidFill>
              <a:latin typeface="Roboto Condensed" panose="020B0604020202020204" charset="0"/>
              <a:ea typeface="Roboto Condensed" panose="020B0604020202020204" charset="0"/>
              <a:cs typeface="Times New Roman" panose="02020603050405020304" pitchFamily="18" charset="0"/>
            </a:endParaRPr>
          </a:p>
          <a:p>
            <a:pPr marL="285750" indent="-285750" algn="l" eaLnBrk="1" hangingPunct="1">
              <a:buFont typeface="Courier New" panose="02070309020205020404" pitchFamily="49" charset="0"/>
              <a:buChar char="o"/>
            </a:pPr>
            <a:r>
              <a:rPr lang="en-US" altLang="en-US" sz="1700" dirty="0">
                <a:solidFill>
                  <a:srgbClr val="263248"/>
                </a:solidFill>
                <a:latin typeface="Roboto Condensed" panose="020B0604020202020204" charset="0"/>
                <a:ea typeface="Roboto Condensed" panose="020B0604020202020204" charset="0"/>
                <a:cs typeface="Times New Roman" panose="02020603050405020304" pitchFamily="18" charset="0"/>
              </a:rPr>
              <a:t>This involves changes in the initial values of the network according to the prediction and true value. The neurons try to adjust themselves according to the data that it received and predicted output.</a:t>
            </a:r>
          </a:p>
        </p:txBody>
      </p:sp>
      <p:sp>
        <p:nvSpPr>
          <p:cNvPr id="16" name="Google Shape;192;p12"/>
          <p:cNvSpPr txBox="1">
            <a:spLocks/>
          </p:cNvSpPr>
          <p:nvPr/>
        </p:nvSpPr>
        <p:spPr>
          <a:xfrm>
            <a:off x="8771886" y="4653533"/>
            <a:ext cx="1487400" cy="31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1200" b="1" dirty="0" smtClean="0">
                <a:solidFill>
                  <a:schemeClr val="bg1"/>
                </a:solidFill>
                <a:latin typeface="Roboto Condensed" panose="020B0604020202020204" charset="0"/>
                <a:ea typeface="Roboto Condensed" panose="020B0604020202020204" charset="0"/>
              </a:rPr>
              <a:t>18</a:t>
            </a:r>
            <a:endParaRPr lang="en" sz="1200" b="1" dirty="0">
              <a:solidFill>
                <a:schemeClr val="bg1"/>
              </a:solidFill>
              <a:latin typeface="Roboto Condensed" panose="020B0604020202020204" charset="0"/>
              <a:ea typeface="Roboto Condensed" panose="020B0604020202020204" charset="0"/>
            </a:endParaRPr>
          </a:p>
        </p:txBody>
      </p:sp>
      <p:sp>
        <p:nvSpPr>
          <p:cNvPr id="8" name="Google Shape;193;p12"/>
          <p:cNvSpPr txBox="1">
            <a:spLocks/>
          </p:cNvSpPr>
          <p:nvPr/>
        </p:nvSpPr>
        <p:spPr>
          <a:xfrm>
            <a:off x="2427516" y="156483"/>
            <a:ext cx="5094513"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1pPr>
            <a:lvl2pPr marL="342900" marR="0" lvl="1"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2pPr>
            <a:lvl3pPr marL="685800" marR="0" lvl="2"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3pPr>
            <a:lvl4pPr marL="1028700" marR="0" lvl="3"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4pPr>
            <a:lvl5pPr marL="1371600" marR="0" lvl="4"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5pPr>
            <a:lvl6pPr marL="1714500" marR="0" lvl="5"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6pPr>
            <a:lvl7pPr marL="2057400" marR="0" lvl="6"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7pPr>
            <a:lvl8pPr marL="2400300" marR="0" lvl="7"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8pPr>
            <a:lvl9pPr marL="2743200" marR="0" lvl="8" indent="0" algn="ctr" rtl="0">
              <a:lnSpc>
                <a:spcPct val="100000"/>
              </a:lnSpc>
              <a:spcBef>
                <a:spcPts val="1000"/>
              </a:spcBef>
              <a:spcAft>
                <a:spcPts val="100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9pPr>
          </a:lstStyle>
          <a:p>
            <a:pPr>
              <a:defRPr/>
            </a:pPr>
            <a:r>
              <a:rPr lang="en-US" altLang="en-US" sz="2000" b="1" dirty="0">
                <a:solidFill>
                  <a:srgbClr val="FF9800"/>
                </a:solidFill>
                <a:latin typeface="Roboto Condensed" panose="020B0604020202020204" charset="0"/>
                <a:ea typeface="Roboto Condensed" panose="020B0604020202020204" charset="0"/>
                <a:cs typeface="Times New Roman" panose="02020603050405020304" pitchFamily="18" charset="0"/>
              </a:rPr>
              <a:t>5.  Training session of the model</a:t>
            </a:r>
            <a:endParaRPr lang="en-US" altLang="en-US" sz="2000" b="1" dirty="0">
              <a:solidFill>
                <a:srgbClr val="FF9800"/>
              </a:solidFill>
              <a:latin typeface="Roboto Condensed" panose="020B0604020202020204" charset="0"/>
              <a:ea typeface="Roboto Condensed" panose="020B0604020202020204" charset="0"/>
              <a:cs typeface="Times New Roman" panose="02020603050405020304" pitchFamily="18" charset="0"/>
            </a:endParaRPr>
          </a:p>
        </p:txBody>
      </p:sp>
      <p:pic>
        <p:nvPicPr>
          <p:cNvPr id="11" name="Picture 2" descr="Image result for training the neural networ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689" y="1401309"/>
            <a:ext cx="4341530" cy="2659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14809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1971675" cy="704850"/>
          </a:xfrm>
          <a:prstGeom prst="rect">
            <a:avLst/>
          </a:prstGeom>
        </p:spPr>
      </p:pic>
      <p:sp>
        <p:nvSpPr>
          <p:cNvPr id="3076" name="Slide Number Placeholder 4"/>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spcBef>
                <a:spcPct val="0"/>
              </a:spcBef>
              <a:buFontTx/>
              <a:buNone/>
            </a:pPr>
            <a:fld id="{23D37DA7-BFB0-4229-99EA-150BD7775BB0}" type="slidenum">
              <a:rPr lang="en-US" altLang="en-US" sz="900">
                <a:solidFill>
                  <a:srgbClr val="898989"/>
                </a:solidFill>
                <a:latin typeface="Times New Roman" panose="02020603050405020304" pitchFamily="18" charset="0"/>
                <a:cs typeface="Times New Roman" panose="02020603050405020304" pitchFamily="18" charset="0"/>
              </a:rPr>
              <a:pPr>
                <a:spcBef>
                  <a:spcPct val="0"/>
                </a:spcBef>
                <a:buFontTx/>
                <a:buNone/>
              </a:pPr>
              <a:t>19</a:t>
            </a:fld>
            <a:endParaRPr lang="en-US" altLang="en-US" sz="900">
              <a:solidFill>
                <a:srgbClr val="898989"/>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4"/>
          <a:stretch>
            <a:fillRect/>
          </a:stretch>
        </p:blipFill>
        <p:spPr>
          <a:xfrm>
            <a:off x="7105650" y="4492246"/>
            <a:ext cx="2038350" cy="638175"/>
          </a:xfrm>
          <a:prstGeom prst="rect">
            <a:avLst/>
          </a:prstGeom>
        </p:spPr>
      </p:pic>
      <p:sp>
        <p:nvSpPr>
          <p:cNvPr id="9" name="Google Shape;193;p12"/>
          <p:cNvSpPr txBox="1">
            <a:spLocks/>
          </p:cNvSpPr>
          <p:nvPr/>
        </p:nvSpPr>
        <p:spPr>
          <a:xfrm>
            <a:off x="4633843" y="1534904"/>
            <a:ext cx="4138043" cy="15757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1pPr>
            <a:lvl2pPr marL="342900" marR="0" lvl="1"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2pPr>
            <a:lvl3pPr marL="685800" marR="0" lvl="2"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3pPr>
            <a:lvl4pPr marL="1028700" marR="0" lvl="3"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4pPr>
            <a:lvl5pPr marL="1371600" marR="0" lvl="4"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5pPr>
            <a:lvl6pPr marL="1714500" marR="0" lvl="5"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6pPr>
            <a:lvl7pPr marL="2057400" marR="0" lvl="6"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7pPr>
            <a:lvl8pPr marL="2400300" marR="0" lvl="7"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8pPr>
            <a:lvl9pPr marL="2743200" marR="0" lvl="8" indent="0" algn="ctr" rtl="0">
              <a:lnSpc>
                <a:spcPct val="100000"/>
              </a:lnSpc>
              <a:spcBef>
                <a:spcPts val="1000"/>
              </a:spcBef>
              <a:spcAft>
                <a:spcPts val="100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9pPr>
          </a:lstStyle>
          <a:p>
            <a:pPr marL="285750" indent="-285750" algn="l" eaLnBrk="1" hangingPunct="1">
              <a:buFont typeface="Courier New" panose="02070309020205020404" pitchFamily="49" charset="0"/>
              <a:buChar char="o"/>
            </a:pPr>
            <a:endParaRPr lang="en-US" altLang="en-US" sz="1700" dirty="0">
              <a:solidFill>
                <a:srgbClr val="263248"/>
              </a:solidFill>
              <a:latin typeface="Roboto Condensed" panose="020B0604020202020204" charset="0"/>
              <a:ea typeface="Roboto Condensed" panose="020B0604020202020204" charset="0"/>
              <a:cs typeface="Times New Roman" panose="02020603050405020304" pitchFamily="18" charset="0"/>
            </a:endParaRPr>
          </a:p>
          <a:p>
            <a:pPr marL="285750" indent="-285750" algn="l" eaLnBrk="1" hangingPunct="1">
              <a:buFont typeface="Courier New" panose="02070309020205020404" pitchFamily="49" charset="0"/>
              <a:buChar char="o"/>
            </a:pPr>
            <a:r>
              <a:rPr lang="en-US" altLang="en-US" sz="1700" dirty="0">
                <a:solidFill>
                  <a:srgbClr val="263248"/>
                </a:solidFill>
                <a:latin typeface="Roboto Condensed" panose="020B0604020202020204" charset="0"/>
                <a:ea typeface="Roboto Condensed" panose="020B0604020202020204" charset="0"/>
                <a:cs typeface="Times New Roman" panose="02020603050405020304" pitchFamily="18" charset="0"/>
              </a:rPr>
              <a:t>The way in which the neural network trains itself goes on to decide whether the value of the learning rate, no of layers, no. of neurons in each layer should be changed or not to cause faster converging.</a:t>
            </a:r>
          </a:p>
        </p:txBody>
      </p:sp>
      <p:sp>
        <p:nvSpPr>
          <p:cNvPr id="16" name="Google Shape;192;p12"/>
          <p:cNvSpPr txBox="1">
            <a:spLocks/>
          </p:cNvSpPr>
          <p:nvPr/>
        </p:nvSpPr>
        <p:spPr>
          <a:xfrm>
            <a:off x="8771886" y="4653533"/>
            <a:ext cx="1487400" cy="31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1200" b="1" dirty="0" smtClean="0">
                <a:solidFill>
                  <a:schemeClr val="bg1"/>
                </a:solidFill>
                <a:latin typeface="Roboto Condensed" panose="020B0604020202020204" charset="0"/>
                <a:ea typeface="Roboto Condensed" panose="020B0604020202020204" charset="0"/>
              </a:rPr>
              <a:t>19</a:t>
            </a:r>
            <a:endParaRPr lang="en" sz="1200" b="1" dirty="0">
              <a:solidFill>
                <a:schemeClr val="bg1"/>
              </a:solidFill>
              <a:latin typeface="Roboto Condensed" panose="020B0604020202020204" charset="0"/>
              <a:ea typeface="Roboto Condensed" panose="020B0604020202020204" charset="0"/>
            </a:endParaRPr>
          </a:p>
        </p:txBody>
      </p:sp>
      <p:sp>
        <p:nvSpPr>
          <p:cNvPr id="8" name="Google Shape;193;p12"/>
          <p:cNvSpPr txBox="1">
            <a:spLocks/>
          </p:cNvSpPr>
          <p:nvPr/>
        </p:nvSpPr>
        <p:spPr>
          <a:xfrm>
            <a:off x="2427516" y="156483"/>
            <a:ext cx="5780313"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1pPr>
            <a:lvl2pPr marL="342900" marR="0" lvl="1"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2pPr>
            <a:lvl3pPr marL="685800" marR="0" lvl="2"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3pPr>
            <a:lvl4pPr marL="1028700" marR="0" lvl="3"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4pPr>
            <a:lvl5pPr marL="1371600" marR="0" lvl="4"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5pPr>
            <a:lvl6pPr marL="1714500" marR="0" lvl="5"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6pPr>
            <a:lvl7pPr marL="2057400" marR="0" lvl="6"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7pPr>
            <a:lvl8pPr marL="2400300" marR="0" lvl="7"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8pPr>
            <a:lvl9pPr marL="2743200" marR="0" lvl="8" indent="0" algn="ctr" rtl="0">
              <a:lnSpc>
                <a:spcPct val="100000"/>
              </a:lnSpc>
              <a:spcBef>
                <a:spcPts val="1000"/>
              </a:spcBef>
              <a:spcAft>
                <a:spcPts val="100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9pPr>
          </a:lstStyle>
          <a:p>
            <a:pPr>
              <a:defRPr/>
            </a:pPr>
            <a:r>
              <a:rPr lang="en-US" altLang="en-US" sz="2000" b="1" dirty="0">
                <a:solidFill>
                  <a:srgbClr val="FF9800"/>
                </a:solidFill>
                <a:latin typeface="Roboto Condensed" panose="020B0604020202020204" charset="0"/>
                <a:ea typeface="Roboto Condensed" panose="020B0604020202020204" charset="0"/>
                <a:cs typeface="Times New Roman" panose="02020603050405020304" pitchFamily="18" charset="0"/>
              </a:rPr>
              <a:t>6.  </a:t>
            </a:r>
            <a:r>
              <a:rPr lang="en-US" altLang="en-US" sz="2000" b="1" dirty="0" err="1" smtClean="0">
                <a:solidFill>
                  <a:srgbClr val="FF9800"/>
                </a:solidFill>
                <a:latin typeface="Roboto Condensed" panose="020B0604020202020204" charset="0"/>
                <a:ea typeface="Roboto Condensed" panose="020B0604020202020204" charset="0"/>
                <a:cs typeface="Times New Roman" panose="02020603050405020304" pitchFamily="18" charset="0"/>
              </a:rPr>
              <a:t>Hyperparameter</a:t>
            </a:r>
            <a:r>
              <a:rPr lang="en-US" altLang="en-US" sz="2000" b="1" dirty="0" smtClean="0">
                <a:solidFill>
                  <a:srgbClr val="FF9800"/>
                </a:solidFill>
                <a:latin typeface="Roboto Condensed" panose="020B0604020202020204" charset="0"/>
                <a:ea typeface="Roboto Condensed" panose="020B0604020202020204" charset="0"/>
                <a:cs typeface="Times New Roman" panose="02020603050405020304" pitchFamily="18" charset="0"/>
              </a:rPr>
              <a:t> </a:t>
            </a:r>
            <a:r>
              <a:rPr lang="en-US" altLang="en-US" sz="2000" b="1" dirty="0">
                <a:solidFill>
                  <a:srgbClr val="FF9800"/>
                </a:solidFill>
                <a:latin typeface="Roboto Condensed" panose="020B0604020202020204" charset="0"/>
                <a:ea typeface="Roboto Condensed" panose="020B0604020202020204" charset="0"/>
                <a:cs typeface="Times New Roman" panose="02020603050405020304" pitchFamily="18" charset="0"/>
              </a:rPr>
              <a:t>tuning after observing results of training session</a:t>
            </a:r>
            <a:endParaRPr lang="en-US" altLang="en-US" sz="2000" b="1" dirty="0">
              <a:solidFill>
                <a:srgbClr val="FF9800"/>
              </a:solidFill>
              <a:latin typeface="Roboto Condensed" panose="020B0604020202020204" charset="0"/>
              <a:ea typeface="Roboto Condensed" panose="020B0604020202020204" charset="0"/>
              <a:cs typeface="Times New Roman" panose="02020603050405020304" pitchFamily="18" charset="0"/>
            </a:endParaRPr>
          </a:p>
        </p:txBody>
      </p:sp>
      <p:pic>
        <p:nvPicPr>
          <p:cNvPr id="11" name="Picture 8" descr="Image result for hyperparameter tu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848" y="1401583"/>
            <a:ext cx="3696379" cy="2511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2051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smtClean="0"/>
              <a:t>ABSTRACT</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a:t>
            </a:fld>
            <a:endParaRPr/>
          </a:p>
        </p:txBody>
      </p:sp>
      <p:sp>
        <p:nvSpPr>
          <p:cNvPr id="193" name="Google Shape;193;p12"/>
          <p:cNvSpPr txBox="1">
            <a:spLocks noGrp="1"/>
          </p:cNvSpPr>
          <p:nvPr>
            <p:ph type="body" idx="1"/>
          </p:nvPr>
        </p:nvSpPr>
        <p:spPr>
          <a:xfrm>
            <a:off x="293683" y="1363422"/>
            <a:ext cx="8556403" cy="1575718"/>
          </a:xfrm>
          <a:prstGeom prst="rect">
            <a:avLst/>
          </a:prstGeom>
        </p:spPr>
        <p:txBody>
          <a:bodyPr spcFirstLastPara="1" wrap="square" lIns="91425" tIns="91425" rIns="91425" bIns="91425" anchor="t" anchorCtr="0">
            <a:noAutofit/>
          </a:bodyPr>
          <a:lstStyle/>
          <a:p>
            <a:pPr marL="0" indent="0" algn="just">
              <a:buNone/>
            </a:pPr>
            <a:r>
              <a:rPr lang="en-US" altLang="en-US" sz="1700" dirty="0"/>
              <a:t>Neo4j is a graph database management system developed by Neo4j, Inc. Described by its developers as an ACID -compliant transactional database with native graph storage and processing, Neo4j is the most popular graph database according to DB-Engines ranking, and the 22nd most popular database overall. </a:t>
            </a:r>
            <a:r>
              <a:rPr lang="en-US" altLang="en-US" sz="1700" dirty="0" err="1"/>
              <a:t>Keras</a:t>
            </a:r>
            <a:r>
              <a:rPr lang="en-US" altLang="en-US" sz="1700" dirty="0"/>
              <a:t> is an open source neural network library written in Python. It is capable of running on top of </a:t>
            </a:r>
            <a:r>
              <a:rPr lang="en-US" altLang="en-US" sz="1700" dirty="0" err="1"/>
              <a:t>TensorFlow</a:t>
            </a:r>
            <a:r>
              <a:rPr lang="en-US" altLang="en-US" sz="1700" dirty="0"/>
              <a:t>, Microsoft Cognitive Toolkit or </a:t>
            </a:r>
            <a:r>
              <a:rPr lang="en-US" altLang="en-US" sz="1700" dirty="0" err="1"/>
              <a:t>Theano</a:t>
            </a:r>
            <a:r>
              <a:rPr lang="en-US" altLang="en-US" sz="1700" dirty="0"/>
              <a:t>. Designed to enable fast experimentation with deep neural networks, it focuses on being user-friendly, modular, and extensible. The project is aimed to connect a Neo4j graph database to </a:t>
            </a:r>
            <a:r>
              <a:rPr lang="en-US" altLang="en-US" sz="1700" dirty="0" err="1"/>
              <a:t>Keras</a:t>
            </a:r>
            <a:r>
              <a:rPr lang="en-US" altLang="en-US" sz="1700" dirty="0"/>
              <a:t>. The main objective of the project is to create a neural network for a review prediction task. The model is trained on the set of review scores given by the persons for products. The database is created in Neo4j and it is injected into </a:t>
            </a:r>
            <a:r>
              <a:rPr lang="en-US" altLang="en-US" sz="1700" dirty="0" err="1"/>
              <a:t>Keras</a:t>
            </a:r>
            <a:r>
              <a:rPr lang="en-US" altLang="en-US" sz="1700" dirty="0"/>
              <a:t> learning model to make predictions regarding reviews of products.</a:t>
            </a: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Image result for final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047" y="1578429"/>
            <a:ext cx="4746489" cy="2145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4"/>
          <a:stretch>
            <a:fillRect/>
          </a:stretch>
        </p:blipFill>
        <p:spPr>
          <a:xfrm>
            <a:off x="0" y="0"/>
            <a:ext cx="1971675" cy="704850"/>
          </a:xfrm>
          <a:prstGeom prst="rect">
            <a:avLst/>
          </a:prstGeom>
        </p:spPr>
      </p:pic>
      <p:sp>
        <p:nvSpPr>
          <p:cNvPr id="3076" name="Slide Number Placeholder 4"/>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spcBef>
                <a:spcPct val="0"/>
              </a:spcBef>
              <a:buFontTx/>
              <a:buNone/>
            </a:pPr>
            <a:fld id="{23D37DA7-BFB0-4229-99EA-150BD7775BB0}" type="slidenum">
              <a:rPr lang="en-US" altLang="en-US" sz="900">
                <a:solidFill>
                  <a:srgbClr val="898989"/>
                </a:solidFill>
                <a:latin typeface="Times New Roman" panose="02020603050405020304" pitchFamily="18" charset="0"/>
                <a:cs typeface="Times New Roman" panose="02020603050405020304" pitchFamily="18" charset="0"/>
              </a:rPr>
              <a:pPr>
                <a:spcBef>
                  <a:spcPct val="0"/>
                </a:spcBef>
                <a:buFontTx/>
                <a:buNone/>
              </a:pPr>
              <a:t>20</a:t>
            </a:fld>
            <a:endParaRPr lang="en-US" altLang="en-US" sz="900">
              <a:solidFill>
                <a:srgbClr val="898989"/>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5"/>
          <a:stretch>
            <a:fillRect/>
          </a:stretch>
        </p:blipFill>
        <p:spPr>
          <a:xfrm>
            <a:off x="7105650" y="4492246"/>
            <a:ext cx="2038350" cy="638175"/>
          </a:xfrm>
          <a:prstGeom prst="rect">
            <a:avLst/>
          </a:prstGeom>
        </p:spPr>
      </p:pic>
      <p:sp>
        <p:nvSpPr>
          <p:cNvPr id="9" name="Google Shape;193;p12"/>
          <p:cNvSpPr txBox="1">
            <a:spLocks/>
          </p:cNvSpPr>
          <p:nvPr/>
        </p:nvSpPr>
        <p:spPr>
          <a:xfrm>
            <a:off x="5215730" y="1306305"/>
            <a:ext cx="3298370" cy="15757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1pPr>
            <a:lvl2pPr marL="342900" marR="0" lvl="1"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2pPr>
            <a:lvl3pPr marL="685800" marR="0" lvl="2"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3pPr>
            <a:lvl4pPr marL="1028700" marR="0" lvl="3"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4pPr>
            <a:lvl5pPr marL="1371600" marR="0" lvl="4"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5pPr>
            <a:lvl6pPr marL="1714500" marR="0" lvl="5"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6pPr>
            <a:lvl7pPr marL="2057400" marR="0" lvl="6"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7pPr>
            <a:lvl8pPr marL="2400300" marR="0" lvl="7"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8pPr>
            <a:lvl9pPr marL="2743200" marR="0" lvl="8" indent="0" algn="ctr" rtl="0">
              <a:lnSpc>
                <a:spcPct val="100000"/>
              </a:lnSpc>
              <a:spcBef>
                <a:spcPts val="1000"/>
              </a:spcBef>
              <a:spcAft>
                <a:spcPts val="100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9pPr>
          </a:lstStyle>
          <a:p>
            <a:pPr marL="285750" indent="-285750" algn="l" eaLnBrk="1" hangingPunct="1">
              <a:buFont typeface="Courier New" panose="02070309020205020404" pitchFamily="49" charset="0"/>
              <a:buChar char="o"/>
            </a:pPr>
            <a:endParaRPr lang="en-US" altLang="en-US" sz="1700" dirty="0">
              <a:solidFill>
                <a:srgbClr val="263248"/>
              </a:solidFill>
              <a:latin typeface="Roboto Condensed" panose="020B0604020202020204" charset="0"/>
              <a:ea typeface="Roboto Condensed" panose="020B0604020202020204" charset="0"/>
              <a:cs typeface="Times New Roman" panose="02020603050405020304" pitchFamily="18" charset="0"/>
            </a:endParaRPr>
          </a:p>
          <a:p>
            <a:pPr marL="285750" indent="-285750" algn="l" eaLnBrk="1" hangingPunct="1">
              <a:buFont typeface="Courier New" panose="02070309020205020404" pitchFamily="49" charset="0"/>
              <a:buChar char="o"/>
            </a:pPr>
            <a:r>
              <a:rPr lang="en-US" altLang="en-US" sz="1700" dirty="0">
                <a:solidFill>
                  <a:srgbClr val="263248"/>
                </a:solidFill>
                <a:latin typeface="Roboto Condensed" panose="020B0604020202020204" charset="0"/>
                <a:ea typeface="Roboto Condensed" panose="020B0604020202020204" charset="0"/>
                <a:cs typeface="Times New Roman" panose="02020603050405020304" pitchFamily="18" charset="0"/>
              </a:rPr>
              <a:t>After finalizing the values of the </a:t>
            </a:r>
            <a:r>
              <a:rPr lang="en-US" altLang="en-US" sz="1700" dirty="0" err="1">
                <a:solidFill>
                  <a:srgbClr val="263248"/>
                </a:solidFill>
                <a:latin typeface="Roboto Condensed" panose="020B0604020202020204" charset="0"/>
                <a:ea typeface="Roboto Condensed" panose="020B0604020202020204" charset="0"/>
                <a:cs typeface="Times New Roman" panose="02020603050405020304" pitchFamily="18" charset="0"/>
              </a:rPr>
              <a:t>hyperparameters</a:t>
            </a:r>
            <a:r>
              <a:rPr lang="en-US" altLang="en-US" sz="1700" dirty="0">
                <a:solidFill>
                  <a:srgbClr val="263248"/>
                </a:solidFill>
                <a:latin typeface="Roboto Condensed" panose="020B0604020202020204" charset="0"/>
                <a:ea typeface="Roboto Condensed" panose="020B0604020202020204" charset="0"/>
                <a:cs typeface="Times New Roman" panose="02020603050405020304" pitchFamily="18" charset="0"/>
              </a:rPr>
              <a:t>, the neural network is finalized and retrained from scratch.</a:t>
            </a:r>
          </a:p>
        </p:txBody>
      </p:sp>
      <p:sp>
        <p:nvSpPr>
          <p:cNvPr id="16" name="Google Shape;192;p12"/>
          <p:cNvSpPr txBox="1">
            <a:spLocks/>
          </p:cNvSpPr>
          <p:nvPr/>
        </p:nvSpPr>
        <p:spPr>
          <a:xfrm>
            <a:off x="8771886" y="4653533"/>
            <a:ext cx="1487400" cy="31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1200" b="1" dirty="0" smtClean="0">
                <a:solidFill>
                  <a:schemeClr val="bg1"/>
                </a:solidFill>
                <a:latin typeface="Roboto Condensed" panose="020B0604020202020204" charset="0"/>
                <a:ea typeface="Roboto Condensed" panose="020B0604020202020204" charset="0"/>
              </a:rPr>
              <a:t>20</a:t>
            </a:r>
            <a:endParaRPr lang="en" sz="1200" b="1" dirty="0">
              <a:solidFill>
                <a:schemeClr val="bg1"/>
              </a:solidFill>
              <a:latin typeface="Roboto Condensed" panose="020B0604020202020204" charset="0"/>
              <a:ea typeface="Roboto Condensed" panose="020B0604020202020204" charset="0"/>
            </a:endParaRPr>
          </a:p>
        </p:txBody>
      </p:sp>
      <p:sp>
        <p:nvSpPr>
          <p:cNvPr id="8" name="Google Shape;193;p12"/>
          <p:cNvSpPr txBox="1">
            <a:spLocks/>
          </p:cNvSpPr>
          <p:nvPr/>
        </p:nvSpPr>
        <p:spPr>
          <a:xfrm>
            <a:off x="2427516" y="156483"/>
            <a:ext cx="5094513"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1pPr>
            <a:lvl2pPr marL="342900" marR="0" lvl="1"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2pPr>
            <a:lvl3pPr marL="685800" marR="0" lvl="2"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3pPr>
            <a:lvl4pPr marL="1028700" marR="0" lvl="3"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4pPr>
            <a:lvl5pPr marL="1371600" marR="0" lvl="4"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5pPr>
            <a:lvl6pPr marL="1714500" marR="0" lvl="5"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6pPr>
            <a:lvl7pPr marL="2057400" marR="0" lvl="6"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7pPr>
            <a:lvl8pPr marL="2400300" marR="0" lvl="7"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8pPr>
            <a:lvl9pPr marL="2743200" marR="0" lvl="8" indent="0" algn="ctr" rtl="0">
              <a:lnSpc>
                <a:spcPct val="100000"/>
              </a:lnSpc>
              <a:spcBef>
                <a:spcPts val="1000"/>
              </a:spcBef>
              <a:spcAft>
                <a:spcPts val="100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9pPr>
          </a:lstStyle>
          <a:p>
            <a:pPr>
              <a:defRPr/>
            </a:pPr>
            <a:r>
              <a:rPr lang="en-US" altLang="en-US" sz="2000" b="1" dirty="0">
                <a:solidFill>
                  <a:srgbClr val="FF9800"/>
                </a:solidFill>
                <a:latin typeface="Roboto Condensed" panose="020B0604020202020204" charset="0"/>
                <a:ea typeface="Roboto Condensed" panose="020B0604020202020204" charset="0"/>
                <a:cs typeface="Times New Roman" panose="02020603050405020304" pitchFamily="18" charset="0"/>
              </a:rPr>
              <a:t>7.  Finalizing the model</a:t>
            </a:r>
            <a:endParaRPr lang="en-US" altLang="en-US" sz="2000" b="1" dirty="0">
              <a:solidFill>
                <a:srgbClr val="FF9800"/>
              </a:solidFill>
              <a:latin typeface="Roboto Condensed" panose="020B0604020202020204" charset="0"/>
              <a:ea typeface="Roboto Condensed" panose="020B0604020202020204" charset="0"/>
              <a:cs typeface="Times New Roman" panose="02020603050405020304" pitchFamily="18" charset="0"/>
            </a:endParaRPr>
          </a:p>
        </p:txBody>
      </p:sp>
    </p:spTree>
    <p:extLst>
      <p:ext uri="{BB962C8B-B14F-4D97-AF65-F5344CB8AC3E}">
        <p14:creationId xmlns:p14="http://schemas.microsoft.com/office/powerpoint/2010/main" val="25595016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1971675" cy="704850"/>
          </a:xfrm>
          <a:prstGeom prst="rect">
            <a:avLst/>
          </a:prstGeom>
        </p:spPr>
      </p:pic>
      <p:sp>
        <p:nvSpPr>
          <p:cNvPr id="3076" name="Slide Number Placeholder 4"/>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spcBef>
                <a:spcPct val="0"/>
              </a:spcBef>
              <a:buFontTx/>
              <a:buNone/>
            </a:pPr>
            <a:fld id="{23D37DA7-BFB0-4229-99EA-150BD7775BB0}" type="slidenum">
              <a:rPr lang="en-US" altLang="en-US" sz="900">
                <a:solidFill>
                  <a:srgbClr val="898989"/>
                </a:solidFill>
                <a:latin typeface="Times New Roman" panose="02020603050405020304" pitchFamily="18" charset="0"/>
                <a:cs typeface="Times New Roman" panose="02020603050405020304" pitchFamily="18" charset="0"/>
              </a:rPr>
              <a:pPr>
                <a:spcBef>
                  <a:spcPct val="0"/>
                </a:spcBef>
                <a:buFontTx/>
                <a:buNone/>
              </a:pPr>
              <a:t>21</a:t>
            </a:fld>
            <a:endParaRPr lang="en-US" altLang="en-US" sz="900">
              <a:solidFill>
                <a:srgbClr val="898989"/>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4"/>
          <a:stretch>
            <a:fillRect/>
          </a:stretch>
        </p:blipFill>
        <p:spPr>
          <a:xfrm>
            <a:off x="7105650" y="4492246"/>
            <a:ext cx="2038350" cy="638175"/>
          </a:xfrm>
          <a:prstGeom prst="rect">
            <a:avLst/>
          </a:prstGeom>
        </p:spPr>
      </p:pic>
      <p:sp>
        <p:nvSpPr>
          <p:cNvPr id="9" name="Google Shape;193;p12"/>
          <p:cNvSpPr txBox="1">
            <a:spLocks/>
          </p:cNvSpPr>
          <p:nvPr/>
        </p:nvSpPr>
        <p:spPr>
          <a:xfrm>
            <a:off x="4985657" y="1382505"/>
            <a:ext cx="2960912" cy="15757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1pPr>
            <a:lvl2pPr marL="342900" marR="0" lvl="1"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2pPr>
            <a:lvl3pPr marL="685800" marR="0" lvl="2"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3pPr>
            <a:lvl4pPr marL="1028700" marR="0" lvl="3"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4pPr>
            <a:lvl5pPr marL="1371600" marR="0" lvl="4"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5pPr>
            <a:lvl6pPr marL="1714500" marR="0" lvl="5"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6pPr>
            <a:lvl7pPr marL="2057400" marR="0" lvl="6"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7pPr>
            <a:lvl8pPr marL="2400300" marR="0" lvl="7"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8pPr>
            <a:lvl9pPr marL="2743200" marR="0" lvl="8" indent="0" algn="ctr" rtl="0">
              <a:lnSpc>
                <a:spcPct val="100000"/>
              </a:lnSpc>
              <a:spcBef>
                <a:spcPts val="1000"/>
              </a:spcBef>
              <a:spcAft>
                <a:spcPts val="100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9pPr>
          </a:lstStyle>
          <a:p>
            <a:pPr marL="285750" indent="-285750" algn="l" eaLnBrk="1" hangingPunct="1">
              <a:buFont typeface="Courier New" panose="02070309020205020404" pitchFamily="49" charset="0"/>
              <a:buChar char="o"/>
            </a:pPr>
            <a:endParaRPr lang="en-US" altLang="en-US" sz="1700" dirty="0">
              <a:solidFill>
                <a:srgbClr val="263248"/>
              </a:solidFill>
              <a:latin typeface="Roboto Condensed" panose="020B0604020202020204" charset="0"/>
              <a:ea typeface="Roboto Condensed" panose="020B0604020202020204" charset="0"/>
              <a:cs typeface="Times New Roman" panose="02020603050405020304" pitchFamily="18" charset="0"/>
            </a:endParaRPr>
          </a:p>
          <a:p>
            <a:pPr marL="285750" indent="-285750" algn="l" eaLnBrk="1" hangingPunct="1">
              <a:buFont typeface="Courier New" panose="02070309020205020404" pitchFamily="49" charset="0"/>
              <a:buChar char="o"/>
            </a:pPr>
            <a:r>
              <a:rPr lang="en-US" altLang="en-US" sz="1700" dirty="0">
                <a:solidFill>
                  <a:srgbClr val="263248"/>
                </a:solidFill>
                <a:latin typeface="Roboto Condensed" panose="020B0604020202020204" charset="0"/>
                <a:ea typeface="Roboto Condensed" panose="020B0604020202020204" charset="0"/>
                <a:cs typeface="Times New Roman" panose="02020603050405020304" pitchFamily="18" charset="0"/>
              </a:rPr>
              <a:t>Final predictions are made for unseen data and these predictions are stored for later use.</a:t>
            </a:r>
          </a:p>
        </p:txBody>
      </p:sp>
      <p:sp>
        <p:nvSpPr>
          <p:cNvPr id="16" name="Google Shape;192;p12"/>
          <p:cNvSpPr txBox="1">
            <a:spLocks/>
          </p:cNvSpPr>
          <p:nvPr/>
        </p:nvSpPr>
        <p:spPr>
          <a:xfrm>
            <a:off x="8771886" y="4653533"/>
            <a:ext cx="1487400" cy="31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1200" b="1" dirty="0" smtClean="0">
                <a:solidFill>
                  <a:schemeClr val="bg1"/>
                </a:solidFill>
                <a:latin typeface="Roboto Condensed" panose="020B0604020202020204" charset="0"/>
                <a:ea typeface="Roboto Condensed" panose="020B0604020202020204" charset="0"/>
              </a:rPr>
              <a:t>21</a:t>
            </a:r>
            <a:endParaRPr lang="en" sz="1200" b="1" dirty="0">
              <a:solidFill>
                <a:schemeClr val="bg1"/>
              </a:solidFill>
              <a:latin typeface="Roboto Condensed" panose="020B0604020202020204" charset="0"/>
              <a:ea typeface="Roboto Condensed" panose="020B0604020202020204" charset="0"/>
            </a:endParaRPr>
          </a:p>
        </p:txBody>
      </p:sp>
      <p:sp>
        <p:nvSpPr>
          <p:cNvPr id="8" name="Google Shape;193;p12"/>
          <p:cNvSpPr txBox="1">
            <a:spLocks/>
          </p:cNvSpPr>
          <p:nvPr/>
        </p:nvSpPr>
        <p:spPr>
          <a:xfrm>
            <a:off x="2427516" y="156483"/>
            <a:ext cx="5094513"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1pPr>
            <a:lvl2pPr marL="342900" marR="0" lvl="1"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2pPr>
            <a:lvl3pPr marL="685800" marR="0" lvl="2"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3pPr>
            <a:lvl4pPr marL="1028700" marR="0" lvl="3"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4pPr>
            <a:lvl5pPr marL="1371600" marR="0" lvl="4"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5pPr>
            <a:lvl6pPr marL="1714500" marR="0" lvl="5"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6pPr>
            <a:lvl7pPr marL="2057400" marR="0" lvl="6"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7pPr>
            <a:lvl8pPr marL="2400300" marR="0" lvl="7"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8pPr>
            <a:lvl9pPr marL="2743200" marR="0" lvl="8" indent="0" algn="ctr" rtl="0">
              <a:lnSpc>
                <a:spcPct val="100000"/>
              </a:lnSpc>
              <a:spcBef>
                <a:spcPts val="1000"/>
              </a:spcBef>
              <a:spcAft>
                <a:spcPts val="100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9pPr>
          </a:lstStyle>
          <a:p>
            <a:pPr>
              <a:defRPr/>
            </a:pPr>
            <a:r>
              <a:rPr lang="en-US" altLang="en-US" sz="2000" b="1" dirty="0">
                <a:solidFill>
                  <a:srgbClr val="FF9800"/>
                </a:solidFill>
                <a:latin typeface="Roboto Condensed" panose="020B0604020202020204" charset="0"/>
                <a:ea typeface="Roboto Condensed" panose="020B0604020202020204" charset="0"/>
                <a:cs typeface="Times New Roman" panose="02020603050405020304" pitchFamily="18" charset="0"/>
              </a:rPr>
              <a:t>8.  Making final predictions</a:t>
            </a:r>
            <a:endParaRPr lang="en-US" altLang="en-US" sz="2000" b="1" dirty="0">
              <a:solidFill>
                <a:srgbClr val="FF9800"/>
              </a:solidFill>
              <a:latin typeface="Roboto Condensed" panose="020B0604020202020204" charset="0"/>
              <a:ea typeface="Roboto Condensed" panose="020B0604020202020204" charset="0"/>
              <a:cs typeface="Times New Roman" panose="02020603050405020304" pitchFamily="18" charset="0"/>
            </a:endParaRPr>
          </a:p>
        </p:txBody>
      </p:sp>
      <p:pic>
        <p:nvPicPr>
          <p:cNvPr id="11" name="Picture 2" descr="Image result for predicti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2199" y="1066799"/>
            <a:ext cx="2902857" cy="3652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12313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smtClean="0"/>
              <a:t>DESIGN &amp; ANALYSIS</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22</a:t>
            </a:fld>
            <a:endParaRPr/>
          </a:p>
        </p:txBody>
      </p:sp>
      <p:sp>
        <p:nvSpPr>
          <p:cNvPr id="193" name="Google Shape;193;p12"/>
          <p:cNvSpPr txBox="1">
            <a:spLocks noGrp="1"/>
          </p:cNvSpPr>
          <p:nvPr>
            <p:ph type="body" idx="1"/>
          </p:nvPr>
        </p:nvSpPr>
        <p:spPr>
          <a:xfrm>
            <a:off x="293683" y="1515822"/>
            <a:ext cx="8556403" cy="1575718"/>
          </a:xfrm>
          <a:prstGeom prst="rect">
            <a:avLst/>
          </a:prstGeom>
        </p:spPr>
        <p:txBody>
          <a:bodyPr spcFirstLastPara="1" wrap="square" lIns="91425" tIns="91425" rIns="91425" bIns="91425" anchor="t" anchorCtr="0">
            <a:noAutofit/>
          </a:bodyPr>
          <a:lstStyle/>
          <a:p>
            <a:pPr eaLnBrk="1" hangingPunct="1">
              <a:buFont typeface="Courier New" panose="02070309020205020404" pitchFamily="49" charset="0"/>
              <a:buChar char="o"/>
              <a:defRPr/>
            </a:pPr>
            <a:r>
              <a:rPr lang="en-US" altLang="en-US" sz="1700" b="1" dirty="0">
                <a:latin typeface="Roboto Condensed" panose="020B0604020202020204" charset="0"/>
                <a:ea typeface="Roboto Condensed" panose="020B0604020202020204" charset="0"/>
                <a:cs typeface="Times New Roman" panose="02020603050405020304" pitchFamily="18" charset="0"/>
              </a:rPr>
              <a:t>SOFTWARE AND </a:t>
            </a:r>
            <a:r>
              <a:rPr lang="en-US" altLang="en-US" sz="1700" b="1" dirty="0" smtClean="0">
                <a:latin typeface="Roboto Condensed" panose="020B0604020202020204" charset="0"/>
                <a:ea typeface="Roboto Condensed" panose="020B0604020202020204" charset="0"/>
                <a:cs typeface="Times New Roman" panose="02020603050405020304" pitchFamily="18" charset="0"/>
              </a:rPr>
              <a:t>LANGUAGES</a:t>
            </a:r>
          </a:p>
          <a:p>
            <a:pPr lvl="1">
              <a:buFont typeface="Courier New" panose="02070309020205020404" pitchFamily="49" charset="0"/>
              <a:buChar char="o"/>
              <a:defRPr/>
            </a:pPr>
            <a:r>
              <a:rPr lang="en-US" altLang="en-US" sz="1700" dirty="0" smtClean="0">
                <a:latin typeface="Roboto Condensed" panose="020B0604020202020204" charset="0"/>
                <a:ea typeface="Roboto Condensed" panose="020B0604020202020204" charset="0"/>
                <a:cs typeface="Times New Roman" panose="02020603050405020304" pitchFamily="18" charset="0"/>
              </a:rPr>
              <a:t>Neo4j, Python</a:t>
            </a:r>
            <a:r>
              <a:rPr lang="en-US" altLang="en-US" sz="1700" dirty="0">
                <a:latin typeface="Roboto Condensed" panose="020B0604020202020204" charset="0"/>
                <a:ea typeface="Roboto Condensed" panose="020B0604020202020204" charset="0"/>
                <a:cs typeface="Times New Roman" panose="02020603050405020304" pitchFamily="18" charset="0"/>
              </a:rPr>
              <a:t>, Cypher, </a:t>
            </a:r>
            <a:r>
              <a:rPr lang="en-US" altLang="en-US" sz="1700" dirty="0" err="1">
                <a:latin typeface="Roboto Condensed" panose="020B0604020202020204" charset="0"/>
                <a:ea typeface="Roboto Condensed" panose="020B0604020202020204" charset="0"/>
                <a:cs typeface="Times New Roman" panose="02020603050405020304" pitchFamily="18" charset="0"/>
              </a:rPr>
              <a:t>Keras</a:t>
            </a:r>
            <a:endParaRPr lang="en-US" altLang="en-US" sz="1700" b="1" dirty="0">
              <a:latin typeface="Roboto Condensed" panose="020B0604020202020204" charset="0"/>
              <a:ea typeface="Roboto Condensed" panose="020B0604020202020204" charset="0"/>
              <a:cs typeface="Times New Roman" panose="02020603050405020304" pitchFamily="18" charset="0"/>
            </a:endParaRPr>
          </a:p>
          <a:p>
            <a:pPr marL="285750" indent="-285750" eaLnBrk="1" hangingPunct="1">
              <a:buFont typeface="Courier New" panose="02070309020205020404" pitchFamily="49" charset="0"/>
              <a:buChar char="o"/>
              <a:defRPr/>
            </a:pPr>
            <a:endParaRPr lang="en-US" altLang="en-US" sz="1700" b="1" dirty="0">
              <a:latin typeface="Roboto Condensed" panose="020B0604020202020204" charset="0"/>
              <a:ea typeface="Roboto Condensed" panose="020B0604020202020204" charset="0"/>
              <a:cs typeface="Times New Roman" panose="02020603050405020304" pitchFamily="18" charset="0"/>
            </a:endParaRPr>
          </a:p>
          <a:p>
            <a:pPr eaLnBrk="1" hangingPunct="1">
              <a:buFont typeface="Courier New" panose="02070309020205020404" pitchFamily="49" charset="0"/>
              <a:buChar char="o"/>
              <a:defRPr/>
            </a:pPr>
            <a:r>
              <a:rPr lang="en-US" altLang="en-US" sz="1700" b="1" dirty="0">
                <a:latin typeface="Roboto Condensed" panose="020B0604020202020204" charset="0"/>
                <a:ea typeface="Roboto Condensed" panose="020B0604020202020204" charset="0"/>
                <a:cs typeface="Times New Roman" panose="02020603050405020304" pitchFamily="18" charset="0"/>
              </a:rPr>
              <a:t>HARDWARE </a:t>
            </a:r>
            <a:r>
              <a:rPr lang="en-US" altLang="en-US" sz="1700" b="1" dirty="0" smtClean="0">
                <a:latin typeface="Roboto Condensed" panose="020B0604020202020204" charset="0"/>
                <a:ea typeface="Roboto Condensed" panose="020B0604020202020204" charset="0"/>
                <a:cs typeface="Times New Roman" panose="02020603050405020304" pitchFamily="18" charset="0"/>
              </a:rPr>
              <a:t>USED</a:t>
            </a:r>
          </a:p>
          <a:p>
            <a:pPr lvl="1">
              <a:buFont typeface="Courier New" panose="02070309020205020404" pitchFamily="49" charset="0"/>
              <a:buChar char="o"/>
              <a:defRPr/>
            </a:pPr>
            <a:r>
              <a:rPr lang="en-US" altLang="en-US" sz="1700" dirty="0" smtClean="0">
                <a:latin typeface="Roboto Condensed" panose="020B0604020202020204" charset="0"/>
                <a:ea typeface="Roboto Condensed" panose="020B0604020202020204" charset="0"/>
                <a:cs typeface="Times New Roman" panose="02020603050405020304" pitchFamily="18" charset="0"/>
              </a:rPr>
              <a:t>ASUS </a:t>
            </a:r>
            <a:r>
              <a:rPr lang="en-US" altLang="en-US" sz="1700" dirty="0">
                <a:latin typeface="Roboto Condensed" panose="020B0604020202020204" charset="0"/>
                <a:ea typeface="Roboto Condensed" panose="020B0604020202020204" charset="0"/>
                <a:cs typeface="Times New Roman" panose="02020603050405020304" pitchFamily="18" charset="0"/>
              </a:rPr>
              <a:t>GL552VW ROG, NVIDIA GeForce GTX 960M with Compute capability 6 running Windows Operating System</a:t>
            </a:r>
            <a:endParaRPr lang="en-US" altLang="en-US" sz="1700" b="1" dirty="0">
              <a:latin typeface="Roboto Condensed" panose="020B0604020202020204" charset="0"/>
              <a:ea typeface="Roboto Condensed" panose="020B0604020202020204" charset="0"/>
              <a:cs typeface="Times New Roman" panose="02020603050405020304" pitchFamily="18" charset="0"/>
            </a:endParaRPr>
          </a:p>
        </p:txBody>
      </p:sp>
      <p:grpSp>
        <p:nvGrpSpPr>
          <p:cNvPr id="194" name="Google Shape;194;p12"/>
          <p:cNvGrpSpPr/>
          <p:nvPr/>
        </p:nvGrpSpPr>
        <p:grpSpPr>
          <a:xfrm>
            <a:off x="293683" y="574116"/>
            <a:ext cx="309041" cy="403124"/>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3083391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798864" y="2314567"/>
            <a:ext cx="5146222" cy="2434957"/>
          </a:xfrm>
          <a:prstGeom prst="rect">
            <a:avLst/>
          </a:prstGeom>
        </p:spPr>
      </p:pic>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smtClean="0"/>
              <a:t>EXPECTED PROJECT OUTCOME</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23</a:t>
            </a:fld>
            <a:endParaRPr/>
          </a:p>
        </p:txBody>
      </p:sp>
      <p:sp>
        <p:nvSpPr>
          <p:cNvPr id="193" name="Google Shape;193;p12"/>
          <p:cNvSpPr txBox="1">
            <a:spLocks noGrp="1"/>
          </p:cNvSpPr>
          <p:nvPr>
            <p:ph type="body" idx="1"/>
          </p:nvPr>
        </p:nvSpPr>
        <p:spPr>
          <a:xfrm>
            <a:off x="293683" y="1439622"/>
            <a:ext cx="8556403" cy="1575718"/>
          </a:xfrm>
          <a:prstGeom prst="rect">
            <a:avLst/>
          </a:prstGeom>
        </p:spPr>
        <p:txBody>
          <a:bodyPr spcFirstLastPara="1" wrap="square" lIns="91425" tIns="91425" rIns="91425" bIns="91425" anchor="t" anchorCtr="0">
            <a:noAutofit/>
          </a:bodyPr>
          <a:lstStyle/>
          <a:p>
            <a:pPr eaLnBrk="1" hangingPunct="1">
              <a:buFont typeface="Courier New" panose="02070309020205020404" pitchFamily="49" charset="0"/>
              <a:buChar char="o"/>
            </a:pPr>
            <a:r>
              <a:rPr lang="en-US" altLang="en-US" sz="1700" dirty="0">
                <a:latin typeface="Roboto Condensed" panose="020B0604020202020204" charset="0"/>
                <a:ea typeface="Roboto Condensed" panose="020B0604020202020204" charset="0"/>
                <a:cs typeface="Times New Roman" panose="02020603050405020304" pitchFamily="18" charset="0"/>
              </a:rPr>
              <a:t>The model is supposed to predict the </a:t>
            </a:r>
            <a:r>
              <a:rPr lang="en-US" altLang="en-US" sz="1700" b="1" dirty="0">
                <a:solidFill>
                  <a:srgbClr val="FFC000"/>
                </a:solidFill>
                <a:latin typeface="Roboto Condensed" panose="020B0604020202020204" charset="0"/>
                <a:ea typeface="Roboto Condensed" panose="020B0604020202020204" charset="0"/>
                <a:cs typeface="Times New Roman" panose="02020603050405020304" pitchFamily="18" charset="0"/>
              </a:rPr>
              <a:t>review score a person will give to a product</a:t>
            </a:r>
            <a:r>
              <a:rPr lang="en-US" altLang="en-US" sz="1700" dirty="0">
                <a:latin typeface="Roboto Condensed" panose="020B0604020202020204" charset="0"/>
                <a:ea typeface="Roboto Condensed" panose="020B0604020202020204" charset="0"/>
                <a:cs typeface="Times New Roman" panose="02020603050405020304" pitchFamily="18" charset="0"/>
              </a:rPr>
              <a:t> using the knowledge learnt from the dataset</a:t>
            </a:r>
            <a:r>
              <a:rPr lang="en-US" altLang="en-US" sz="1700" dirty="0" smtClean="0">
                <a:latin typeface="Roboto Condensed" panose="020B0604020202020204" charset="0"/>
                <a:ea typeface="Roboto Condensed" panose="020B0604020202020204" charset="0"/>
                <a:cs typeface="Times New Roman" panose="02020603050405020304" pitchFamily="18" charset="0"/>
              </a:rPr>
              <a:t>.</a:t>
            </a:r>
            <a:endParaRPr lang="en-US" altLang="en-US" sz="1700" dirty="0">
              <a:latin typeface="Roboto Condensed" panose="020B0604020202020204" charset="0"/>
              <a:ea typeface="Roboto Condensed" panose="020B0604020202020204" charset="0"/>
              <a:cs typeface="Times New Roman" panose="02020603050405020304" pitchFamily="18" charset="0"/>
            </a:endParaRPr>
          </a:p>
        </p:txBody>
      </p:sp>
      <p:grpSp>
        <p:nvGrpSpPr>
          <p:cNvPr id="194" name="Google Shape;194;p12"/>
          <p:cNvGrpSpPr/>
          <p:nvPr/>
        </p:nvGrpSpPr>
        <p:grpSpPr>
          <a:xfrm>
            <a:off x="293683" y="574116"/>
            <a:ext cx="309041" cy="403124"/>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2828789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smtClean="0"/>
              <a:t>WORK PLANS FOR 2</a:t>
            </a:r>
            <a:r>
              <a:rPr lang="en" baseline="30000" dirty="0" smtClean="0"/>
              <a:t>ND</a:t>
            </a:r>
            <a:r>
              <a:rPr lang="en" dirty="0" smtClean="0"/>
              <a:t> REVIEW</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24</a:t>
            </a:fld>
            <a:endParaRPr/>
          </a:p>
        </p:txBody>
      </p:sp>
      <p:sp>
        <p:nvSpPr>
          <p:cNvPr id="193" name="Google Shape;193;p12"/>
          <p:cNvSpPr txBox="1">
            <a:spLocks noGrp="1"/>
          </p:cNvSpPr>
          <p:nvPr>
            <p:ph type="body" idx="1"/>
          </p:nvPr>
        </p:nvSpPr>
        <p:spPr>
          <a:xfrm>
            <a:off x="293683" y="1613793"/>
            <a:ext cx="8556403" cy="1575718"/>
          </a:xfrm>
          <a:prstGeom prst="rect">
            <a:avLst/>
          </a:prstGeom>
        </p:spPr>
        <p:txBody>
          <a:bodyPr spcFirstLastPara="1" wrap="square" lIns="91425" tIns="91425" rIns="91425" bIns="91425" anchor="t" anchorCtr="0">
            <a:noAutofit/>
          </a:bodyPr>
          <a:lstStyle/>
          <a:p>
            <a:pPr eaLnBrk="1" hangingPunct="1">
              <a:buFont typeface="Courier New" panose="02070309020205020404" pitchFamily="49" charset="0"/>
              <a:buChar char="o"/>
            </a:pPr>
            <a:r>
              <a:rPr lang="en-US" altLang="en-US" sz="1700" dirty="0">
                <a:latin typeface="Roboto Condensed" panose="020B0604020202020204" charset="0"/>
                <a:ea typeface="Roboto Condensed" panose="020B0604020202020204" charset="0"/>
                <a:cs typeface="Times New Roman" panose="02020603050405020304" pitchFamily="18" charset="0"/>
              </a:rPr>
              <a:t>Complete graph database creation</a:t>
            </a:r>
          </a:p>
          <a:p>
            <a:pPr eaLnBrk="1" hangingPunct="1">
              <a:buFont typeface="Courier New" panose="02070309020205020404" pitchFamily="49" charset="0"/>
              <a:buChar char="o"/>
            </a:pPr>
            <a:r>
              <a:rPr lang="en-US" altLang="en-US" sz="1700" dirty="0">
                <a:latin typeface="Roboto Condensed" panose="020B0604020202020204" charset="0"/>
                <a:ea typeface="Roboto Condensed" panose="020B0604020202020204" charset="0"/>
                <a:cs typeface="Times New Roman" panose="02020603050405020304" pitchFamily="18" charset="0"/>
              </a:rPr>
              <a:t>Exploratory data analysis</a:t>
            </a:r>
          </a:p>
          <a:p>
            <a:pPr eaLnBrk="1" hangingPunct="1">
              <a:buFont typeface="Courier New" panose="02070309020205020404" pitchFamily="49" charset="0"/>
              <a:buChar char="o"/>
            </a:pPr>
            <a:r>
              <a:rPr lang="en-US" altLang="en-US" sz="1700" dirty="0">
                <a:latin typeface="Roboto Condensed" panose="020B0604020202020204" charset="0"/>
                <a:ea typeface="Roboto Condensed" panose="020B0604020202020204" charset="0"/>
                <a:cs typeface="Times New Roman" panose="02020603050405020304" pitchFamily="18" charset="0"/>
              </a:rPr>
              <a:t>Data cleaning</a:t>
            </a:r>
          </a:p>
          <a:p>
            <a:pPr eaLnBrk="1" hangingPunct="1">
              <a:buFont typeface="Courier New" panose="02070309020205020404" pitchFamily="49" charset="0"/>
              <a:buChar char="o"/>
            </a:pPr>
            <a:r>
              <a:rPr lang="en-US" altLang="en-US" sz="1700" dirty="0">
                <a:latin typeface="Roboto Condensed" panose="020B0604020202020204" charset="0"/>
                <a:ea typeface="Roboto Condensed" panose="020B0604020202020204" charset="0"/>
                <a:cs typeface="Times New Roman" panose="02020603050405020304" pitchFamily="18" charset="0"/>
              </a:rPr>
              <a:t>Deep learning model generation</a:t>
            </a:r>
          </a:p>
          <a:p>
            <a:pPr eaLnBrk="1" hangingPunct="1">
              <a:buFont typeface="Courier New" panose="02070309020205020404" pitchFamily="49" charset="0"/>
              <a:buChar char="o"/>
            </a:pPr>
            <a:r>
              <a:rPr lang="en-US" altLang="en-US" sz="1700" dirty="0">
                <a:latin typeface="Roboto Condensed" panose="020B0604020202020204" charset="0"/>
                <a:ea typeface="Roboto Condensed" panose="020B0604020202020204" charset="0"/>
                <a:cs typeface="Times New Roman" panose="02020603050405020304" pitchFamily="18" charset="0"/>
              </a:rPr>
              <a:t>Training</a:t>
            </a:r>
          </a:p>
          <a:p>
            <a:pPr eaLnBrk="1" hangingPunct="1">
              <a:buFont typeface="Courier New" panose="02070309020205020404" pitchFamily="49" charset="0"/>
              <a:buChar char="o"/>
            </a:pPr>
            <a:r>
              <a:rPr lang="en-US" altLang="en-US" sz="1700" dirty="0">
                <a:latin typeface="Roboto Condensed" panose="020B0604020202020204" charset="0"/>
                <a:ea typeface="Roboto Condensed" panose="020B0604020202020204" charset="0"/>
                <a:cs typeface="Times New Roman" panose="02020603050405020304" pitchFamily="18" charset="0"/>
              </a:rPr>
              <a:t>Initial results</a:t>
            </a:r>
          </a:p>
          <a:p>
            <a:pPr eaLnBrk="1" hangingPunct="1">
              <a:buFont typeface="Courier New" panose="02070309020205020404" pitchFamily="49" charset="0"/>
              <a:buChar char="o"/>
            </a:pPr>
            <a:endParaRPr lang="en-US" altLang="en-US" sz="1700" dirty="0">
              <a:latin typeface="Roboto Condensed" panose="020B0604020202020204" charset="0"/>
              <a:ea typeface="Roboto Condensed" panose="020B0604020202020204" charset="0"/>
              <a:cs typeface="Times New Roman" panose="02020603050405020304" pitchFamily="18" charset="0"/>
            </a:endParaRPr>
          </a:p>
        </p:txBody>
      </p:sp>
      <p:grpSp>
        <p:nvGrpSpPr>
          <p:cNvPr id="194" name="Google Shape;194;p12"/>
          <p:cNvGrpSpPr/>
          <p:nvPr/>
        </p:nvGrpSpPr>
        <p:grpSpPr>
          <a:xfrm>
            <a:off x="293683" y="574116"/>
            <a:ext cx="309041" cy="403124"/>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2849037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smtClean="0"/>
              <a:t>REFERENCES</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25</a:t>
            </a:fld>
            <a:endParaRPr/>
          </a:p>
        </p:txBody>
      </p:sp>
      <p:sp>
        <p:nvSpPr>
          <p:cNvPr id="193" name="Google Shape;193;p12"/>
          <p:cNvSpPr txBox="1">
            <a:spLocks noGrp="1"/>
          </p:cNvSpPr>
          <p:nvPr>
            <p:ph type="body" idx="1"/>
          </p:nvPr>
        </p:nvSpPr>
        <p:spPr>
          <a:xfrm>
            <a:off x="293683" y="1613793"/>
            <a:ext cx="8556403" cy="1575718"/>
          </a:xfrm>
          <a:prstGeom prst="rect">
            <a:avLst/>
          </a:prstGeom>
        </p:spPr>
        <p:txBody>
          <a:bodyPr spcFirstLastPara="1" wrap="square" lIns="91425" tIns="91425" rIns="91425" bIns="91425" anchor="t" anchorCtr="0">
            <a:noAutofit/>
          </a:bodyPr>
          <a:lstStyle/>
          <a:p>
            <a:pPr eaLnBrk="1" hangingPunct="1">
              <a:buFont typeface="Courier New" panose="02070309020205020404" pitchFamily="49" charset="0"/>
              <a:buChar char="o"/>
            </a:pPr>
            <a:r>
              <a:rPr lang="en-US" altLang="en-US" sz="1800" dirty="0">
                <a:latin typeface="Times New Roman" panose="02020603050405020304" pitchFamily="18" charset="0"/>
                <a:cs typeface="Times New Roman" panose="02020603050405020304" pitchFamily="18" charset="0"/>
              </a:rPr>
              <a:t>https://neo4j.com/docs/developer-manual/3.4/</a:t>
            </a:r>
          </a:p>
          <a:p>
            <a:pPr eaLnBrk="1" hangingPunct="1">
              <a:buFont typeface="Courier New" panose="02070309020205020404" pitchFamily="49" charset="0"/>
              <a:buChar char="o"/>
            </a:pPr>
            <a:r>
              <a:rPr lang="en-US" altLang="en-US" sz="1800" dirty="0">
                <a:latin typeface="Times New Roman" panose="02020603050405020304" pitchFamily="18" charset="0"/>
                <a:cs typeface="Times New Roman" panose="02020603050405020304" pitchFamily="18" charset="0"/>
              </a:rPr>
              <a:t>https://keras.io/</a:t>
            </a:r>
          </a:p>
          <a:p>
            <a:pPr eaLnBrk="1" hangingPunct="1">
              <a:buFont typeface="Courier New" panose="02070309020205020404" pitchFamily="49" charset="0"/>
              <a:buChar char="o"/>
            </a:pPr>
            <a:r>
              <a:rPr lang="en-US" altLang="en-US" sz="1800" dirty="0" smtClean="0">
                <a:latin typeface="Times New Roman" panose="02020603050405020304" pitchFamily="18" charset="0"/>
                <a:cs typeface="Times New Roman" panose="02020603050405020304" pitchFamily="18" charset="0"/>
              </a:rPr>
              <a:t>Python </a:t>
            </a:r>
            <a:r>
              <a:rPr lang="en-US" altLang="en-US" sz="1800" dirty="0">
                <a:latin typeface="Times New Roman" panose="02020603050405020304" pitchFamily="18" charset="0"/>
                <a:cs typeface="Times New Roman" panose="02020603050405020304" pitchFamily="18" charset="0"/>
              </a:rPr>
              <a:t>Machine Learning by Sebastian </a:t>
            </a:r>
            <a:r>
              <a:rPr lang="en-US" altLang="en-US" sz="1800" dirty="0" err="1">
                <a:latin typeface="Times New Roman" panose="02020603050405020304" pitchFamily="18" charset="0"/>
                <a:cs typeface="Times New Roman" panose="02020603050405020304" pitchFamily="18" charset="0"/>
              </a:rPr>
              <a:t>Raschka</a:t>
            </a:r>
            <a:endParaRPr lang="en-US" altLang="en-US" sz="1800" dirty="0">
              <a:latin typeface="Times New Roman" panose="02020603050405020304" pitchFamily="18" charset="0"/>
              <a:cs typeface="Times New Roman" panose="02020603050405020304" pitchFamily="18" charset="0"/>
            </a:endParaRPr>
          </a:p>
          <a:p>
            <a:pPr eaLnBrk="1" hangingPunct="1">
              <a:buFont typeface="Courier New" panose="02070309020205020404" pitchFamily="49" charset="0"/>
              <a:buChar char="o"/>
            </a:pPr>
            <a:r>
              <a:rPr lang="en-US" altLang="en-US" sz="1800" dirty="0" smtClean="0">
                <a:latin typeface="Times New Roman" panose="02020603050405020304" pitchFamily="18" charset="0"/>
                <a:cs typeface="Times New Roman" panose="02020603050405020304" pitchFamily="18" charset="0"/>
              </a:rPr>
              <a:t>Neural </a:t>
            </a:r>
            <a:r>
              <a:rPr lang="en-US" altLang="en-US" sz="1800" dirty="0">
                <a:latin typeface="Times New Roman" panose="02020603050405020304" pitchFamily="18" charset="0"/>
                <a:cs typeface="Times New Roman" panose="02020603050405020304" pitchFamily="18" charset="0"/>
              </a:rPr>
              <a:t>Networks and Deep Learning by Coursera.com</a:t>
            </a:r>
          </a:p>
        </p:txBody>
      </p:sp>
      <p:grpSp>
        <p:nvGrpSpPr>
          <p:cNvPr id="194" name="Google Shape;194;p12"/>
          <p:cNvGrpSpPr/>
          <p:nvPr/>
        </p:nvGrpSpPr>
        <p:grpSpPr>
          <a:xfrm>
            <a:off x="293683" y="574116"/>
            <a:ext cx="309041" cy="403124"/>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1140556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26</a:t>
            </a:fld>
            <a:endParaRPr/>
          </a:p>
        </p:txBody>
      </p:sp>
      <p:sp>
        <p:nvSpPr>
          <p:cNvPr id="503" name="Google Shape;503;p34"/>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rgbClr val="FF9800"/>
                </a:solidFill>
              </a:rPr>
              <a:t>THANKS!</a:t>
            </a:r>
            <a:endParaRPr sz="6000">
              <a:solidFill>
                <a:srgbClr val="FF9800"/>
              </a:solidFill>
            </a:endParaRPr>
          </a:p>
        </p:txBody>
      </p:sp>
      <p:grpSp>
        <p:nvGrpSpPr>
          <p:cNvPr id="505" name="Google Shape;505;p34"/>
          <p:cNvGrpSpPr/>
          <p:nvPr/>
        </p:nvGrpSpPr>
        <p:grpSpPr>
          <a:xfrm>
            <a:off x="3996210" y="966817"/>
            <a:ext cx="1197664" cy="1126777"/>
            <a:chOff x="5972700" y="2330200"/>
            <a:chExt cx="411625" cy="387275"/>
          </a:xfrm>
        </p:grpSpPr>
        <p:sp>
          <p:nvSpPr>
            <p:cNvPr id="506" name="Google Shape;506;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7" name="Google Shape;507;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smtClean="0"/>
              <a:t>MOTIVATION</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a:p>
        </p:txBody>
      </p:sp>
      <p:sp>
        <p:nvSpPr>
          <p:cNvPr id="193" name="Google Shape;193;p12"/>
          <p:cNvSpPr txBox="1">
            <a:spLocks noGrp="1"/>
          </p:cNvSpPr>
          <p:nvPr>
            <p:ph type="body" idx="1"/>
          </p:nvPr>
        </p:nvSpPr>
        <p:spPr>
          <a:xfrm>
            <a:off x="293683" y="1515822"/>
            <a:ext cx="8556403" cy="1575718"/>
          </a:xfrm>
          <a:prstGeom prst="rect">
            <a:avLst/>
          </a:prstGeom>
        </p:spPr>
        <p:txBody>
          <a:bodyPr spcFirstLastPara="1" wrap="square" lIns="91425" tIns="91425" rIns="91425" bIns="91425" anchor="t" anchorCtr="0">
            <a:noAutofit/>
          </a:bodyPr>
          <a:lstStyle/>
          <a:p>
            <a:pPr marL="0" indent="0" algn="just" eaLnBrk="1" hangingPunct="1">
              <a:buNone/>
            </a:pPr>
            <a:r>
              <a:rPr lang="en-US" altLang="en-US" sz="1700" dirty="0">
                <a:latin typeface="Roboto Condensed" panose="020B0604020202020204" charset="0"/>
                <a:ea typeface="Roboto Condensed" panose="020B0604020202020204" charset="0"/>
                <a:cs typeface="Times New Roman" panose="02020603050405020304" pitchFamily="18" charset="0"/>
              </a:rPr>
              <a:t>The main motivation behind the project was to study the Machine Learning and Deep Learning concepts and learn how to apply them to real life applications. The aim was to study how people give ratings to different products based on various factors and how Deep Learning using </a:t>
            </a:r>
            <a:r>
              <a:rPr lang="en-US" altLang="en-US" sz="1700" dirty="0" err="1">
                <a:latin typeface="Roboto Condensed" panose="020B0604020202020204" charset="0"/>
                <a:ea typeface="Roboto Condensed" panose="020B0604020202020204" charset="0"/>
                <a:cs typeface="Times New Roman" panose="02020603050405020304" pitchFamily="18" charset="0"/>
              </a:rPr>
              <a:t>Keras</a:t>
            </a:r>
            <a:r>
              <a:rPr lang="en-US" altLang="en-US" sz="1700" dirty="0">
                <a:latin typeface="Roboto Condensed" panose="020B0604020202020204" charset="0"/>
                <a:ea typeface="Roboto Condensed" panose="020B0604020202020204" charset="0"/>
                <a:cs typeface="Times New Roman" panose="02020603050405020304" pitchFamily="18" charset="0"/>
              </a:rPr>
              <a:t> could be used to perform the prediction of ratings. Neo4j software would be used to represent the data in the form of a graph with people and products as nodes and study the relationship between them.</a:t>
            </a:r>
          </a:p>
        </p:txBody>
      </p:sp>
      <p:grpSp>
        <p:nvGrpSpPr>
          <p:cNvPr id="194" name="Google Shape;194;p12"/>
          <p:cNvGrpSpPr/>
          <p:nvPr/>
        </p:nvGrpSpPr>
        <p:grpSpPr>
          <a:xfrm>
            <a:off x="293683" y="574116"/>
            <a:ext cx="309041" cy="403124"/>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3833532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smtClean="0"/>
              <a:t>EXISTING SYSTEM</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a:t>
            </a:fld>
            <a:endParaRPr/>
          </a:p>
        </p:txBody>
      </p:sp>
      <p:sp>
        <p:nvSpPr>
          <p:cNvPr id="193" name="Google Shape;193;p12"/>
          <p:cNvSpPr txBox="1">
            <a:spLocks noGrp="1"/>
          </p:cNvSpPr>
          <p:nvPr>
            <p:ph type="body" idx="1"/>
          </p:nvPr>
        </p:nvSpPr>
        <p:spPr>
          <a:xfrm>
            <a:off x="293683" y="1363422"/>
            <a:ext cx="8556403" cy="1575718"/>
          </a:xfrm>
          <a:prstGeom prst="rect">
            <a:avLst/>
          </a:prstGeom>
        </p:spPr>
        <p:txBody>
          <a:bodyPr spcFirstLastPara="1" wrap="square" lIns="91425" tIns="91425" rIns="91425" bIns="91425" anchor="t" anchorCtr="0">
            <a:noAutofit/>
          </a:bodyPr>
          <a:lstStyle/>
          <a:p>
            <a:pPr marL="0" indent="0" algn="just" eaLnBrk="1" hangingPunct="1">
              <a:buNone/>
              <a:defRPr/>
            </a:pPr>
            <a:r>
              <a:rPr lang="en-US" altLang="en-US" sz="1800" dirty="0">
                <a:latin typeface="Roboto Condensed" panose="020B0604020202020204" charset="0"/>
                <a:ea typeface="Roboto Condensed" panose="020B0604020202020204" charset="0"/>
                <a:cs typeface="Times New Roman" panose="02020603050405020304" pitchFamily="18" charset="0"/>
              </a:rPr>
              <a:t>Various regression models using machine learning algorithms like Random Forest, Decision Tree and Support Vector Regression have been used for movie rating prediction tasks.</a:t>
            </a:r>
            <a:endParaRPr lang="en-US" altLang="en-US" sz="1800" dirty="0">
              <a:latin typeface="Roboto Condensed" panose="020B0604020202020204" charset="0"/>
              <a:ea typeface="Roboto Condensed" panose="020B0604020202020204"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0" name="Google Shape;481;p31"/>
          <p:cNvSpPr txBox="1">
            <a:spLocks noGrp="1"/>
          </p:cNvSpPr>
          <p:nvPr>
            <p:ph type="body" idx="4294967295"/>
          </p:nvPr>
        </p:nvSpPr>
        <p:spPr>
          <a:xfrm>
            <a:off x="814275" y="2598308"/>
            <a:ext cx="826811" cy="545479"/>
          </a:xfrm>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en-IN" b="1" dirty="0" smtClean="0">
                <a:solidFill>
                  <a:srgbClr val="FF9800"/>
                </a:solidFill>
              </a:rPr>
              <a:t>Pros</a:t>
            </a:r>
            <a:endParaRPr b="1" dirty="0">
              <a:solidFill>
                <a:srgbClr val="FF9800"/>
              </a:solidFill>
            </a:endParaRPr>
          </a:p>
        </p:txBody>
      </p:sp>
      <p:sp>
        <p:nvSpPr>
          <p:cNvPr id="21" name="Google Shape;481;p31"/>
          <p:cNvSpPr txBox="1">
            <a:spLocks noGrp="1"/>
          </p:cNvSpPr>
          <p:nvPr>
            <p:ph type="body" idx="4294967295"/>
          </p:nvPr>
        </p:nvSpPr>
        <p:spPr>
          <a:xfrm>
            <a:off x="4571884" y="2598308"/>
            <a:ext cx="826811" cy="545479"/>
          </a:xfrm>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en-IN" b="1" dirty="0" smtClean="0">
                <a:solidFill>
                  <a:srgbClr val="FF9800"/>
                </a:solidFill>
              </a:rPr>
              <a:t>Cons</a:t>
            </a:r>
            <a:endParaRPr b="1" dirty="0">
              <a:solidFill>
                <a:srgbClr val="FF9800"/>
              </a:solidFill>
            </a:endParaRPr>
          </a:p>
        </p:txBody>
      </p:sp>
      <p:sp>
        <p:nvSpPr>
          <p:cNvPr id="23" name="Google Shape;193;p12"/>
          <p:cNvSpPr txBox="1">
            <a:spLocks noGrp="1"/>
          </p:cNvSpPr>
          <p:nvPr>
            <p:ph type="body" idx="1"/>
          </p:nvPr>
        </p:nvSpPr>
        <p:spPr>
          <a:xfrm>
            <a:off x="814275" y="3113479"/>
            <a:ext cx="2770635" cy="855894"/>
          </a:xfrm>
          <a:prstGeom prst="rect">
            <a:avLst/>
          </a:prstGeom>
        </p:spPr>
        <p:txBody>
          <a:bodyPr spcFirstLastPara="1" wrap="square" lIns="91425" tIns="91425" rIns="91425" bIns="91425" anchor="t" anchorCtr="0">
            <a:noAutofit/>
          </a:bodyPr>
          <a:lstStyle/>
          <a:p>
            <a:pPr marL="285750" indent="-285750" algn="just">
              <a:buFont typeface="Courier New" panose="02070309020205020404" pitchFamily="49" charset="0"/>
              <a:buChar char="o"/>
              <a:defRPr/>
            </a:pPr>
            <a:r>
              <a:rPr lang="en-US" altLang="en-US" sz="1300" dirty="0">
                <a:latin typeface="Roboto Condensed" panose="020B0604020202020204" charset="0"/>
                <a:ea typeface="Roboto Condensed" panose="020B0604020202020204" charset="0"/>
                <a:cs typeface="Times New Roman" panose="02020603050405020304" pitchFamily="18" charset="0"/>
              </a:rPr>
              <a:t>Simple to train the model on the dataset.</a:t>
            </a:r>
          </a:p>
          <a:p>
            <a:pPr marL="285750" indent="-285750" algn="just">
              <a:buFont typeface="Courier New" panose="02070309020205020404" pitchFamily="49" charset="0"/>
              <a:buChar char="o"/>
              <a:defRPr/>
            </a:pPr>
            <a:r>
              <a:rPr lang="en-US" altLang="en-US" sz="1300" dirty="0">
                <a:latin typeface="Roboto Condensed" panose="020B0604020202020204" charset="0"/>
                <a:ea typeface="Roboto Condensed" panose="020B0604020202020204" charset="0"/>
                <a:cs typeface="Times New Roman" panose="02020603050405020304" pitchFamily="18" charset="0"/>
              </a:rPr>
              <a:t>Ability to handle huge amounts of data.</a:t>
            </a:r>
            <a:endParaRPr lang="en-US" altLang="en-US" sz="1300" dirty="0">
              <a:latin typeface="Roboto Condensed" panose="020B0604020202020204" charset="0"/>
              <a:ea typeface="Roboto Condensed" panose="020B0604020202020204" charset="0"/>
              <a:cs typeface="Times New Roman" panose="02020603050405020304" pitchFamily="18" charset="0"/>
            </a:endParaRPr>
          </a:p>
        </p:txBody>
      </p:sp>
      <p:sp>
        <p:nvSpPr>
          <p:cNvPr id="24" name="Google Shape;193;p12"/>
          <p:cNvSpPr txBox="1">
            <a:spLocks noGrp="1"/>
          </p:cNvSpPr>
          <p:nvPr>
            <p:ph type="body" idx="1"/>
          </p:nvPr>
        </p:nvSpPr>
        <p:spPr>
          <a:xfrm>
            <a:off x="4571884" y="3113479"/>
            <a:ext cx="2770635" cy="855894"/>
          </a:xfrm>
          <a:prstGeom prst="rect">
            <a:avLst/>
          </a:prstGeom>
        </p:spPr>
        <p:txBody>
          <a:bodyPr spcFirstLastPara="1" wrap="square" lIns="91425" tIns="91425" rIns="91425" bIns="91425" anchor="t" anchorCtr="0">
            <a:noAutofit/>
          </a:bodyPr>
          <a:lstStyle/>
          <a:p>
            <a:pPr marL="0" indent="0" algn="just" eaLnBrk="1" hangingPunct="1">
              <a:buNone/>
              <a:defRPr/>
            </a:pPr>
            <a:r>
              <a:rPr lang="en-US" altLang="en-US" sz="1400" dirty="0">
                <a:latin typeface="Roboto Condensed" panose="020B0604020202020204" charset="0"/>
                <a:ea typeface="Roboto Condensed" panose="020B0604020202020204" charset="0"/>
                <a:cs typeface="Times New Roman" panose="02020603050405020304" pitchFamily="18" charset="0"/>
              </a:rPr>
              <a:t>Acts as a black box to the user due to the lack of proper visual understanding provided by the models.</a:t>
            </a:r>
            <a:endParaRPr lang="en-US" altLang="en-US" sz="1400" dirty="0">
              <a:latin typeface="Roboto Condensed" panose="020B0604020202020204" charset="0"/>
              <a:ea typeface="Roboto Condensed" panose="020B0604020202020204" charset="0"/>
              <a:cs typeface="Times New Roman" panose="02020603050405020304" pitchFamily="18" charset="0"/>
            </a:endParaRPr>
          </a:p>
        </p:txBody>
      </p:sp>
    </p:spTree>
    <p:extLst>
      <p:ext uri="{BB962C8B-B14F-4D97-AF65-F5344CB8AC3E}">
        <p14:creationId xmlns:p14="http://schemas.microsoft.com/office/powerpoint/2010/main" val="2078461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smtClean="0"/>
              <a:t>PROPOSED SYSTEM</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5</a:t>
            </a:fld>
            <a:endParaRPr/>
          </a:p>
        </p:txBody>
      </p:sp>
      <p:sp>
        <p:nvSpPr>
          <p:cNvPr id="193" name="Google Shape;193;p12"/>
          <p:cNvSpPr txBox="1">
            <a:spLocks noGrp="1"/>
          </p:cNvSpPr>
          <p:nvPr>
            <p:ph type="body" idx="1"/>
          </p:nvPr>
        </p:nvSpPr>
        <p:spPr>
          <a:xfrm>
            <a:off x="293683" y="1319879"/>
            <a:ext cx="8556403" cy="1575718"/>
          </a:xfrm>
          <a:prstGeom prst="rect">
            <a:avLst/>
          </a:prstGeom>
        </p:spPr>
        <p:txBody>
          <a:bodyPr spcFirstLastPara="1" wrap="square" lIns="91425" tIns="91425" rIns="91425" bIns="91425" anchor="t" anchorCtr="0">
            <a:noAutofit/>
          </a:bodyPr>
          <a:lstStyle/>
          <a:p>
            <a:pPr marL="0" indent="0" algn="just" eaLnBrk="1" hangingPunct="1">
              <a:buNone/>
              <a:defRPr/>
            </a:pPr>
            <a:r>
              <a:rPr lang="en-US" altLang="en-US" sz="1700" b="1" dirty="0">
                <a:latin typeface="Roboto Condensed" panose="020B0604020202020204" charset="0"/>
                <a:ea typeface="Roboto Condensed" panose="020B0604020202020204" charset="0"/>
                <a:cs typeface="Times New Roman" panose="02020603050405020304" pitchFamily="18" charset="0"/>
              </a:rPr>
              <a:t>A Deep Learning Neural Network </a:t>
            </a:r>
            <a:r>
              <a:rPr lang="en-US" altLang="en-US" sz="1700" dirty="0">
                <a:latin typeface="Roboto Condensed" panose="020B0604020202020204" charset="0"/>
                <a:ea typeface="Roboto Condensed" panose="020B0604020202020204" charset="0"/>
                <a:cs typeface="Times New Roman" panose="02020603050405020304" pitchFamily="18" charset="0"/>
              </a:rPr>
              <a:t>model is used for this project. The model has two dense layers, of width 6, with </a:t>
            </a:r>
            <a:r>
              <a:rPr lang="en-US" altLang="en-US" sz="1700" dirty="0" err="1">
                <a:latin typeface="Roboto Condensed" panose="020B0604020202020204" charset="0"/>
                <a:ea typeface="Roboto Condensed" panose="020B0604020202020204" charset="0"/>
                <a:cs typeface="Times New Roman" panose="02020603050405020304" pitchFamily="18" charset="0"/>
              </a:rPr>
              <a:t>tanh</a:t>
            </a:r>
            <a:r>
              <a:rPr lang="en-US" altLang="en-US" sz="1700" dirty="0">
                <a:latin typeface="Roboto Condensed" panose="020B0604020202020204" charset="0"/>
                <a:ea typeface="Roboto Condensed" panose="020B0604020202020204" charset="0"/>
                <a:cs typeface="Times New Roman" panose="02020603050405020304" pitchFamily="18" charset="0"/>
              </a:rPr>
              <a:t> activation layers. These give it room to separately combine the corresponding elements from the style preference of the persons and style of the movie vectors. Then an output layer of width one is applied, also with </a:t>
            </a:r>
            <a:r>
              <a:rPr lang="en-US" altLang="en-US" sz="1700" dirty="0" err="1">
                <a:latin typeface="Roboto Condensed" panose="020B0604020202020204" charset="0"/>
                <a:ea typeface="Roboto Condensed" panose="020B0604020202020204" charset="0"/>
                <a:cs typeface="Times New Roman" panose="02020603050405020304" pitchFamily="18" charset="0"/>
              </a:rPr>
              <a:t>tanh</a:t>
            </a:r>
            <a:r>
              <a:rPr lang="en-US" altLang="en-US" sz="1700" dirty="0">
                <a:latin typeface="Roboto Condensed" panose="020B0604020202020204" charset="0"/>
                <a:ea typeface="Roboto Condensed" panose="020B0604020202020204" charset="0"/>
                <a:cs typeface="Times New Roman" panose="02020603050405020304" pitchFamily="18" charset="0"/>
              </a:rPr>
              <a:t> activation. The network at this point has generated a single value, the prediction for the review score. With our model built, we compile it to use the popular Adam optimizer and mean squared error as the loss function.</a:t>
            </a:r>
            <a:endParaRPr lang="en-US" altLang="en-US" sz="1700" dirty="0">
              <a:latin typeface="Roboto Condensed" panose="020B0604020202020204" charset="0"/>
              <a:ea typeface="Roboto Condensed" panose="020B0604020202020204" charset="0"/>
              <a:cs typeface="Times New Roman" panose="02020603050405020304" pitchFamily="18" charset="0"/>
            </a:endParaRPr>
          </a:p>
        </p:txBody>
      </p:sp>
      <p:grpSp>
        <p:nvGrpSpPr>
          <p:cNvPr id="194" name="Google Shape;194;p12"/>
          <p:cNvGrpSpPr/>
          <p:nvPr/>
        </p:nvGrpSpPr>
        <p:grpSpPr>
          <a:xfrm>
            <a:off x="293683" y="574116"/>
            <a:ext cx="309041" cy="403124"/>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0" name="Google Shape;481;p31"/>
          <p:cNvSpPr txBox="1">
            <a:spLocks noGrp="1"/>
          </p:cNvSpPr>
          <p:nvPr>
            <p:ph type="body" idx="4294967295"/>
          </p:nvPr>
        </p:nvSpPr>
        <p:spPr>
          <a:xfrm>
            <a:off x="546915" y="3271434"/>
            <a:ext cx="826811" cy="545479"/>
          </a:xfrm>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en-IN" b="1" dirty="0" smtClean="0">
                <a:solidFill>
                  <a:srgbClr val="FF9800"/>
                </a:solidFill>
              </a:rPr>
              <a:t>Pros</a:t>
            </a:r>
            <a:endParaRPr b="1" dirty="0">
              <a:solidFill>
                <a:srgbClr val="FF9800"/>
              </a:solidFill>
            </a:endParaRPr>
          </a:p>
        </p:txBody>
      </p:sp>
      <p:sp>
        <p:nvSpPr>
          <p:cNvPr id="21" name="Google Shape;193;p12"/>
          <p:cNvSpPr txBox="1">
            <a:spLocks noGrp="1"/>
          </p:cNvSpPr>
          <p:nvPr>
            <p:ph type="body" idx="1"/>
          </p:nvPr>
        </p:nvSpPr>
        <p:spPr>
          <a:xfrm>
            <a:off x="484194" y="3764803"/>
            <a:ext cx="6152582" cy="855894"/>
          </a:xfrm>
          <a:prstGeom prst="rect">
            <a:avLst/>
          </a:prstGeom>
        </p:spPr>
        <p:txBody>
          <a:bodyPr spcFirstLastPara="1" wrap="square" lIns="91425" tIns="91425" rIns="91425" bIns="91425" anchor="t" anchorCtr="0">
            <a:noAutofit/>
          </a:bodyPr>
          <a:lstStyle/>
          <a:p>
            <a:pPr marL="285750" indent="-285750" algn="just">
              <a:buFont typeface="Courier New" panose="02070309020205020404" pitchFamily="49" charset="0"/>
              <a:buChar char="o"/>
              <a:defRPr/>
            </a:pPr>
            <a:r>
              <a:rPr lang="en-US" altLang="en-US" sz="1300" dirty="0">
                <a:latin typeface="Roboto Condensed" panose="020B0604020202020204" charset="0"/>
                <a:ea typeface="Roboto Condensed" panose="020B0604020202020204" charset="0"/>
                <a:cs typeface="Times New Roman" panose="02020603050405020304" pitchFamily="18" charset="0"/>
              </a:rPr>
              <a:t>The model used along with Neo4j graph database allows the learning system to explore more of your data.</a:t>
            </a:r>
          </a:p>
          <a:p>
            <a:pPr marL="285750" indent="-285750" algn="just">
              <a:buFont typeface="Courier New" panose="02070309020205020404" pitchFamily="49" charset="0"/>
              <a:buChar char="o"/>
              <a:defRPr/>
            </a:pPr>
            <a:r>
              <a:rPr lang="en-US" altLang="en-US" sz="1300" dirty="0">
                <a:latin typeface="Roboto Condensed" panose="020B0604020202020204" charset="0"/>
                <a:ea typeface="Roboto Condensed" panose="020B0604020202020204" charset="0"/>
                <a:cs typeface="Times New Roman" panose="02020603050405020304" pitchFamily="18" charset="0"/>
              </a:rPr>
              <a:t>The neural networks are well known for being good at memorizing huge amounts of data which in our case would lead to high accuracy of prediction.</a:t>
            </a:r>
            <a:endParaRPr lang="en-US" altLang="en-US" sz="1300" dirty="0">
              <a:latin typeface="Roboto Condensed" panose="020B0604020202020204" charset="0"/>
              <a:ea typeface="Roboto Condensed" panose="020B0604020202020204" charset="0"/>
              <a:cs typeface="Times New Roman" panose="02020603050405020304" pitchFamily="18" charset="0"/>
            </a:endParaRPr>
          </a:p>
        </p:txBody>
      </p:sp>
    </p:spTree>
    <p:extLst>
      <p:ext uri="{BB962C8B-B14F-4D97-AF65-F5344CB8AC3E}">
        <p14:creationId xmlns:p14="http://schemas.microsoft.com/office/powerpoint/2010/main" val="3042053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smtClean="0"/>
              <a:t>SOFTWARE &amp; HARDWARE REQUIREMENTS</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6</a:t>
            </a:fld>
            <a:endParaRPr/>
          </a:p>
        </p:txBody>
      </p:sp>
      <p:sp>
        <p:nvSpPr>
          <p:cNvPr id="193" name="Google Shape;193;p12"/>
          <p:cNvSpPr txBox="1">
            <a:spLocks noGrp="1"/>
          </p:cNvSpPr>
          <p:nvPr>
            <p:ph type="body" idx="1"/>
          </p:nvPr>
        </p:nvSpPr>
        <p:spPr>
          <a:xfrm>
            <a:off x="293683" y="1515822"/>
            <a:ext cx="8556403" cy="1575718"/>
          </a:xfrm>
          <a:prstGeom prst="rect">
            <a:avLst/>
          </a:prstGeom>
        </p:spPr>
        <p:txBody>
          <a:bodyPr spcFirstLastPara="1" wrap="square" lIns="91425" tIns="91425" rIns="91425" bIns="91425" anchor="t" anchorCtr="0">
            <a:noAutofit/>
          </a:bodyPr>
          <a:lstStyle/>
          <a:p>
            <a:pPr eaLnBrk="1" hangingPunct="1">
              <a:buFont typeface="Courier New" panose="02070309020205020404" pitchFamily="49" charset="0"/>
              <a:buChar char="o"/>
              <a:defRPr/>
            </a:pPr>
            <a:r>
              <a:rPr lang="en-US" altLang="en-US" sz="1700" b="1" dirty="0">
                <a:latin typeface="Roboto Condensed" panose="020B0604020202020204" charset="0"/>
                <a:ea typeface="Roboto Condensed" panose="020B0604020202020204" charset="0"/>
                <a:cs typeface="Times New Roman" panose="02020603050405020304" pitchFamily="18" charset="0"/>
              </a:rPr>
              <a:t>SOFTWARE AND </a:t>
            </a:r>
            <a:r>
              <a:rPr lang="en-US" altLang="en-US" sz="1700" b="1" dirty="0" smtClean="0">
                <a:latin typeface="Roboto Condensed" panose="020B0604020202020204" charset="0"/>
                <a:ea typeface="Roboto Condensed" panose="020B0604020202020204" charset="0"/>
                <a:cs typeface="Times New Roman" panose="02020603050405020304" pitchFamily="18" charset="0"/>
              </a:rPr>
              <a:t>LANGUAGES</a:t>
            </a:r>
          </a:p>
          <a:p>
            <a:pPr lvl="1">
              <a:buFont typeface="Courier New" panose="02070309020205020404" pitchFamily="49" charset="0"/>
              <a:buChar char="o"/>
              <a:defRPr/>
            </a:pPr>
            <a:r>
              <a:rPr lang="en-US" altLang="en-US" sz="1700" dirty="0" smtClean="0">
                <a:latin typeface="Roboto Condensed" panose="020B0604020202020204" charset="0"/>
                <a:ea typeface="Roboto Condensed" panose="020B0604020202020204" charset="0"/>
                <a:cs typeface="Times New Roman" panose="02020603050405020304" pitchFamily="18" charset="0"/>
              </a:rPr>
              <a:t>Neo4j, Python</a:t>
            </a:r>
            <a:r>
              <a:rPr lang="en-US" altLang="en-US" sz="1700" dirty="0">
                <a:latin typeface="Roboto Condensed" panose="020B0604020202020204" charset="0"/>
                <a:ea typeface="Roboto Condensed" panose="020B0604020202020204" charset="0"/>
                <a:cs typeface="Times New Roman" panose="02020603050405020304" pitchFamily="18" charset="0"/>
              </a:rPr>
              <a:t>, Cypher, </a:t>
            </a:r>
            <a:r>
              <a:rPr lang="en-US" altLang="en-US" sz="1700" dirty="0" err="1">
                <a:latin typeface="Roboto Condensed" panose="020B0604020202020204" charset="0"/>
                <a:ea typeface="Roboto Condensed" panose="020B0604020202020204" charset="0"/>
                <a:cs typeface="Times New Roman" panose="02020603050405020304" pitchFamily="18" charset="0"/>
              </a:rPr>
              <a:t>Keras</a:t>
            </a:r>
            <a:endParaRPr lang="en-US" altLang="en-US" sz="1700" b="1" dirty="0">
              <a:latin typeface="Roboto Condensed" panose="020B0604020202020204" charset="0"/>
              <a:ea typeface="Roboto Condensed" panose="020B0604020202020204" charset="0"/>
              <a:cs typeface="Times New Roman" panose="02020603050405020304" pitchFamily="18" charset="0"/>
            </a:endParaRPr>
          </a:p>
          <a:p>
            <a:pPr marL="285750" indent="-285750" eaLnBrk="1" hangingPunct="1">
              <a:buFont typeface="Courier New" panose="02070309020205020404" pitchFamily="49" charset="0"/>
              <a:buChar char="o"/>
              <a:defRPr/>
            </a:pPr>
            <a:endParaRPr lang="en-US" altLang="en-US" sz="1700" b="1" dirty="0">
              <a:latin typeface="Roboto Condensed" panose="020B0604020202020204" charset="0"/>
              <a:ea typeface="Roboto Condensed" panose="020B0604020202020204" charset="0"/>
              <a:cs typeface="Times New Roman" panose="02020603050405020304" pitchFamily="18" charset="0"/>
            </a:endParaRPr>
          </a:p>
          <a:p>
            <a:pPr eaLnBrk="1" hangingPunct="1">
              <a:buFont typeface="Courier New" panose="02070309020205020404" pitchFamily="49" charset="0"/>
              <a:buChar char="o"/>
              <a:defRPr/>
            </a:pPr>
            <a:r>
              <a:rPr lang="en-US" altLang="en-US" sz="1700" b="1" dirty="0">
                <a:latin typeface="Roboto Condensed" panose="020B0604020202020204" charset="0"/>
                <a:ea typeface="Roboto Condensed" panose="020B0604020202020204" charset="0"/>
                <a:cs typeface="Times New Roman" panose="02020603050405020304" pitchFamily="18" charset="0"/>
              </a:rPr>
              <a:t>HARDWARE </a:t>
            </a:r>
            <a:r>
              <a:rPr lang="en-US" altLang="en-US" sz="1700" b="1" dirty="0" smtClean="0">
                <a:latin typeface="Roboto Condensed" panose="020B0604020202020204" charset="0"/>
                <a:ea typeface="Roboto Condensed" panose="020B0604020202020204" charset="0"/>
                <a:cs typeface="Times New Roman" panose="02020603050405020304" pitchFamily="18" charset="0"/>
              </a:rPr>
              <a:t>USED</a:t>
            </a:r>
          </a:p>
          <a:p>
            <a:pPr lvl="1">
              <a:buFont typeface="Courier New" panose="02070309020205020404" pitchFamily="49" charset="0"/>
              <a:buChar char="o"/>
              <a:defRPr/>
            </a:pPr>
            <a:r>
              <a:rPr lang="en-US" altLang="en-US" sz="1700" dirty="0" smtClean="0">
                <a:latin typeface="Roboto Condensed" panose="020B0604020202020204" charset="0"/>
                <a:ea typeface="Roboto Condensed" panose="020B0604020202020204" charset="0"/>
                <a:cs typeface="Times New Roman" panose="02020603050405020304" pitchFamily="18" charset="0"/>
              </a:rPr>
              <a:t>ASUS </a:t>
            </a:r>
            <a:r>
              <a:rPr lang="en-US" altLang="en-US" sz="1700" dirty="0">
                <a:latin typeface="Roboto Condensed" panose="020B0604020202020204" charset="0"/>
                <a:ea typeface="Roboto Condensed" panose="020B0604020202020204" charset="0"/>
                <a:cs typeface="Times New Roman" panose="02020603050405020304" pitchFamily="18" charset="0"/>
              </a:rPr>
              <a:t>GL552VW ROG, NVIDIA GeForce GTX 960M with Compute capability 6 running Windows Operating System</a:t>
            </a:r>
            <a:endParaRPr lang="en-US" altLang="en-US" sz="1700" b="1" dirty="0">
              <a:latin typeface="Roboto Condensed" panose="020B0604020202020204" charset="0"/>
              <a:ea typeface="Roboto Condensed" panose="020B0604020202020204" charset="0"/>
              <a:cs typeface="Times New Roman" panose="02020603050405020304" pitchFamily="18" charset="0"/>
            </a:endParaRPr>
          </a:p>
        </p:txBody>
      </p:sp>
      <p:grpSp>
        <p:nvGrpSpPr>
          <p:cNvPr id="194" name="Google Shape;194;p12"/>
          <p:cNvGrpSpPr/>
          <p:nvPr/>
        </p:nvGrpSpPr>
        <p:grpSpPr>
          <a:xfrm>
            <a:off x="293683" y="574116"/>
            <a:ext cx="309041" cy="403124"/>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195292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1971675" cy="704850"/>
          </a:xfrm>
          <a:prstGeom prst="rect">
            <a:avLst/>
          </a:prstGeom>
        </p:spPr>
      </p:pic>
      <p:sp>
        <p:nvSpPr>
          <p:cNvPr id="3076" name="Slide Number Placeholder 4"/>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spcBef>
                <a:spcPct val="0"/>
              </a:spcBef>
              <a:buFontTx/>
              <a:buNone/>
            </a:pPr>
            <a:fld id="{23D37DA7-BFB0-4229-99EA-150BD7775BB0}" type="slidenum">
              <a:rPr lang="en-US" altLang="en-US" sz="900">
                <a:solidFill>
                  <a:srgbClr val="898989"/>
                </a:solidFill>
                <a:latin typeface="Times New Roman" panose="02020603050405020304" pitchFamily="18" charset="0"/>
                <a:cs typeface="Times New Roman" panose="02020603050405020304" pitchFamily="18" charset="0"/>
              </a:rPr>
              <a:pPr>
                <a:spcBef>
                  <a:spcPct val="0"/>
                </a:spcBef>
                <a:buFontTx/>
                <a:buNone/>
              </a:pPr>
              <a:t>7</a:t>
            </a:fld>
            <a:endParaRPr lang="en-US" altLang="en-US" sz="900">
              <a:solidFill>
                <a:srgbClr val="898989"/>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4"/>
          <a:stretch>
            <a:fillRect/>
          </a:stretch>
        </p:blipFill>
        <p:spPr>
          <a:xfrm>
            <a:off x="7105650" y="4492246"/>
            <a:ext cx="2038350" cy="638175"/>
          </a:xfrm>
          <a:prstGeom prst="rect">
            <a:avLst/>
          </a:prstGeom>
        </p:spPr>
      </p:pic>
      <p:sp>
        <p:nvSpPr>
          <p:cNvPr id="9" name="Google Shape;193;p12"/>
          <p:cNvSpPr txBox="1">
            <a:spLocks/>
          </p:cNvSpPr>
          <p:nvPr/>
        </p:nvSpPr>
        <p:spPr>
          <a:xfrm>
            <a:off x="358999" y="1295729"/>
            <a:ext cx="2547488" cy="15757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1pPr>
            <a:lvl2pPr marL="342900" marR="0" lvl="1"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2pPr>
            <a:lvl3pPr marL="685800" marR="0" lvl="2"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3pPr>
            <a:lvl4pPr marL="1028700" marR="0" lvl="3"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4pPr>
            <a:lvl5pPr marL="1371600" marR="0" lvl="4"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5pPr>
            <a:lvl6pPr marL="1714500" marR="0" lvl="5"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6pPr>
            <a:lvl7pPr marL="2057400" marR="0" lvl="6"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7pPr>
            <a:lvl8pPr marL="2400300" marR="0" lvl="7"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8pPr>
            <a:lvl9pPr marL="2743200" marR="0" lvl="8" indent="0" algn="ctr" rtl="0">
              <a:lnSpc>
                <a:spcPct val="100000"/>
              </a:lnSpc>
              <a:spcBef>
                <a:spcPts val="1000"/>
              </a:spcBef>
              <a:spcAft>
                <a:spcPts val="100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9pPr>
          </a:lstStyle>
          <a:p>
            <a:pPr algn="just"/>
            <a:r>
              <a:rPr lang="en-US" altLang="en-US" sz="1500" dirty="0">
                <a:solidFill>
                  <a:srgbClr val="263248"/>
                </a:solidFill>
                <a:latin typeface="Roboto Condensed" panose="020B0604020202020204" charset="0"/>
                <a:ea typeface="Roboto Condensed" panose="020B0604020202020204" charset="0"/>
                <a:cs typeface="Times New Roman" panose="02020603050405020304" pitchFamily="18" charset="0"/>
              </a:rPr>
              <a:t>It is a  graph database  management system developed by Neo4j, Inc. Described by its developers as an  ACID -compliant transactional database with native graph storage and processing, Neo4j is the most popular graph database according to  DB-Engines ranking , and the 22nd most popular database overall.</a:t>
            </a:r>
          </a:p>
        </p:txBody>
      </p:sp>
      <p:sp>
        <p:nvSpPr>
          <p:cNvPr id="10" name="Google Shape;193;p12"/>
          <p:cNvSpPr txBox="1">
            <a:spLocks/>
          </p:cNvSpPr>
          <p:nvPr/>
        </p:nvSpPr>
        <p:spPr>
          <a:xfrm>
            <a:off x="739999" y="838529"/>
            <a:ext cx="1622202"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1pPr>
            <a:lvl2pPr marL="342900" marR="0" lvl="1"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2pPr>
            <a:lvl3pPr marL="685800" marR="0" lvl="2"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3pPr>
            <a:lvl4pPr marL="1028700" marR="0" lvl="3"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4pPr>
            <a:lvl5pPr marL="1371600" marR="0" lvl="4"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5pPr>
            <a:lvl6pPr marL="1714500" marR="0" lvl="5"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6pPr>
            <a:lvl7pPr marL="2057400" marR="0" lvl="6"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7pPr>
            <a:lvl8pPr marL="2400300" marR="0" lvl="7"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8pPr>
            <a:lvl9pPr marL="2743200" marR="0" lvl="8" indent="0" algn="ctr" rtl="0">
              <a:lnSpc>
                <a:spcPct val="100000"/>
              </a:lnSpc>
              <a:spcBef>
                <a:spcPts val="1000"/>
              </a:spcBef>
              <a:spcAft>
                <a:spcPts val="100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9pPr>
          </a:lstStyle>
          <a:p>
            <a:r>
              <a:rPr lang="en-US" altLang="en-US" sz="1800" b="1" dirty="0" smtClean="0">
                <a:solidFill>
                  <a:srgbClr val="FF9800"/>
                </a:solidFill>
                <a:latin typeface="Roboto Condensed" panose="020B0604020202020204" charset="0"/>
                <a:ea typeface="Roboto Condensed" panose="020B0604020202020204" charset="0"/>
                <a:cs typeface="Times New Roman" panose="02020603050405020304" pitchFamily="18" charset="0"/>
              </a:rPr>
              <a:t>Neo4j</a:t>
            </a:r>
            <a:endParaRPr lang="en-US" altLang="en-US" sz="1800" b="1" dirty="0">
              <a:solidFill>
                <a:srgbClr val="FF9800"/>
              </a:solidFill>
              <a:latin typeface="Roboto Condensed" panose="020B0604020202020204" charset="0"/>
              <a:ea typeface="Roboto Condensed" panose="020B0604020202020204" charset="0"/>
              <a:cs typeface="Times New Roman" panose="02020603050405020304" pitchFamily="18" charset="0"/>
            </a:endParaRPr>
          </a:p>
        </p:txBody>
      </p:sp>
      <p:sp>
        <p:nvSpPr>
          <p:cNvPr id="11" name="Google Shape;193;p12"/>
          <p:cNvSpPr txBox="1">
            <a:spLocks/>
          </p:cNvSpPr>
          <p:nvPr/>
        </p:nvSpPr>
        <p:spPr>
          <a:xfrm>
            <a:off x="3287486" y="1295729"/>
            <a:ext cx="5094513" cy="15757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1pPr>
            <a:lvl2pPr marL="342900" marR="0" lvl="1"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2pPr>
            <a:lvl3pPr marL="685800" marR="0" lvl="2"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3pPr>
            <a:lvl4pPr marL="1028700" marR="0" lvl="3"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4pPr>
            <a:lvl5pPr marL="1371600" marR="0" lvl="4"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5pPr>
            <a:lvl6pPr marL="1714500" marR="0" lvl="5"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6pPr>
            <a:lvl7pPr marL="2057400" marR="0" lvl="6"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7pPr>
            <a:lvl8pPr marL="2400300" marR="0" lvl="7"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8pPr>
            <a:lvl9pPr marL="2743200" marR="0" lvl="8" indent="0" algn="ctr" rtl="0">
              <a:lnSpc>
                <a:spcPct val="100000"/>
              </a:lnSpc>
              <a:spcBef>
                <a:spcPts val="1000"/>
              </a:spcBef>
              <a:spcAft>
                <a:spcPts val="100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9pPr>
          </a:lstStyle>
          <a:p>
            <a:pPr algn="just" eaLnBrk="1" hangingPunct="1"/>
            <a:r>
              <a:rPr lang="en-US" altLang="en-US" sz="1600" dirty="0">
                <a:solidFill>
                  <a:srgbClr val="263248"/>
                </a:solidFill>
                <a:latin typeface="Roboto Condensed" panose="020B0604020202020204" charset="0"/>
                <a:ea typeface="Roboto Condensed" panose="020B0604020202020204" charset="0"/>
                <a:cs typeface="Times New Roman" panose="02020603050405020304" pitchFamily="18" charset="0"/>
              </a:rPr>
              <a:t>It is an interpreted high-level programming language for general-purpose programming. Created by Guido van Rossum and first released in 1991, Python has a design philosophy that emphasizes code readability, notably using significant whitespace. It provides constructs that enable clear programming on both small and large scales. In July 2018, Van Rossum stepped down as the leader in the language community after 30 years. Python features a dynamic type system and automatic memory management. It supports multiple programming paradigms, including object-oriented, imperative, functional and procedural, and has a large and comprehensive standard library.</a:t>
            </a:r>
          </a:p>
        </p:txBody>
      </p:sp>
      <p:sp>
        <p:nvSpPr>
          <p:cNvPr id="12" name="Google Shape;193;p12"/>
          <p:cNvSpPr txBox="1">
            <a:spLocks/>
          </p:cNvSpPr>
          <p:nvPr/>
        </p:nvSpPr>
        <p:spPr>
          <a:xfrm>
            <a:off x="5023641" y="838529"/>
            <a:ext cx="1622202"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1pPr>
            <a:lvl2pPr marL="342900" marR="0" lvl="1"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2pPr>
            <a:lvl3pPr marL="685800" marR="0" lvl="2"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3pPr>
            <a:lvl4pPr marL="1028700" marR="0" lvl="3"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4pPr>
            <a:lvl5pPr marL="1371600" marR="0" lvl="4"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5pPr>
            <a:lvl6pPr marL="1714500" marR="0" lvl="5"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6pPr>
            <a:lvl7pPr marL="2057400" marR="0" lvl="6"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7pPr>
            <a:lvl8pPr marL="2400300" marR="0" lvl="7"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8pPr>
            <a:lvl9pPr marL="2743200" marR="0" lvl="8" indent="0" algn="ctr" rtl="0">
              <a:lnSpc>
                <a:spcPct val="100000"/>
              </a:lnSpc>
              <a:spcBef>
                <a:spcPts val="1000"/>
              </a:spcBef>
              <a:spcAft>
                <a:spcPts val="100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9pPr>
          </a:lstStyle>
          <a:p>
            <a:r>
              <a:rPr lang="en-US" altLang="en-US" sz="1800" b="1" dirty="0" smtClean="0">
                <a:solidFill>
                  <a:srgbClr val="FF9800"/>
                </a:solidFill>
                <a:latin typeface="Roboto Condensed" panose="020B0604020202020204" charset="0"/>
                <a:ea typeface="Roboto Condensed" panose="020B0604020202020204" charset="0"/>
                <a:cs typeface="Times New Roman" panose="02020603050405020304" pitchFamily="18" charset="0"/>
              </a:rPr>
              <a:t>Python</a:t>
            </a:r>
            <a:endParaRPr lang="en-US" altLang="en-US" sz="1800" b="1" dirty="0">
              <a:solidFill>
                <a:srgbClr val="FF9800"/>
              </a:solidFill>
              <a:latin typeface="Roboto Condensed" panose="020B0604020202020204" charset="0"/>
              <a:ea typeface="Roboto Condensed" panose="020B0604020202020204" charset="0"/>
              <a:cs typeface="Times New Roman" panose="02020603050405020304" pitchFamily="18" charset="0"/>
            </a:endParaRPr>
          </a:p>
        </p:txBody>
      </p:sp>
      <p:sp>
        <p:nvSpPr>
          <p:cNvPr id="16" name="Google Shape;192;p12"/>
          <p:cNvSpPr txBox="1">
            <a:spLocks/>
          </p:cNvSpPr>
          <p:nvPr/>
        </p:nvSpPr>
        <p:spPr>
          <a:xfrm>
            <a:off x="8771886" y="4653533"/>
            <a:ext cx="1487400" cy="31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1200" b="1" dirty="0" smtClean="0">
                <a:solidFill>
                  <a:schemeClr val="bg1"/>
                </a:solidFill>
                <a:latin typeface="Roboto Condensed" panose="020B0604020202020204" charset="0"/>
                <a:ea typeface="Roboto Condensed" panose="020B0604020202020204" charset="0"/>
              </a:rPr>
              <a:t>7</a:t>
            </a:r>
            <a:endParaRPr lang="en" sz="1200" b="1" dirty="0">
              <a:solidFill>
                <a:schemeClr val="bg1"/>
              </a:solidFill>
              <a:latin typeface="Roboto Condensed" panose="020B0604020202020204" charset="0"/>
              <a:ea typeface="Roboto Condensed" panose="020B0604020202020204" charset="0"/>
            </a:endParaRPr>
          </a:p>
        </p:txBody>
      </p:sp>
    </p:spTree>
    <p:extLst>
      <p:ext uri="{BB962C8B-B14F-4D97-AF65-F5344CB8AC3E}">
        <p14:creationId xmlns:p14="http://schemas.microsoft.com/office/powerpoint/2010/main" val="22752792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1971675" cy="704850"/>
          </a:xfrm>
          <a:prstGeom prst="rect">
            <a:avLst/>
          </a:prstGeom>
        </p:spPr>
      </p:pic>
      <p:sp>
        <p:nvSpPr>
          <p:cNvPr id="3076" name="Slide Number Placeholder 4"/>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spcBef>
                <a:spcPct val="0"/>
              </a:spcBef>
              <a:buFontTx/>
              <a:buNone/>
            </a:pPr>
            <a:fld id="{23D37DA7-BFB0-4229-99EA-150BD7775BB0}" type="slidenum">
              <a:rPr lang="en-US" altLang="en-US" sz="900">
                <a:solidFill>
                  <a:srgbClr val="898989"/>
                </a:solidFill>
                <a:latin typeface="Times New Roman" panose="02020603050405020304" pitchFamily="18" charset="0"/>
                <a:cs typeface="Times New Roman" panose="02020603050405020304" pitchFamily="18" charset="0"/>
              </a:rPr>
              <a:pPr>
                <a:spcBef>
                  <a:spcPct val="0"/>
                </a:spcBef>
                <a:buFontTx/>
                <a:buNone/>
              </a:pPr>
              <a:t>8</a:t>
            </a:fld>
            <a:endParaRPr lang="en-US" altLang="en-US" sz="900">
              <a:solidFill>
                <a:srgbClr val="898989"/>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4"/>
          <a:stretch>
            <a:fillRect/>
          </a:stretch>
        </p:blipFill>
        <p:spPr>
          <a:xfrm>
            <a:off x="7105650" y="4492246"/>
            <a:ext cx="2038350" cy="638175"/>
          </a:xfrm>
          <a:prstGeom prst="rect">
            <a:avLst/>
          </a:prstGeom>
        </p:spPr>
      </p:pic>
      <p:sp>
        <p:nvSpPr>
          <p:cNvPr id="9" name="Google Shape;193;p12"/>
          <p:cNvSpPr txBox="1">
            <a:spLocks/>
          </p:cNvSpPr>
          <p:nvPr/>
        </p:nvSpPr>
        <p:spPr>
          <a:xfrm>
            <a:off x="358998" y="1295729"/>
            <a:ext cx="3244173" cy="15757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1pPr>
            <a:lvl2pPr marL="342900" marR="0" lvl="1"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2pPr>
            <a:lvl3pPr marL="685800" marR="0" lvl="2"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3pPr>
            <a:lvl4pPr marL="1028700" marR="0" lvl="3"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4pPr>
            <a:lvl5pPr marL="1371600" marR="0" lvl="4"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5pPr>
            <a:lvl6pPr marL="1714500" marR="0" lvl="5"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6pPr>
            <a:lvl7pPr marL="2057400" marR="0" lvl="6"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7pPr>
            <a:lvl8pPr marL="2400300" marR="0" lvl="7"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8pPr>
            <a:lvl9pPr marL="2743200" marR="0" lvl="8" indent="0" algn="ctr" rtl="0">
              <a:lnSpc>
                <a:spcPct val="100000"/>
              </a:lnSpc>
              <a:spcBef>
                <a:spcPts val="1000"/>
              </a:spcBef>
              <a:spcAft>
                <a:spcPts val="100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9pPr>
          </a:lstStyle>
          <a:p>
            <a:pPr algn="just"/>
            <a:r>
              <a:rPr lang="en-US" altLang="en-US" sz="1600" dirty="0">
                <a:solidFill>
                  <a:srgbClr val="263248"/>
                </a:solidFill>
                <a:latin typeface="Roboto Condensed" panose="020B0604020202020204" charset="0"/>
                <a:ea typeface="Roboto Condensed" panose="020B0604020202020204" charset="0"/>
                <a:cs typeface="Times New Roman" panose="02020603050405020304" pitchFamily="18" charset="0"/>
              </a:rPr>
              <a:t>Cypher is a declarative graph query language that allows for expressive and efficient querying and updating of a property graph. Cypher is a relatively simple but still very powerful language. Very complicated database queries can easily be expressed through Cypher. This allows users to focus on their domain instead of getting lost in database access.</a:t>
            </a:r>
          </a:p>
        </p:txBody>
      </p:sp>
      <p:sp>
        <p:nvSpPr>
          <p:cNvPr id="10" name="Google Shape;193;p12"/>
          <p:cNvSpPr txBox="1">
            <a:spLocks/>
          </p:cNvSpPr>
          <p:nvPr/>
        </p:nvSpPr>
        <p:spPr>
          <a:xfrm>
            <a:off x="739999" y="838529"/>
            <a:ext cx="1622202"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1pPr>
            <a:lvl2pPr marL="342900" marR="0" lvl="1"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2pPr>
            <a:lvl3pPr marL="685800" marR="0" lvl="2"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3pPr>
            <a:lvl4pPr marL="1028700" marR="0" lvl="3"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4pPr>
            <a:lvl5pPr marL="1371600" marR="0" lvl="4"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5pPr>
            <a:lvl6pPr marL="1714500" marR="0" lvl="5"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6pPr>
            <a:lvl7pPr marL="2057400" marR="0" lvl="6"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7pPr>
            <a:lvl8pPr marL="2400300" marR="0" lvl="7"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8pPr>
            <a:lvl9pPr marL="2743200" marR="0" lvl="8" indent="0" algn="ctr" rtl="0">
              <a:lnSpc>
                <a:spcPct val="100000"/>
              </a:lnSpc>
              <a:spcBef>
                <a:spcPts val="1000"/>
              </a:spcBef>
              <a:spcAft>
                <a:spcPts val="100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9pPr>
          </a:lstStyle>
          <a:p>
            <a:r>
              <a:rPr lang="en-US" altLang="en-US" sz="1800" b="1" dirty="0" smtClean="0">
                <a:solidFill>
                  <a:srgbClr val="FF9800"/>
                </a:solidFill>
                <a:latin typeface="Roboto Condensed" panose="020B0604020202020204" charset="0"/>
                <a:ea typeface="Roboto Condensed" panose="020B0604020202020204" charset="0"/>
                <a:cs typeface="Times New Roman" panose="02020603050405020304" pitchFamily="18" charset="0"/>
              </a:rPr>
              <a:t>Cypher</a:t>
            </a:r>
            <a:endParaRPr lang="en-US" altLang="en-US" sz="1800" b="1" dirty="0">
              <a:solidFill>
                <a:srgbClr val="FF9800"/>
              </a:solidFill>
              <a:latin typeface="Roboto Condensed" panose="020B0604020202020204" charset="0"/>
              <a:ea typeface="Roboto Condensed" panose="020B0604020202020204" charset="0"/>
              <a:cs typeface="Times New Roman" panose="02020603050405020304" pitchFamily="18" charset="0"/>
            </a:endParaRPr>
          </a:p>
        </p:txBody>
      </p:sp>
      <p:sp>
        <p:nvSpPr>
          <p:cNvPr id="11" name="Google Shape;193;p12"/>
          <p:cNvSpPr txBox="1">
            <a:spLocks/>
          </p:cNvSpPr>
          <p:nvPr/>
        </p:nvSpPr>
        <p:spPr>
          <a:xfrm>
            <a:off x="4107996" y="1295729"/>
            <a:ext cx="4016829" cy="15757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1pPr>
            <a:lvl2pPr marL="342900" marR="0" lvl="1"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2pPr>
            <a:lvl3pPr marL="685800" marR="0" lvl="2"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3pPr>
            <a:lvl4pPr marL="1028700" marR="0" lvl="3"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4pPr>
            <a:lvl5pPr marL="1371600" marR="0" lvl="4"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5pPr>
            <a:lvl6pPr marL="1714500" marR="0" lvl="5"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6pPr>
            <a:lvl7pPr marL="2057400" marR="0" lvl="6"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7pPr>
            <a:lvl8pPr marL="2400300" marR="0" lvl="7"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8pPr>
            <a:lvl9pPr marL="2743200" marR="0" lvl="8" indent="0" algn="ctr" rtl="0">
              <a:lnSpc>
                <a:spcPct val="100000"/>
              </a:lnSpc>
              <a:spcBef>
                <a:spcPts val="1000"/>
              </a:spcBef>
              <a:spcAft>
                <a:spcPts val="100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9pPr>
          </a:lstStyle>
          <a:p>
            <a:pPr algn="just"/>
            <a:r>
              <a:rPr lang="en-US" altLang="en-US" sz="1600" dirty="0">
                <a:solidFill>
                  <a:srgbClr val="263248"/>
                </a:solidFill>
                <a:latin typeface="Roboto Condensed" panose="020B0604020202020204" charset="0"/>
                <a:ea typeface="Roboto Condensed" panose="020B0604020202020204" charset="0"/>
                <a:cs typeface="Times New Roman" panose="02020603050405020304" pitchFamily="18" charset="0"/>
              </a:rPr>
              <a:t>It is an open source neural network library written in Python. It is capable of running on top of </a:t>
            </a:r>
            <a:r>
              <a:rPr lang="en-US" altLang="en-US" sz="1600" dirty="0" err="1">
                <a:solidFill>
                  <a:srgbClr val="263248"/>
                </a:solidFill>
                <a:latin typeface="Roboto Condensed" panose="020B0604020202020204" charset="0"/>
                <a:ea typeface="Roboto Condensed" panose="020B0604020202020204" charset="0"/>
                <a:cs typeface="Times New Roman" panose="02020603050405020304" pitchFamily="18" charset="0"/>
              </a:rPr>
              <a:t>TensorFlow</a:t>
            </a:r>
            <a:r>
              <a:rPr lang="en-US" altLang="en-US" sz="1600" dirty="0">
                <a:solidFill>
                  <a:srgbClr val="263248"/>
                </a:solidFill>
                <a:latin typeface="Roboto Condensed" panose="020B0604020202020204" charset="0"/>
                <a:ea typeface="Roboto Condensed" panose="020B0604020202020204" charset="0"/>
                <a:cs typeface="Times New Roman" panose="02020603050405020304" pitchFamily="18" charset="0"/>
              </a:rPr>
              <a:t>, Microsoft Cognitive Toolkit or </a:t>
            </a:r>
            <a:r>
              <a:rPr lang="en-US" altLang="en-US" sz="1600" dirty="0" err="1">
                <a:solidFill>
                  <a:srgbClr val="263248"/>
                </a:solidFill>
                <a:latin typeface="Roboto Condensed" panose="020B0604020202020204" charset="0"/>
                <a:ea typeface="Roboto Condensed" panose="020B0604020202020204" charset="0"/>
                <a:cs typeface="Times New Roman" panose="02020603050405020304" pitchFamily="18" charset="0"/>
              </a:rPr>
              <a:t>Theano</a:t>
            </a:r>
            <a:r>
              <a:rPr lang="en-US" altLang="en-US" sz="1600" dirty="0">
                <a:solidFill>
                  <a:srgbClr val="263248"/>
                </a:solidFill>
                <a:latin typeface="Roboto Condensed" panose="020B0604020202020204" charset="0"/>
                <a:ea typeface="Roboto Condensed" panose="020B0604020202020204" charset="0"/>
                <a:cs typeface="Times New Roman" panose="02020603050405020304" pitchFamily="18" charset="0"/>
              </a:rPr>
              <a:t>. Designed to enable fast experimentation with deep neural networks, it focuses on being user-friendly, modular, and extensible. </a:t>
            </a:r>
          </a:p>
          <a:p>
            <a:pPr algn="just"/>
            <a:endParaRPr lang="en-US" altLang="en-US" sz="1600" dirty="0">
              <a:solidFill>
                <a:srgbClr val="263248"/>
              </a:solidFill>
              <a:latin typeface="Roboto Condensed" panose="020B0604020202020204" charset="0"/>
              <a:ea typeface="Roboto Condensed" panose="020B0604020202020204" charset="0"/>
              <a:cs typeface="Times New Roman" panose="02020603050405020304" pitchFamily="18" charset="0"/>
            </a:endParaRPr>
          </a:p>
        </p:txBody>
      </p:sp>
      <p:sp>
        <p:nvSpPr>
          <p:cNvPr id="12" name="Google Shape;193;p12"/>
          <p:cNvSpPr txBox="1">
            <a:spLocks/>
          </p:cNvSpPr>
          <p:nvPr/>
        </p:nvSpPr>
        <p:spPr>
          <a:xfrm>
            <a:off x="5305309" y="838529"/>
            <a:ext cx="1622202"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1pPr>
            <a:lvl2pPr marL="342900" marR="0" lvl="1"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2pPr>
            <a:lvl3pPr marL="685800" marR="0" lvl="2"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3pPr>
            <a:lvl4pPr marL="1028700" marR="0" lvl="3"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4pPr>
            <a:lvl5pPr marL="1371600" marR="0" lvl="4"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5pPr>
            <a:lvl6pPr marL="1714500" marR="0" lvl="5"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6pPr>
            <a:lvl7pPr marL="2057400" marR="0" lvl="6"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7pPr>
            <a:lvl8pPr marL="2400300" marR="0" lvl="7" indent="0" algn="ctr" rtl="0">
              <a:lnSpc>
                <a:spcPct val="100000"/>
              </a:lnSpc>
              <a:spcBef>
                <a:spcPts val="1000"/>
              </a:spcBef>
              <a:spcAft>
                <a:spcPts val="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8pPr>
            <a:lvl9pPr marL="2743200" marR="0" lvl="8" indent="0" algn="ctr" rtl="0">
              <a:lnSpc>
                <a:spcPct val="100000"/>
              </a:lnSpc>
              <a:spcBef>
                <a:spcPts val="1000"/>
              </a:spcBef>
              <a:spcAft>
                <a:spcPts val="1000"/>
              </a:spcAft>
              <a:buClr>
                <a:srgbClr val="C7D3E6"/>
              </a:buClr>
              <a:buSzPts val="2400"/>
              <a:buFont typeface="Roboto Condensed Light"/>
              <a:buNone/>
              <a:defRPr sz="2400" b="0" i="0" u="none" strike="noStrike" cap="none">
                <a:solidFill>
                  <a:schemeClr val="tx1">
                    <a:tint val="75000"/>
                  </a:schemeClr>
                </a:solidFill>
                <a:latin typeface="Roboto Condensed Light"/>
                <a:ea typeface="Roboto Condensed Light"/>
                <a:cs typeface="Roboto Condensed Light"/>
                <a:sym typeface="Roboto Condensed Light"/>
              </a:defRPr>
            </a:lvl9pPr>
          </a:lstStyle>
          <a:p>
            <a:r>
              <a:rPr lang="en-US" altLang="en-US" sz="1800" b="1" dirty="0" err="1" smtClean="0">
                <a:solidFill>
                  <a:srgbClr val="FF9800"/>
                </a:solidFill>
                <a:latin typeface="Roboto Condensed" panose="020B0604020202020204" charset="0"/>
                <a:ea typeface="Roboto Condensed" panose="020B0604020202020204" charset="0"/>
                <a:cs typeface="Times New Roman" panose="02020603050405020304" pitchFamily="18" charset="0"/>
              </a:rPr>
              <a:t>Keras</a:t>
            </a:r>
            <a:endParaRPr lang="en-US" altLang="en-US" sz="1800" b="1" dirty="0">
              <a:solidFill>
                <a:srgbClr val="FF9800"/>
              </a:solidFill>
              <a:latin typeface="Roboto Condensed" panose="020B0604020202020204" charset="0"/>
              <a:ea typeface="Roboto Condensed" panose="020B0604020202020204" charset="0"/>
              <a:cs typeface="Times New Roman" panose="02020603050405020304" pitchFamily="18" charset="0"/>
            </a:endParaRPr>
          </a:p>
        </p:txBody>
      </p:sp>
      <p:sp>
        <p:nvSpPr>
          <p:cNvPr id="16" name="Google Shape;192;p12"/>
          <p:cNvSpPr txBox="1">
            <a:spLocks/>
          </p:cNvSpPr>
          <p:nvPr/>
        </p:nvSpPr>
        <p:spPr>
          <a:xfrm>
            <a:off x="8771886" y="4653533"/>
            <a:ext cx="1487400" cy="31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1200" b="1" dirty="0">
                <a:solidFill>
                  <a:schemeClr val="bg1"/>
                </a:solidFill>
                <a:latin typeface="Roboto Condensed" panose="020B0604020202020204" charset="0"/>
                <a:ea typeface="Roboto Condensed" panose="020B0604020202020204" charset="0"/>
              </a:rPr>
              <a:t>8</a:t>
            </a:r>
          </a:p>
        </p:txBody>
      </p:sp>
    </p:spTree>
    <p:extLst>
      <p:ext uri="{BB962C8B-B14F-4D97-AF65-F5344CB8AC3E}">
        <p14:creationId xmlns:p14="http://schemas.microsoft.com/office/powerpoint/2010/main" val="19010361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smtClean="0"/>
              <a:t>LITERATURE SURVEY</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9</a:t>
            </a:fld>
            <a:endParaRPr/>
          </a:p>
        </p:txBody>
      </p:sp>
      <p:sp>
        <p:nvSpPr>
          <p:cNvPr id="193" name="Google Shape;193;p12"/>
          <p:cNvSpPr txBox="1">
            <a:spLocks noGrp="1"/>
          </p:cNvSpPr>
          <p:nvPr>
            <p:ph type="body" idx="1"/>
          </p:nvPr>
        </p:nvSpPr>
        <p:spPr>
          <a:xfrm>
            <a:off x="0" y="1298106"/>
            <a:ext cx="8556403" cy="1575718"/>
          </a:xfrm>
          <a:prstGeom prst="rect">
            <a:avLst/>
          </a:prstGeom>
        </p:spPr>
        <p:txBody>
          <a:bodyPr spcFirstLastPara="1" wrap="square" lIns="91425" tIns="91425" rIns="91425" bIns="91425" anchor="t" anchorCtr="0">
            <a:noAutofit/>
          </a:bodyPr>
          <a:lstStyle/>
          <a:p>
            <a:pPr eaLnBrk="1" hangingPunct="1">
              <a:buFont typeface="Courier New" panose="02070309020205020404" pitchFamily="49" charset="0"/>
              <a:buChar char="o"/>
              <a:defRPr/>
            </a:pPr>
            <a:r>
              <a:rPr lang="en-US" altLang="en-US" sz="1700" dirty="0">
                <a:latin typeface="Roboto Condensed" panose="020B0604020202020204" charset="0"/>
                <a:ea typeface="Roboto Condensed" panose="020B0604020202020204" charset="0"/>
                <a:cs typeface="Times New Roman" panose="02020603050405020304" pitchFamily="18" charset="0"/>
              </a:rPr>
              <a:t>The main aim of the project is to study the relationship between the people and the </a:t>
            </a:r>
            <a:r>
              <a:rPr lang="en-US" altLang="en-US" sz="1700" dirty="0" smtClean="0">
                <a:latin typeface="Roboto Condensed" panose="020B0604020202020204" charset="0"/>
                <a:ea typeface="Roboto Condensed" panose="020B0604020202020204" charset="0"/>
                <a:cs typeface="Times New Roman" panose="02020603050405020304" pitchFamily="18" charset="0"/>
              </a:rPr>
              <a:t>reviews of products written by them.</a:t>
            </a:r>
          </a:p>
          <a:p>
            <a:pPr eaLnBrk="1" hangingPunct="1">
              <a:buFont typeface="Courier New" panose="02070309020205020404" pitchFamily="49" charset="0"/>
              <a:buChar char="o"/>
              <a:defRPr/>
            </a:pPr>
            <a:r>
              <a:rPr lang="en-US" altLang="en-US" sz="1700" dirty="0" smtClean="0">
                <a:latin typeface="Roboto Condensed" panose="020B0604020202020204" charset="0"/>
                <a:ea typeface="Roboto Condensed" panose="020B0604020202020204" charset="0"/>
                <a:cs typeface="Times New Roman" panose="02020603050405020304" pitchFamily="18" charset="0"/>
              </a:rPr>
              <a:t>The main challenge of the project is to predict </a:t>
            </a:r>
            <a:r>
              <a:rPr lang="en-US" altLang="en-US" sz="1700" b="1" dirty="0" smtClean="0">
                <a:solidFill>
                  <a:srgbClr val="FF9800"/>
                </a:solidFill>
                <a:latin typeface="Roboto Condensed" panose="020B0604020202020204" charset="0"/>
                <a:ea typeface="Roboto Condensed" panose="020B0604020202020204" charset="0"/>
                <a:cs typeface="Times New Roman" panose="02020603050405020304" pitchFamily="18" charset="0"/>
              </a:rPr>
              <a:t>what review score a person will give to a product</a:t>
            </a:r>
            <a:r>
              <a:rPr lang="en-US" altLang="en-US" sz="1700" dirty="0" smtClean="0">
                <a:solidFill>
                  <a:srgbClr val="FF9800"/>
                </a:solidFill>
                <a:latin typeface="Roboto Condensed" panose="020B0604020202020204" charset="0"/>
                <a:ea typeface="Roboto Condensed" panose="020B0604020202020204" charset="0"/>
                <a:cs typeface="Times New Roman" panose="02020603050405020304" pitchFamily="18" charset="0"/>
              </a:rPr>
              <a:t>.</a:t>
            </a:r>
          </a:p>
          <a:p>
            <a:pPr eaLnBrk="1" hangingPunct="1">
              <a:buFont typeface="Courier New" panose="02070309020205020404" pitchFamily="49" charset="0"/>
              <a:buChar char="o"/>
              <a:defRPr/>
            </a:pPr>
            <a:r>
              <a:rPr lang="en-US" altLang="en-US" sz="1700" dirty="0" smtClean="0">
                <a:latin typeface="Roboto Condensed" panose="020B0604020202020204" charset="0"/>
                <a:ea typeface="Roboto Condensed" panose="020B0604020202020204" charset="0"/>
                <a:cs typeface="Times New Roman" panose="02020603050405020304" pitchFamily="18" charset="0"/>
              </a:rPr>
              <a:t>In order to study the relationship, a simple product review graph would be generated. The graph would have the following nodes with properties:</a:t>
            </a:r>
          </a:p>
          <a:p>
            <a:pPr marL="742950" lvl="1" indent="-285750">
              <a:buFont typeface="Arial" panose="020B0604020202020204" pitchFamily="34" charset="0"/>
              <a:buChar char="•"/>
              <a:defRPr/>
            </a:pPr>
            <a:r>
              <a:rPr lang="en-US" altLang="en-US" sz="1700" b="1" dirty="0" smtClean="0">
                <a:solidFill>
                  <a:srgbClr val="FF9800"/>
                </a:solidFill>
                <a:latin typeface="Roboto Condensed" panose="020B0604020202020204" charset="0"/>
                <a:ea typeface="Roboto Condensed" panose="020B0604020202020204" charset="0"/>
                <a:cs typeface="Times New Roman" panose="02020603050405020304" pitchFamily="18" charset="0"/>
              </a:rPr>
              <a:t>Person</a:t>
            </a:r>
            <a:r>
              <a:rPr lang="en-US" altLang="en-US" sz="1700" b="1" dirty="0">
                <a:solidFill>
                  <a:srgbClr val="FF9800"/>
                </a:solidFill>
                <a:latin typeface="Roboto Condensed" panose="020B0604020202020204" charset="0"/>
                <a:ea typeface="Roboto Condensed" panose="020B0604020202020204" charset="0"/>
                <a:cs typeface="Times New Roman" panose="02020603050405020304" pitchFamily="18" charset="0"/>
              </a:rPr>
              <a:t>: </a:t>
            </a:r>
            <a:r>
              <a:rPr lang="en-US" altLang="en-US" sz="1700" dirty="0">
                <a:latin typeface="Roboto Condensed" panose="020B0604020202020204" charset="0"/>
                <a:ea typeface="Roboto Condensed" panose="020B0604020202020204" charset="0"/>
                <a:cs typeface="Times New Roman" panose="02020603050405020304" pitchFamily="18" charset="0"/>
              </a:rPr>
              <a:t>with a style_preference vector of width 6 that one-hot encodes with product style they like.</a:t>
            </a:r>
            <a:endParaRPr lang="en-US" altLang="en-US" sz="1700" b="1" dirty="0">
              <a:latin typeface="Roboto Condensed" panose="020B0604020202020204" charset="0"/>
              <a:ea typeface="Roboto Condensed" panose="020B0604020202020204" charset="0"/>
              <a:cs typeface="Times New Roman" panose="02020603050405020304" pitchFamily="18" charset="0"/>
            </a:endParaRPr>
          </a:p>
          <a:p>
            <a:pPr marL="742950" lvl="1" indent="-285750">
              <a:buFont typeface="Arial" panose="020B0604020202020204" pitchFamily="34" charset="0"/>
              <a:buChar char="•"/>
              <a:defRPr/>
            </a:pPr>
            <a:r>
              <a:rPr lang="en-US" altLang="en-US" sz="1700" b="1" dirty="0">
                <a:solidFill>
                  <a:srgbClr val="FF9800"/>
                </a:solidFill>
                <a:latin typeface="Roboto Condensed" panose="020B0604020202020204" charset="0"/>
                <a:ea typeface="Roboto Condensed" panose="020B0604020202020204" charset="0"/>
                <a:cs typeface="Times New Roman" panose="02020603050405020304" pitchFamily="18" charset="0"/>
              </a:rPr>
              <a:t>Product: </a:t>
            </a:r>
            <a:r>
              <a:rPr lang="en-US" altLang="en-US" sz="1700" dirty="0">
                <a:latin typeface="Roboto Condensed" panose="020B0604020202020204" charset="0"/>
                <a:ea typeface="Roboto Condensed" panose="020B0604020202020204" charset="0"/>
                <a:cs typeface="Times New Roman" panose="02020603050405020304" pitchFamily="18" charset="0"/>
              </a:rPr>
              <a:t>with a style vector of width 6 that one-hot encodes which style that product is.</a:t>
            </a:r>
            <a:endParaRPr lang="en-US" altLang="en-US" sz="1700" b="1" dirty="0">
              <a:latin typeface="Roboto Condensed" panose="020B0604020202020204" charset="0"/>
              <a:ea typeface="Roboto Condensed" panose="020B0604020202020204" charset="0"/>
              <a:cs typeface="Times New Roman" panose="02020603050405020304" pitchFamily="18" charset="0"/>
            </a:endParaRPr>
          </a:p>
          <a:p>
            <a:pPr marL="742950" lvl="1" indent="-285750">
              <a:buFont typeface="Arial" panose="020B0604020202020204" pitchFamily="34" charset="0"/>
              <a:buChar char="•"/>
              <a:defRPr/>
            </a:pPr>
            <a:r>
              <a:rPr lang="en-US" altLang="en-US" sz="1700" b="1" dirty="0">
                <a:solidFill>
                  <a:srgbClr val="FF9800"/>
                </a:solidFill>
                <a:latin typeface="Roboto Condensed" panose="020B0604020202020204" charset="0"/>
                <a:ea typeface="Roboto Condensed" panose="020B0604020202020204" charset="0"/>
                <a:cs typeface="Times New Roman" panose="02020603050405020304" pitchFamily="18" charset="0"/>
              </a:rPr>
              <a:t>Review: </a:t>
            </a:r>
            <a:r>
              <a:rPr lang="en-US" altLang="en-US" sz="1700" dirty="0">
                <a:latin typeface="Roboto Condensed" panose="020B0604020202020204" charset="0"/>
                <a:ea typeface="Roboto Condensed" panose="020B0604020202020204" charset="0"/>
                <a:cs typeface="Times New Roman" panose="02020603050405020304" pitchFamily="18" charset="0"/>
              </a:rPr>
              <a:t>between </a:t>
            </a:r>
            <a:r>
              <a:rPr lang="en-US" altLang="en-US" sz="1700" b="1" dirty="0">
                <a:latin typeface="Roboto Condensed" panose="020B0604020202020204" charset="0"/>
                <a:ea typeface="Roboto Condensed" panose="020B0604020202020204" charset="0"/>
                <a:cs typeface="Times New Roman" panose="02020603050405020304" pitchFamily="18" charset="0"/>
              </a:rPr>
              <a:t>person</a:t>
            </a:r>
            <a:r>
              <a:rPr lang="en-US" altLang="en-US" sz="1700" dirty="0">
                <a:latin typeface="Roboto Condensed" panose="020B0604020202020204" charset="0"/>
                <a:ea typeface="Roboto Condensed" panose="020B0604020202020204" charset="0"/>
                <a:cs typeface="Times New Roman" panose="02020603050405020304" pitchFamily="18" charset="0"/>
              </a:rPr>
              <a:t> and </a:t>
            </a:r>
            <a:r>
              <a:rPr lang="en-US" altLang="en-US" sz="1700" b="1" dirty="0">
                <a:latin typeface="Roboto Condensed" panose="020B0604020202020204" charset="0"/>
                <a:ea typeface="Roboto Condensed" panose="020B0604020202020204" charset="0"/>
                <a:cs typeface="Times New Roman" panose="02020603050405020304" pitchFamily="18" charset="0"/>
              </a:rPr>
              <a:t>product</a:t>
            </a:r>
            <a:r>
              <a:rPr lang="en-US" altLang="en-US" sz="1700" dirty="0">
                <a:latin typeface="Roboto Condensed" panose="020B0604020202020204" charset="0"/>
                <a:ea typeface="Roboto Condensed" panose="020B0604020202020204" charset="0"/>
                <a:cs typeface="Times New Roman" panose="02020603050405020304" pitchFamily="18" charset="0"/>
              </a:rPr>
              <a:t>, which a score floating point number.</a:t>
            </a:r>
            <a:endParaRPr lang="en-US" altLang="en-US" sz="1700" b="1" dirty="0">
              <a:latin typeface="Roboto Condensed" panose="020B0604020202020204" charset="0"/>
              <a:ea typeface="Roboto Condensed" panose="020B0604020202020204" charset="0"/>
              <a:cs typeface="Times New Roman" panose="02020603050405020304" pitchFamily="18" charset="0"/>
            </a:endParaRPr>
          </a:p>
          <a:p>
            <a:pPr eaLnBrk="1" hangingPunct="1">
              <a:defRPr/>
            </a:pPr>
            <a:endParaRPr lang="en-US" altLang="en-US" sz="1700" dirty="0">
              <a:latin typeface="Roboto Condensed" panose="020B0604020202020204" charset="0"/>
              <a:ea typeface="Roboto Condensed" panose="020B0604020202020204" charset="0"/>
              <a:cs typeface="Times New Roman" panose="02020603050405020304" pitchFamily="18" charset="0"/>
            </a:endParaRPr>
          </a:p>
          <a:p>
            <a:pPr eaLnBrk="1" hangingPunct="1">
              <a:defRPr/>
            </a:pPr>
            <a:endParaRPr lang="en-US" altLang="en-US" sz="1700" dirty="0">
              <a:latin typeface="Roboto Condensed" panose="020B0604020202020204" charset="0"/>
              <a:ea typeface="Roboto Condensed" panose="020B0604020202020204" charset="0"/>
              <a:cs typeface="Times New Roman" panose="02020603050405020304" pitchFamily="18" charset="0"/>
            </a:endParaRPr>
          </a:p>
          <a:p>
            <a:pPr eaLnBrk="1" hangingPunct="1">
              <a:defRPr/>
            </a:pPr>
            <a:endParaRPr lang="en-US" altLang="en-US" sz="1700" dirty="0">
              <a:latin typeface="Roboto Condensed" panose="020B0604020202020204" charset="0"/>
              <a:ea typeface="Roboto Condensed" panose="020B0604020202020204" charset="0"/>
              <a:cs typeface="Times New Roman" panose="02020603050405020304" pitchFamily="18" charset="0"/>
            </a:endParaRPr>
          </a:p>
        </p:txBody>
      </p:sp>
      <p:grpSp>
        <p:nvGrpSpPr>
          <p:cNvPr id="194" name="Google Shape;194;p12"/>
          <p:cNvGrpSpPr/>
          <p:nvPr/>
        </p:nvGrpSpPr>
        <p:grpSpPr>
          <a:xfrm>
            <a:off x="293683" y="574116"/>
            <a:ext cx="309041" cy="403124"/>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546734386"/>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1307</Words>
  <Application>Microsoft Office PowerPoint</Application>
  <PresentationFormat>On-screen Show (16:9)</PresentationFormat>
  <Paragraphs>157</Paragraphs>
  <Slides>26</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Arvo</vt:lpstr>
      <vt:lpstr>Roboto Condensed Light</vt:lpstr>
      <vt:lpstr>Montserrat</vt:lpstr>
      <vt:lpstr>Calibri</vt:lpstr>
      <vt:lpstr>Courier New</vt:lpstr>
      <vt:lpstr>Roboto Condensed</vt:lpstr>
      <vt:lpstr>Times New Roman</vt:lpstr>
      <vt:lpstr>Salerio template</vt:lpstr>
      <vt:lpstr>CSE 3021 – Social And Information Network  Deep Learning on Graph Database using Neo4j (Review-1)</vt:lpstr>
      <vt:lpstr>ABSTRACT</vt:lpstr>
      <vt:lpstr>MOTIVATION</vt:lpstr>
      <vt:lpstr>EXISTING SYSTEM</vt:lpstr>
      <vt:lpstr>PROPOSED SYSTEM</vt:lpstr>
      <vt:lpstr>SOFTWARE &amp; HARDWARE REQUIREMENTS</vt:lpstr>
      <vt:lpstr>PowerPoint Presentation</vt:lpstr>
      <vt:lpstr>PowerPoint Presentation</vt:lpstr>
      <vt:lpstr>LITERATURE SURVEY</vt:lpstr>
      <vt:lpstr>PowerPoint Presentation</vt:lpstr>
      <vt:lpstr>SYSTEM ARCHTECTURE</vt:lpstr>
      <vt:lpstr>SYSTEM DIAGRAM</vt:lpstr>
      <vt:lpstr>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DESIGN &amp; ANALYSIS</vt:lpstr>
      <vt:lpstr>EXPECTED PROJECT OUTCOME</vt:lpstr>
      <vt:lpstr>WORK PLANS FOR 2ND REVIEW</vt:lpstr>
      <vt:lpstr>REFERENCES</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On Graph Database Using Neo4J</dc:title>
  <cp:lastModifiedBy>Pushpit</cp:lastModifiedBy>
  <cp:revision>24</cp:revision>
  <dcterms:modified xsi:type="dcterms:W3CDTF">2018-08-28T17:54:39Z</dcterms:modified>
</cp:coreProperties>
</file>